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8" r:id="rId2"/>
    <p:sldId id="297" r:id="rId3"/>
    <p:sldId id="281" r:id="rId4"/>
    <p:sldId id="298" r:id="rId5"/>
    <p:sldId id="299" r:id="rId6"/>
    <p:sldId id="305" r:id="rId7"/>
    <p:sldId id="306" r:id="rId8"/>
    <p:sldId id="300" r:id="rId9"/>
    <p:sldId id="304" r:id="rId10"/>
    <p:sldId id="301" r:id="rId11"/>
    <p:sldId id="302" r:id="rId12"/>
    <p:sldId id="307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492" y="3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18.3.2014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18.3.2014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18.3.2014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hatar-chalupar.cz/trhliny-v-omitce" TargetMode="External"/><Relationship Id="rId5" Type="http://schemas.openxmlformats.org/officeDocument/2006/relationships/hyperlink" Target="http://istavitel.cz/clanek/stavebni-materialy/caste-priciny-trhlin-v-omitkach_93" TargetMode="External"/><Relationship Id="rId4" Type="http://schemas.openxmlformats.org/officeDocument/2006/relationships/hyperlink" Target="http://www.svet-bydleni.cz/stavba-a-rekonstrukce/jak-opravit-praskliny-ve-zdivu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9632129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27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 s neškodnými trhlinami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Neškodné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trhliny, omítky, betony, příčky, potěry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Přestavby</a:t>
                      </a:r>
                      <a:r>
                        <a:rPr lang="cs-CZ" sz="1200" baseline="0" dirty="0" smtClean="0">
                          <a:effectLst/>
                        </a:rPr>
                        <a:t> budov</a:t>
                      </a:r>
                      <a:r>
                        <a:rPr lang="cs-CZ" sz="1200" dirty="0" smtClean="0">
                          <a:effectLst/>
                        </a:rPr>
                        <a:t>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05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VY_32_INOVACE_27_540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835696" y="965919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Neškodné trhliny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2564904"/>
            <a:ext cx="792088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Neškodné trhliny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631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7584" y="1700808"/>
            <a:ext cx="7776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Neohrožují stabilitu budovy, pouze ruší vzhled a mají celou řadu příčin.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27584" y="3068960"/>
            <a:ext cx="6192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</a:rPr>
              <a:t>Neškodné trhliny se mohou vyskytovat: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55776" y="3717032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1) v omítkách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55776" y="4178697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2) v příčkách 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39752" y="464036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3) v podkladových betonech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83768" y="5106194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4) v potěrech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714585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43608" y="1480428"/>
            <a:ext cx="7200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Trhliny v omítkách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3442" y="2753468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Bývají zaviněny:</a:t>
            </a:r>
            <a:endParaRPr lang="cs-CZ" sz="24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3429000"/>
            <a:ext cx="74168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b="1" dirty="0" smtClean="0"/>
              <a:t>nevhodnou </a:t>
            </a:r>
            <a:r>
              <a:rPr lang="cs-CZ" sz="2400" b="1" dirty="0" smtClean="0">
                <a:solidFill>
                  <a:srgbClr val="FF0000"/>
                </a:solidFill>
              </a:rPr>
              <a:t>maltou</a:t>
            </a:r>
            <a:r>
              <a:rPr lang="cs-CZ" sz="2400" b="1" dirty="0" smtClean="0"/>
              <a:t> (příliš mastná, hlinitý písek)</a:t>
            </a:r>
          </a:p>
          <a:p>
            <a:pPr marL="342900" indent="-342900">
              <a:buFontTx/>
              <a:buChar char="-"/>
            </a:pPr>
            <a:r>
              <a:rPr lang="cs-CZ" sz="2400" b="1" dirty="0"/>
              <a:t>n</a:t>
            </a:r>
            <a:r>
              <a:rPr lang="cs-CZ" sz="2400" b="1" dirty="0" smtClean="0"/>
              <a:t>esprávným pracovním </a:t>
            </a:r>
            <a:r>
              <a:rPr lang="cs-CZ" sz="2400" b="1" dirty="0" smtClean="0">
                <a:solidFill>
                  <a:srgbClr val="FF0000"/>
                </a:solidFill>
              </a:rPr>
              <a:t>postupem</a:t>
            </a:r>
            <a:r>
              <a:rPr lang="cs-CZ" sz="2400" b="1" dirty="0" smtClean="0"/>
              <a:t> (silná vrstva malty nahozená najednou)</a:t>
            </a:r>
          </a:p>
          <a:p>
            <a:pPr marL="342900" indent="-342900">
              <a:buFontTx/>
              <a:buChar char="-"/>
            </a:pPr>
            <a:r>
              <a:rPr lang="cs-CZ" sz="2400" b="1" dirty="0">
                <a:solidFill>
                  <a:srgbClr val="FF0000"/>
                </a:solidFill>
              </a:rPr>
              <a:t>r</a:t>
            </a:r>
            <a:r>
              <a:rPr lang="cs-CZ" sz="2400" b="1" dirty="0" smtClean="0">
                <a:solidFill>
                  <a:srgbClr val="FF0000"/>
                </a:solidFill>
              </a:rPr>
              <a:t>ychlé vysušení </a:t>
            </a:r>
            <a:r>
              <a:rPr lang="cs-CZ" sz="2400" b="1" dirty="0" smtClean="0"/>
              <a:t>omítky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948876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700808"/>
            <a:ext cx="7632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Trhliny v příčkách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2924944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Trhliny v příčkách </a:t>
            </a:r>
            <a:r>
              <a:rPr lang="cs-CZ" sz="2400" b="1" dirty="0" smtClean="0">
                <a:solidFill>
                  <a:srgbClr val="FF0000"/>
                </a:solidFill>
              </a:rPr>
              <a:t>pod stropem </a:t>
            </a:r>
            <a:r>
              <a:rPr lang="cs-CZ" sz="2400" b="1" dirty="0" smtClean="0"/>
              <a:t>vznikají </a:t>
            </a:r>
            <a:r>
              <a:rPr lang="cs-CZ" sz="2400" b="1" dirty="0" smtClean="0">
                <a:solidFill>
                  <a:srgbClr val="FF0000"/>
                </a:solidFill>
              </a:rPr>
              <a:t>sednutím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3517557"/>
            <a:ext cx="76328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Svislé trhliny </a:t>
            </a:r>
            <a:r>
              <a:rPr lang="cs-CZ" sz="2400" b="1" dirty="0" smtClean="0">
                <a:solidFill>
                  <a:srgbClr val="FF0000"/>
                </a:solidFill>
              </a:rPr>
              <a:t>v koutě </a:t>
            </a:r>
            <a:r>
              <a:rPr lang="cs-CZ" sz="2400" b="1" dirty="0" smtClean="0"/>
              <a:t>vznikají </a:t>
            </a:r>
            <a:r>
              <a:rPr lang="cs-CZ" sz="2400" b="1" dirty="0" smtClean="0">
                <a:solidFill>
                  <a:srgbClr val="FF0000"/>
                </a:solidFill>
              </a:rPr>
              <a:t>nesprávným zavázáním </a:t>
            </a:r>
            <a:r>
              <a:rPr lang="cs-CZ" sz="2400" b="1" dirty="0" smtClean="0"/>
              <a:t>příčky do nosné zdi.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4437112"/>
            <a:ext cx="79208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Trhliny </a:t>
            </a:r>
            <a:r>
              <a:rPr lang="cs-CZ" sz="2400" b="1" dirty="0" smtClean="0">
                <a:solidFill>
                  <a:srgbClr val="FF0000"/>
                </a:solidFill>
              </a:rPr>
              <a:t>okolo</a:t>
            </a:r>
            <a:r>
              <a:rPr lang="cs-CZ" sz="2400" b="1" dirty="0" smtClean="0"/>
              <a:t> dveřních </a:t>
            </a:r>
            <a:r>
              <a:rPr lang="cs-CZ" sz="2400" b="1" dirty="0" smtClean="0">
                <a:solidFill>
                  <a:srgbClr val="FF0000"/>
                </a:solidFill>
              </a:rPr>
              <a:t>zárubní</a:t>
            </a:r>
            <a:r>
              <a:rPr lang="cs-CZ" sz="2400" b="1" dirty="0" smtClean="0"/>
              <a:t> bývají způsobeny </a:t>
            </a:r>
            <a:r>
              <a:rPr lang="cs-CZ" sz="2400" b="1" dirty="0" smtClean="0">
                <a:solidFill>
                  <a:srgbClr val="FF0000"/>
                </a:solidFill>
              </a:rPr>
              <a:t>nedostatečným kotvením </a:t>
            </a:r>
            <a:r>
              <a:rPr lang="cs-CZ" sz="2400" b="1" dirty="0" smtClean="0"/>
              <a:t>zárubně nebo jsou způsobeny </a:t>
            </a:r>
            <a:r>
              <a:rPr lang="cs-CZ" sz="2400" b="1" dirty="0" smtClean="0">
                <a:solidFill>
                  <a:srgbClr val="FF0000"/>
                </a:solidFill>
              </a:rPr>
              <a:t>otřesy</a:t>
            </a:r>
            <a:r>
              <a:rPr lang="cs-CZ" sz="2400" b="1" dirty="0" smtClean="0"/>
              <a:t> zavíraných dveří.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57712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1772816"/>
            <a:ext cx="8640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Trhliny v podkladových betonech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3140968"/>
            <a:ext cx="748883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Nepravidelné trhliny v podkladovém betonu vznikají: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       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1) použitím </a:t>
            </a:r>
            <a:r>
              <a:rPr lang="cs-CZ" sz="2400" b="1" dirty="0" smtClean="0">
                <a:solidFill>
                  <a:srgbClr val="FF0000"/>
                </a:solidFill>
              </a:rPr>
              <a:t>nevhodného materiálu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2) rychlým </a:t>
            </a:r>
            <a:r>
              <a:rPr lang="cs-CZ" sz="2400" b="1" dirty="0" smtClean="0">
                <a:solidFill>
                  <a:srgbClr val="FF0000"/>
                </a:solidFill>
              </a:rPr>
              <a:t>vysušením</a:t>
            </a:r>
            <a:r>
              <a:rPr lang="cs-CZ" sz="2400" b="1" dirty="0" smtClean="0"/>
              <a:t> 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3) </a:t>
            </a:r>
            <a:r>
              <a:rPr lang="cs-CZ" sz="2400" b="1" dirty="0" smtClean="0">
                <a:solidFill>
                  <a:srgbClr val="FF0000"/>
                </a:solidFill>
              </a:rPr>
              <a:t>mrazem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9658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737682"/>
            <a:ext cx="7344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Trhliny v potěrech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780928"/>
            <a:ext cx="835292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Trhliny v potěrech bývají zaviněny:</a:t>
            </a:r>
          </a:p>
          <a:p>
            <a:endParaRPr lang="cs-CZ" sz="2400" b="1" dirty="0"/>
          </a:p>
          <a:p>
            <a:pPr marL="457200" indent="-457200">
              <a:buAutoNum type="arabicParenR"/>
            </a:pPr>
            <a:r>
              <a:rPr lang="cs-CZ" sz="2400" b="1" dirty="0" smtClean="0"/>
              <a:t>nevhodným </a:t>
            </a:r>
            <a:r>
              <a:rPr lang="cs-CZ" sz="2400" b="1" dirty="0" smtClean="0">
                <a:solidFill>
                  <a:srgbClr val="FF0000"/>
                </a:solidFill>
              </a:rPr>
              <a:t>materiálem</a:t>
            </a:r>
            <a:r>
              <a:rPr lang="cs-CZ" sz="2400" b="1" dirty="0" smtClean="0"/>
              <a:t> (příliš mastný potěr, hubený podklad)</a:t>
            </a:r>
          </a:p>
          <a:p>
            <a:pPr marL="457200" indent="-457200">
              <a:buAutoNum type="arabicParenR"/>
            </a:pPr>
            <a:r>
              <a:rPr lang="cs-CZ" sz="2400" b="1" dirty="0"/>
              <a:t>n</a:t>
            </a:r>
            <a:r>
              <a:rPr lang="cs-CZ" sz="2400" b="1" dirty="0" smtClean="0"/>
              <a:t>esprávným pracovním </a:t>
            </a:r>
            <a:r>
              <a:rPr lang="cs-CZ" sz="2400" b="1" dirty="0" smtClean="0">
                <a:solidFill>
                  <a:srgbClr val="FF0000"/>
                </a:solidFill>
              </a:rPr>
              <a:t>postupem</a:t>
            </a:r>
            <a:r>
              <a:rPr lang="cs-CZ" sz="2400" b="1" dirty="0" smtClean="0"/>
              <a:t> (vyschlý a znečištěný podklad, absence dilatačních spár na velké ploše)</a:t>
            </a:r>
          </a:p>
          <a:p>
            <a:pPr marL="457200" indent="-457200">
              <a:buAutoNum type="arabicParenR"/>
            </a:pPr>
            <a:r>
              <a:rPr lang="cs-CZ" sz="2400" b="1" dirty="0"/>
              <a:t>n</a:t>
            </a:r>
            <a:r>
              <a:rPr lang="cs-CZ" sz="2400" b="1" dirty="0" smtClean="0"/>
              <a:t>esprávným </a:t>
            </a:r>
            <a:r>
              <a:rPr lang="cs-CZ" sz="2400" b="1" dirty="0" smtClean="0">
                <a:solidFill>
                  <a:srgbClr val="FF0000"/>
                </a:solidFill>
              </a:rPr>
              <a:t>ošetření</a:t>
            </a:r>
            <a:r>
              <a:rPr lang="cs-CZ" sz="2400" b="1" dirty="0" smtClean="0"/>
              <a:t> potěru během tvrdnutí)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615748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3662" y="980728"/>
            <a:ext cx="6624736" cy="4968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20262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1013" y="1232942"/>
            <a:ext cx="3861185" cy="4464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1856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98730"/>
            <a:ext cx="6624736" cy="4968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9699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003290"/>
            <a:ext cx="4320480" cy="46949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949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1772816"/>
            <a:ext cx="741682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Opakování:</a:t>
            </a:r>
          </a:p>
          <a:p>
            <a:endParaRPr lang="cs-CZ" sz="2400" b="1" u="sng" dirty="0"/>
          </a:p>
          <a:p>
            <a:r>
              <a:rPr lang="cs-CZ" sz="2400" b="1" dirty="0" smtClean="0"/>
              <a:t>1) Čím jsou způsobeny trhliny v omítkách?</a:t>
            </a:r>
          </a:p>
          <a:p>
            <a:r>
              <a:rPr lang="cs-CZ" sz="2400" b="1" dirty="0" smtClean="0"/>
              <a:t>2) Čím jsou způsobeny trhliny v příčkách pod stropem?</a:t>
            </a:r>
          </a:p>
          <a:p>
            <a:r>
              <a:rPr lang="cs-CZ" sz="2400" b="1" dirty="0" smtClean="0"/>
              <a:t>3) Čím jsou způsobeny trhliny v podkladových betonech?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49057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572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www.svet-bydleni.cz/stavba-a-rekonstrukce/jak-opravit-praskliny-ve-zdivu.aspx</a:t>
            </a:r>
            <a:endParaRPr lang="cs-CZ" dirty="0" smtClean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istavitel.cz/clanek/stavebni-materialy/caste-priciny-trhlin-v-omitkach_93</a:t>
            </a:r>
            <a:endParaRPr lang="cs-CZ" dirty="0" smtClean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www.chatar-chalupar.cz/trhliny-v-omitce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KÁRNÍK, V.  Přestavby budov, Praha: SNTL, 1985 č.j. 13 272/85/220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PODLENA, V. Přestavby budov, Praha: PARTA, 2006, ISBN 80-7320-018-X.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2993</TotalTime>
  <Words>424</Words>
  <Application>Microsoft Office PowerPoint</Application>
  <PresentationFormat>Předvádění na obrazovce (4:3)</PresentationFormat>
  <Paragraphs>111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Businská</cp:lastModifiedBy>
  <cp:revision>333</cp:revision>
  <dcterms:created xsi:type="dcterms:W3CDTF">2010-11-01T23:40:31Z</dcterms:created>
  <dcterms:modified xsi:type="dcterms:W3CDTF">2014-03-18T15:38:24Z</dcterms:modified>
</cp:coreProperties>
</file>