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1" r:id="rId2"/>
    <p:sldId id="256" r:id="rId3"/>
    <p:sldId id="257" r:id="rId4"/>
    <p:sldId id="258" r:id="rId5"/>
    <p:sldId id="272" r:id="rId6"/>
    <p:sldId id="264" r:id="rId7"/>
    <p:sldId id="262" r:id="rId8"/>
    <p:sldId id="259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3" r:id="rId17"/>
    <p:sldId id="274" r:id="rId18"/>
    <p:sldId id="261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A4649D-B52B-4888-AE70-F2522ADF19A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7F9129-4F12-4547-8F6A-43398034E47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7F9129-4F12-4547-8F6A-43398034E473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7F9129-4F12-4547-8F6A-43398034E473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ED522-BF84-4A05-8E57-DF03EF716E8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EA41-BD87-423D-83A0-6838F7798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ED522-BF84-4A05-8E57-DF03EF716E8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EA41-BD87-423D-83A0-6838F7798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ED522-BF84-4A05-8E57-DF03EF716E8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EA41-BD87-423D-83A0-6838F7798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ED522-BF84-4A05-8E57-DF03EF716E8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EA41-BD87-423D-83A0-6838F7798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ED522-BF84-4A05-8E57-DF03EF716E8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EA41-BD87-423D-83A0-6838F7798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ED522-BF84-4A05-8E57-DF03EF716E8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EA41-BD87-423D-83A0-6838F7798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ED522-BF84-4A05-8E57-DF03EF716E8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EA41-BD87-423D-83A0-6838F7798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ED522-BF84-4A05-8E57-DF03EF716E8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EA41-BD87-423D-83A0-6838F7798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ED522-BF84-4A05-8E57-DF03EF716E8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EA41-BD87-423D-83A0-6838F7798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ED522-BF84-4A05-8E57-DF03EF716E8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EA41-BD87-423D-83A0-6838F7798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ED522-BF84-4A05-8E57-DF03EF716E8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EA41-BD87-423D-83A0-6838F7798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EED522-BF84-4A05-8E57-DF03EF716E83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CEA41-BD87-423D-83A0-6838F7798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tinyurl.com/ot4zk2r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tinyurl.com/on9exh5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tinyurl.com/ne5o4e8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tinyurl.com/nlx2lbe" TargetMode="External"/><Relationship Id="rId2" Type="http://schemas.openxmlformats.org/officeDocument/2006/relationships/hyperlink" Target="http://tinyurl.com/pum8atx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tinyurl.com/or552gd" TargetMode="External"/><Relationship Id="rId2" Type="http://schemas.openxmlformats.org/officeDocument/2006/relationships/hyperlink" Target="http://tinyurl.com/k8shdgm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rtmuseum.cz/smery_list.php?smer_id=158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67544" y="1759372"/>
          <a:ext cx="8137525" cy="4477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102137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2000" dirty="0"/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Gymnázium</a:t>
                      </a:r>
                      <a:r>
                        <a:rPr lang="cs-CZ" sz="2000" baseline="0" dirty="0" smtClean="0"/>
                        <a:t> Lovosice</a:t>
                      </a:r>
                      <a:endParaRPr lang="cs-CZ" sz="2000" dirty="0"/>
                    </a:p>
                  </a:txBody>
                  <a:tcPr marL="91447" marR="91447" marT="45709" marB="45709" anchor="ctr"/>
                </a:tc>
              </a:tr>
              <a:tr h="487444">
                <a:tc>
                  <a:txBody>
                    <a:bodyPr/>
                    <a:lstStyle/>
                    <a:p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20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Radmila</a:t>
                      </a:r>
                      <a:r>
                        <a:rPr lang="cs-CZ" sz="20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2000" b="1" kern="1200" baseline="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Vorasická</a:t>
                      </a:r>
                      <a:endParaRPr lang="cs-CZ" sz="20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756829">
                <a:tc>
                  <a:txBody>
                    <a:bodyPr/>
                    <a:lstStyle/>
                    <a:p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20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20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5C</a:t>
                      </a:r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_13_</a:t>
                      </a:r>
                      <a:r>
                        <a:rPr lang="cs-CZ" sz="20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Tašismus</a:t>
                      </a:r>
                      <a:r>
                        <a:rPr lang="cs-CZ" sz="20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a lyrická abstrakce</a:t>
                      </a:r>
                      <a:endParaRPr lang="cs-CZ" sz="2000" b="1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487444">
                <a:tc>
                  <a:txBody>
                    <a:bodyPr/>
                    <a:lstStyle/>
                    <a:p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TÉMA:</a:t>
                      </a:r>
                      <a:endParaRPr lang="cs-CZ" sz="20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Dějiny</a:t>
                      </a:r>
                      <a:r>
                        <a:rPr lang="cs-CZ" sz="20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umění</a:t>
                      </a:r>
                      <a:endParaRPr lang="cs-CZ" sz="2000" b="1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862422">
                <a:tc>
                  <a:txBody>
                    <a:bodyPr/>
                    <a:lstStyle/>
                    <a:p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20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</a:t>
                      </a:r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/1.5.00/34.1073</a:t>
                      </a:r>
                      <a:endParaRPr lang="cs-CZ" sz="20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862422">
                <a:tc>
                  <a:txBody>
                    <a:bodyPr/>
                    <a:lstStyle/>
                    <a:p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20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1.3.2014</a:t>
                      </a:r>
                      <a:endParaRPr lang="cs-CZ" sz="20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</a:tbl>
          </a:graphicData>
        </a:graphic>
      </p:graphicFrame>
      <p:pic>
        <p:nvPicPr>
          <p:cNvPr id="7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32656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2924945"/>
          </a:xfrm>
        </p:spPr>
        <p:txBody>
          <a:bodyPr>
            <a:normAutofit/>
          </a:bodyPr>
          <a:lstStyle/>
          <a:p>
            <a:r>
              <a:rPr lang="cs-CZ" sz="5400" dirty="0" err="1" smtClean="0">
                <a:solidFill>
                  <a:srgbClr val="002060"/>
                </a:solidFill>
                <a:latin typeface="Franklin Gothic Medium" pitchFamily="34" charset="0"/>
              </a:rPr>
              <a:t>Tašismus</a:t>
            </a:r>
            <a:r>
              <a:rPr lang="cs-CZ" sz="5400" dirty="0" smtClean="0">
                <a:solidFill>
                  <a:srgbClr val="002060"/>
                </a:solidFill>
                <a:latin typeface="Franklin Gothic Medium" pitchFamily="34" charset="0"/>
              </a:rPr>
              <a:t> a lyrická abstrakce</a:t>
            </a:r>
            <a:endParaRPr lang="cs-CZ" sz="5400" dirty="0">
              <a:solidFill>
                <a:srgbClr val="002060"/>
              </a:solidFill>
              <a:latin typeface="Franklin Gothic Medium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 descr="E:\DCIM\Camera\2014-03-10 15.49.55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r="2198"/>
          <a:stretch>
            <a:fillRect/>
          </a:stretch>
        </p:blipFill>
        <p:spPr bwMode="auto">
          <a:xfrm>
            <a:off x="1187624" y="2492896"/>
            <a:ext cx="6408712" cy="39604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  <a:latin typeface="Clarendon Condensed" pitchFamily="18" charset="0"/>
              </a:rPr>
              <a:t>Anotace</a:t>
            </a:r>
            <a:endParaRPr lang="cs-CZ" dirty="0">
              <a:solidFill>
                <a:srgbClr val="002060"/>
              </a:solidFill>
              <a:latin typeface="Clarendon Condensed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>
                <a:latin typeface="Albertus Medium" pitchFamily="34" charset="0"/>
              </a:rPr>
              <a:t>Hlavním účelem materiálu je </a:t>
            </a:r>
            <a:r>
              <a:rPr lang="cs-CZ" b="1" dirty="0" smtClean="0">
                <a:latin typeface="Albertus Medium" pitchFamily="34" charset="0"/>
              </a:rPr>
              <a:t>motivace žáka k vlastní výtvarné činnosti na základě inspirace </a:t>
            </a:r>
            <a:r>
              <a:rPr lang="cs-CZ" b="1" dirty="0" err="1" smtClean="0">
                <a:latin typeface="Albertus Medium" pitchFamily="34" charset="0"/>
              </a:rPr>
              <a:t>tašismem</a:t>
            </a:r>
            <a:r>
              <a:rPr lang="cs-CZ" b="1" dirty="0" smtClean="0">
                <a:latin typeface="Albertus Medium" pitchFamily="34" charset="0"/>
              </a:rPr>
              <a:t> a lyrickým expresionismem</a:t>
            </a:r>
            <a:r>
              <a:rPr lang="cs-CZ" dirty="0" smtClean="0">
                <a:latin typeface="Albertus Medium" pitchFamily="34" charset="0"/>
              </a:rPr>
              <a:t>.</a:t>
            </a:r>
          </a:p>
          <a:p>
            <a:r>
              <a:rPr lang="cs-CZ" b="1" dirty="0" smtClean="0">
                <a:latin typeface="Albertus Medium" pitchFamily="34" charset="0"/>
              </a:rPr>
              <a:t>Rozvíjí znalosti z dějin umění na základě prožitku a vlastní tvorby.</a:t>
            </a:r>
          </a:p>
          <a:p>
            <a:r>
              <a:rPr lang="cs-CZ" dirty="0" smtClean="0">
                <a:latin typeface="Albertus Medium" pitchFamily="34" charset="0"/>
              </a:rPr>
              <a:t>Může sloužit jako osnova výkladu učitele, případně podklad k tvorbě zápisků žáka.</a:t>
            </a:r>
          </a:p>
          <a:p>
            <a:r>
              <a:rPr lang="cs-CZ" dirty="0" smtClean="0">
                <a:latin typeface="Albertus Medium" pitchFamily="34" charset="0"/>
              </a:rPr>
              <a:t>Podporuje mezipředmětové vztahy (výtvarná výchova, český jazyk a literatura).</a:t>
            </a:r>
          </a:p>
          <a:p>
            <a:r>
              <a:rPr lang="cs-CZ" dirty="0" smtClean="0">
                <a:latin typeface="Albertus Medium" pitchFamily="34" charset="0"/>
              </a:rPr>
              <a:t>Je primárně určen pro předmět výtvarná výchova v prvním ročníku, kvintě, druhém ročníku a sextě.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002060"/>
                </a:solidFill>
                <a:latin typeface="Clarendon Condensed" pitchFamily="18" charset="0"/>
              </a:rPr>
              <a:t>Tašismus</a:t>
            </a:r>
            <a:r>
              <a:rPr lang="cs-CZ" dirty="0" smtClean="0">
                <a:solidFill>
                  <a:srgbClr val="002060"/>
                </a:solidFill>
                <a:latin typeface="Clarendon Condensed" pitchFamily="18" charset="0"/>
              </a:rPr>
              <a:t> (</a:t>
            </a:r>
            <a:r>
              <a:rPr lang="cs-CZ" dirty="0" err="1" smtClean="0">
                <a:solidFill>
                  <a:srgbClr val="002060"/>
                </a:solidFill>
                <a:latin typeface="Clarendon Condensed" pitchFamily="18" charset="0"/>
              </a:rPr>
              <a:t>tachismus</a:t>
            </a:r>
            <a:r>
              <a:rPr lang="cs-CZ" dirty="0" smtClean="0">
                <a:solidFill>
                  <a:srgbClr val="002060"/>
                </a:solidFill>
                <a:latin typeface="Franklin Gothic Medium" pitchFamily="34" charset="0"/>
              </a:rPr>
              <a:t>)</a:t>
            </a:r>
            <a:endParaRPr lang="cs-CZ" dirty="0">
              <a:solidFill>
                <a:srgbClr val="002060"/>
              </a:solidFill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Franklin Gothic Medium" pitchFamily="34" charset="0"/>
              </a:rPr>
              <a:t>Odvozeno z </a:t>
            </a:r>
            <a:r>
              <a:rPr lang="cs-CZ" dirty="0" err="1" smtClean="0">
                <a:latin typeface="Franklin Gothic Medium" pitchFamily="34" charset="0"/>
              </a:rPr>
              <a:t>franc</a:t>
            </a:r>
            <a:r>
              <a:rPr lang="cs-CZ" dirty="0" smtClean="0">
                <a:latin typeface="Franklin Gothic Medium" pitchFamily="34" charset="0"/>
              </a:rPr>
              <a:t>. </a:t>
            </a:r>
            <a:r>
              <a:rPr lang="cs-CZ" dirty="0" err="1" smtClean="0">
                <a:solidFill>
                  <a:srgbClr val="002060"/>
                </a:solidFill>
                <a:latin typeface="Clarendon Condensed" pitchFamily="18" charset="0"/>
              </a:rPr>
              <a:t>le</a:t>
            </a:r>
            <a:r>
              <a:rPr lang="cs-CZ" dirty="0" smtClean="0">
                <a:solidFill>
                  <a:srgbClr val="002060"/>
                </a:solidFill>
                <a:latin typeface="Clarendon Condensed" pitchFamily="18" charset="0"/>
              </a:rPr>
              <a:t> </a:t>
            </a:r>
            <a:r>
              <a:rPr lang="cs-CZ" dirty="0" err="1" smtClean="0">
                <a:solidFill>
                  <a:srgbClr val="002060"/>
                </a:solidFill>
                <a:latin typeface="Clarendon Condensed" pitchFamily="18" charset="0"/>
              </a:rPr>
              <a:t>tache</a:t>
            </a:r>
            <a:r>
              <a:rPr lang="cs-CZ" dirty="0" smtClean="0">
                <a:solidFill>
                  <a:srgbClr val="002060"/>
                </a:solidFill>
                <a:latin typeface="Clarendon Condensed" pitchFamily="18" charset="0"/>
              </a:rPr>
              <a:t> </a:t>
            </a:r>
            <a:r>
              <a:rPr lang="cs-CZ" dirty="0" smtClean="0">
                <a:latin typeface="Franklin Gothic Medium" pitchFamily="34" charset="0"/>
              </a:rPr>
              <a:t>– skvrna</a:t>
            </a:r>
          </a:p>
          <a:p>
            <a:r>
              <a:rPr lang="cs-CZ" dirty="0">
                <a:latin typeface="Franklin Gothic Medium" pitchFamily="34" charset="0"/>
              </a:rPr>
              <a:t>Objevuje se ve </a:t>
            </a:r>
            <a:r>
              <a:rPr lang="cs-CZ" dirty="0">
                <a:solidFill>
                  <a:srgbClr val="002060"/>
                </a:solidFill>
                <a:latin typeface="Clarendon Condensed" pitchFamily="18" charset="0"/>
              </a:rPr>
              <a:t>40. letech 20. stol. v Paříži </a:t>
            </a:r>
            <a:r>
              <a:rPr lang="cs-CZ" dirty="0">
                <a:latin typeface="Franklin Gothic Medium" pitchFamily="34" charset="0"/>
              </a:rPr>
              <a:t>jako varianta abstraktního </a:t>
            </a:r>
            <a:r>
              <a:rPr lang="cs-CZ" dirty="0" smtClean="0">
                <a:latin typeface="Franklin Gothic Medium" pitchFamily="34" charset="0"/>
              </a:rPr>
              <a:t>malířství</a:t>
            </a:r>
          </a:p>
          <a:p>
            <a:r>
              <a:rPr lang="cs-CZ" dirty="0" smtClean="0">
                <a:latin typeface="Franklin Gothic Medium" pitchFamily="34" charset="0"/>
              </a:rPr>
              <a:t>Označení zavedeno od r. 1954 </a:t>
            </a:r>
          </a:p>
          <a:p>
            <a:r>
              <a:rPr lang="cs-CZ" dirty="0" smtClean="0">
                <a:latin typeface="Franklin Gothic Medium" pitchFamily="34" charset="0"/>
              </a:rPr>
              <a:t>pokouší se zachycovat </a:t>
            </a:r>
            <a:r>
              <a:rPr lang="cs-CZ" dirty="0">
                <a:latin typeface="Franklin Gothic Medium" pitchFamily="34" charset="0"/>
              </a:rPr>
              <a:t>pocity bezprostředně spontánním nanášením skvrn bez předchozího rozvržení kompozice. Vychází ze surrealistického principu automatismu. Často se užívá jako synonymum k </a:t>
            </a:r>
            <a:r>
              <a:rPr lang="cs-CZ" i="1" dirty="0">
                <a:latin typeface="Franklin Gothic Medium" pitchFamily="34" charset="0"/>
              </a:rPr>
              <a:t>umění </a:t>
            </a:r>
            <a:r>
              <a:rPr lang="cs-CZ" i="1" dirty="0" err="1">
                <a:solidFill>
                  <a:srgbClr val="002060"/>
                </a:solidFill>
                <a:latin typeface="Franklin Gothic Medium" pitchFamily="34" charset="0"/>
              </a:rPr>
              <a:t>informelu</a:t>
            </a:r>
            <a:r>
              <a:rPr lang="cs-CZ" dirty="0">
                <a:solidFill>
                  <a:srgbClr val="002060"/>
                </a:solidFill>
                <a:latin typeface="Franklin Gothic Medium" pitchFamily="34" charset="0"/>
              </a:rPr>
              <a:t> a je blízké </a:t>
            </a:r>
            <a:r>
              <a:rPr lang="cs-CZ" i="1" dirty="0" err="1">
                <a:solidFill>
                  <a:srgbClr val="002060"/>
                </a:solidFill>
                <a:latin typeface="Franklin Gothic Medium" pitchFamily="34" charset="0"/>
              </a:rPr>
              <a:t>art</a:t>
            </a:r>
            <a:r>
              <a:rPr lang="cs-CZ" i="1" dirty="0">
                <a:solidFill>
                  <a:srgbClr val="002060"/>
                </a:solidFill>
                <a:latin typeface="Franklin Gothic Medium" pitchFamily="34" charset="0"/>
              </a:rPr>
              <a:t> </a:t>
            </a:r>
            <a:r>
              <a:rPr lang="cs-CZ" i="1" dirty="0" err="1">
                <a:solidFill>
                  <a:srgbClr val="002060"/>
                </a:solidFill>
                <a:latin typeface="Franklin Gothic Medium" pitchFamily="34" charset="0"/>
              </a:rPr>
              <a:t>autre</a:t>
            </a:r>
            <a:r>
              <a:rPr lang="cs-CZ" dirty="0">
                <a:solidFill>
                  <a:srgbClr val="002060"/>
                </a:solidFill>
                <a:latin typeface="Franklin Gothic Medium" pitchFamily="34" charset="0"/>
              </a:rPr>
              <a:t>, </a:t>
            </a:r>
            <a:r>
              <a:rPr lang="cs-CZ" i="1" dirty="0" err="1">
                <a:solidFill>
                  <a:srgbClr val="002060"/>
                </a:solidFill>
                <a:latin typeface="Franklin Gothic Medium" pitchFamily="34" charset="0"/>
              </a:rPr>
              <a:t>art</a:t>
            </a:r>
            <a:r>
              <a:rPr lang="cs-CZ" i="1" dirty="0">
                <a:solidFill>
                  <a:srgbClr val="002060"/>
                </a:solidFill>
                <a:latin typeface="Franklin Gothic Medium" pitchFamily="34" charset="0"/>
              </a:rPr>
              <a:t> </a:t>
            </a:r>
            <a:r>
              <a:rPr lang="cs-CZ" i="1" dirty="0" err="1">
                <a:solidFill>
                  <a:srgbClr val="002060"/>
                </a:solidFill>
                <a:latin typeface="Franklin Gothic Medium" pitchFamily="34" charset="0"/>
              </a:rPr>
              <a:t>brut</a:t>
            </a:r>
            <a:r>
              <a:rPr lang="cs-CZ" dirty="0">
                <a:solidFill>
                  <a:srgbClr val="002060"/>
                </a:solidFill>
                <a:latin typeface="Franklin Gothic Medium" pitchFamily="34" charset="0"/>
              </a:rPr>
              <a:t>, </a:t>
            </a:r>
            <a:r>
              <a:rPr lang="cs-CZ" i="1" dirty="0" err="1">
                <a:solidFill>
                  <a:srgbClr val="002060"/>
                </a:solidFill>
                <a:latin typeface="Franklin Gothic Medium" pitchFamily="34" charset="0"/>
              </a:rPr>
              <a:t>lettrismu</a:t>
            </a:r>
            <a:r>
              <a:rPr lang="cs-CZ" dirty="0">
                <a:solidFill>
                  <a:srgbClr val="002060"/>
                </a:solidFill>
                <a:latin typeface="Franklin Gothic Medium" pitchFamily="34" charset="0"/>
              </a:rPr>
              <a:t> a </a:t>
            </a:r>
            <a:r>
              <a:rPr lang="cs-CZ" i="1" dirty="0">
                <a:solidFill>
                  <a:srgbClr val="002060"/>
                </a:solidFill>
                <a:latin typeface="Franklin Gothic Medium" pitchFamily="34" charset="0"/>
              </a:rPr>
              <a:t>lyrické abstrakci</a:t>
            </a:r>
            <a:r>
              <a:rPr lang="cs-CZ" dirty="0">
                <a:solidFill>
                  <a:srgbClr val="002060"/>
                </a:solidFill>
                <a:latin typeface="Franklin Gothic Medium" pitchFamily="34" charset="0"/>
              </a:rPr>
              <a:t>.</a:t>
            </a:r>
            <a:endParaRPr lang="cs-CZ" dirty="0" smtClean="0">
              <a:solidFill>
                <a:srgbClr val="002060"/>
              </a:solidFill>
              <a:latin typeface="Franklin Gothic Medium" pitchFamily="34" charset="0"/>
            </a:endParaRPr>
          </a:p>
          <a:p>
            <a:r>
              <a:rPr lang="cs-CZ" dirty="0" smtClean="0">
                <a:latin typeface="Franklin Gothic Medium" pitchFamily="34" charset="0"/>
              </a:rPr>
              <a:t>Inspirace primitivním uměním</a:t>
            </a:r>
            <a:endParaRPr lang="cs-CZ" dirty="0"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cs-CZ" dirty="0" smtClean="0">
                <a:solidFill>
                  <a:srgbClr val="002060"/>
                </a:solidFill>
                <a:latin typeface="Clarendon Condensed" pitchFamily="18" charset="0"/>
              </a:rPr>
              <a:t>Lyrická abstrakce</a:t>
            </a:r>
            <a:endParaRPr lang="cs-CZ" dirty="0">
              <a:solidFill>
                <a:srgbClr val="002060"/>
              </a:solidFill>
              <a:latin typeface="Clarendon Condensed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5832648"/>
          </a:xfrm>
        </p:spPr>
        <p:txBody>
          <a:bodyPr>
            <a:no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vznikla z abstraktního expresionismu v 60. a 70. letech 20. století, prosadila se hlavně v dílech umělců v New Yorku a Los Angeles</a:t>
            </a:r>
          </a:p>
          <a:p>
            <a:r>
              <a:rPr lang="cs-CZ" dirty="0" smtClean="0">
                <a:solidFill>
                  <a:srgbClr val="002060"/>
                </a:solidFill>
                <a:latin typeface="Clarendon Condensed" pitchFamily="18" charset="0"/>
              </a:rPr>
              <a:t>duchovní a jemně citlivá odnož abstraktního expresionismu</a:t>
            </a:r>
          </a:p>
          <a:p>
            <a:r>
              <a:rPr lang="cs-CZ" dirty="0" smtClean="0">
                <a:latin typeface="Franklin Gothic Medium" pitchFamily="34" charset="0"/>
              </a:rPr>
              <a:t>Ostatní směry té doby spíše neosobní a oproštěné od citu či duchovního prožitku </a:t>
            </a:r>
            <a:r>
              <a:rPr lang="cs-CZ" sz="3600" dirty="0" smtClean="0">
                <a:latin typeface="Franklin Gothic Medium" pitchFamily="34" charset="0"/>
              </a:rPr>
              <a:t>(</a:t>
            </a:r>
            <a:r>
              <a:rPr lang="cs-CZ" dirty="0" smtClean="0">
                <a:latin typeface="Franklin Gothic Medium" pitchFamily="34" charset="0"/>
              </a:rPr>
              <a:t>pop </a:t>
            </a:r>
            <a:r>
              <a:rPr lang="cs-CZ" dirty="0" err="1" smtClean="0">
                <a:latin typeface="Franklin Gothic Medium" pitchFamily="34" charset="0"/>
              </a:rPr>
              <a:t>art</a:t>
            </a:r>
            <a:r>
              <a:rPr lang="cs-CZ" dirty="0" smtClean="0">
                <a:latin typeface="Franklin Gothic Medium" pitchFamily="34" charset="0"/>
              </a:rPr>
              <a:t>, minimalismus, geometrické styly)</a:t>
            </a:r>
          </a:p>
          <a:p>
            <a:r>
              <a:rPr lang="cs-CZ" dirty="0" smtClean="0">
                <a:latin typeface="Franklin Gothic Medium" pitchFamily="34" charset="0"/>
              </a:rPr>
              <a:t>měla mnohé společné s poetikou a filosofií </a:t>
            </a:r>
            <a:r>
              <a:rPr lang="cs-CZ" dirty="0" err="1" smtClean="0">
                <a:solidFill>
                  <a:srgbClr val="002060"/>
                </a:solidFill>
                <a:latin typeface="Clarendon Condensed" pitchFamily="18" charset="0"/>
              </a:rPr>
              <a:t>tašismu</a:t>
            </a:r>
            <a:r>
              <a:rPr lang="cs-CZ" dirty="0" smtClean="0">
                <a:latin typeface="Clarendon Condensed" pitchFamily="18" charset="0"/>
              </a:rPr>
              <a:t>.</a:t>
            </a:r>
          </a:p>
          <a:p>
            <a:r>
              <a:rPr lang="cs-CZ" b="1" dirty="0" smtClean="0">
                <a:hlinkClick r:id="rId2"/>
              </a:rPr>
              <a:t>http://</a:t>
            </a:r>
            <a:r>
              <a:rPr lang="cs-CZ" b="1" dirty="0" err="1" smtClean="0">
                <a:hlinkClick r:id="rId2"/>
              </a:rPr>
              <a:t>tinyurl.com</a:t>
            </a:r>
            <a:r>
              <a:rPr lang="cs-CZ" b="1" dirty="0" smtClean="0">
                <a:hlinkClick r:id="rId2"/>
              </a:rPr>
              <a:t>/</a:t>
            </a:r>
            <a:r>
              <a:rPr lang="cs-CZ" b="1" dirty="0" err="1" smtClean="0">
                <a:hlinkClick r:id="rId2"/>
              </a:rPr>
              <a:t>ot4zk2r</a:t>
            </a:r>
            <a:endParaRPr lang="cs-CZ" b="1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2060"/>
                </a:solidFill>
                <a:latin typeface="Clarendon Condensed" pitchFamily="18" charset="0"/>
              </a:rPr>
              <a:t>Předchůdci a představitelé</a:t>
            </a:r>
            <a:endParaRPr lang="cs-CZ" dirty="0">
              <a:solidFill>
                <a:srgbClr val="002060"/>
              </a:solidFill>
              <a:latin typeface="Clarendon Condensed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949280"/>
          </a:xfrm>
        </p:spPr>
        <p:txBody>
          <a:bodyPr>
            <a:normAutofit fontScale="25000" lnSpcReduction="20000"/>
          </a:bodyPr>
          <a:lstStyle/>
          <a:p>
            <a:r>
              <a:rPr lang="cs-CZ" sz="14400" b="1" dirty="0" smtClean="0">
                <a:solidFill>
                  <a:srgbClr val="002060"/>
                </a:solidFill>
                <a:latin typeface="Clarendon Condensed" pitchFamily="18" charset="0"/>
              </a:rPr>
              <a:t> Paul </a:t>
            </a:r>
            <a:r>
              <a:rPr lang="cs-CZ" sz="14400" b="1" dirty="0" err="1" smtClean="0">
                <a:solidFill>
                  <a:srgbClr val="002060"/>
                </a:solidFill>
                <a:latin typeface="Clarendon Condensed" pitchFamily="18" charset="0"/>
              </a:rPr>
              <a:t>Klee</a:t>
            </a:r>
            <a:endParaRPr lang="cs-CZ" sz="14400" b="1" dirty="0" smtClean="0">
              <a:solidFill>
                <a:srgbClr val="002060"/>
              </a:solidFill>
              <a:latin typeface="Clarendon Condensed" pitchFamily="18" charset="0"/>
            </a:endParaRPr>
          </a:p>
          <a:p>
            <a:r>
              <a:rPr lang="cs-CZ" sz="9600" dirty="0" smtClean="0">
                <a:latin typeface="Franklin Gothic Medium" pitchFamily="34" charset="0"/>
              </a:rPr>
              <a:t>18. prosince 1879 u Bernu -29. června 1940 </a:t>
            </a:r>
            <a:r>
              <a:rPr lang="cs-CZ" sz="9600" dirty="0" err="1" smtClean="0">
                <a:latin typeface="Franklin Gothic Medium" pitchFamily="34" charset="0"/>
              </a:rPr>
              <a:t>Muralto</a:t>
            </a:r>
            <a:r>
              <a:rPr lang="cs-CZ" sz="9600" dirty="0" smtClean="0">
                <a:latin typeface="Franklin Gothic Medium" pitchFamily="34" charset="0"/>
              </a:rPr>
              <a:t>)</a:t>
            </a:r>
          </a:p>
          <a:p>
            <a:r>
              <a:rPr lang="cs-CZ" sz="9600" dirty="0" smtClean="0">
                <a:solidFill>
                  <a:srgbClr val="002060"/>
                </a:solidFill>
                <a:latin typeface="Franklin Gothic Medium" pitchFamily="34" charset="0"/>
              </a:rPr>
              <a:t>švýcarský  malíř, grafik a ilustrátor</a:t>
            </a:r>
          </a:p>
          <a:p>
            <a:r>
              <a:rPr lang="cs-CZ" sz="9600" dirty="0" smtClean="0">
                <a:latin typeface="Franklin Gothic Medium" pitchFamily="34" charset="0"/>
              </a:rPr>
              <a:t>V Mnichově se seznámil s V. </a:t>
            </a:r>
            <a:r>
              <a:rPr lang="cs-CZ" sz="9600" dirty="0" err="1" smtClean="0">
                <a:latin typeface="Franklin Gothic Medium" pitchFamily="34" charset="0"/>
              </a:rPr>
              <a:t>Kandinským</a:t>
            </a:r>
            <a:r>
              <a:rPr lang="cs-CZ" sz="9600" dirty="0" smtClean="0">
                <a:latin typeface="Franklin Gothic Medium" pitchFamily="34" charset="0"/>
              </a:rPr>
              <a:t> a s dalšími členy skupiny </a:t>
            </a:r>
            <a:r>
              <a:rPr lang="cs-CZ" sz="9600" b="1" i="1" dirty="0" smtClean="0">
                <a:solidFill>
                  <a:srgbClr val="002060"/>
                </a:solidFill>
                <a:latin typeface="Franklin Gothic Medium" pitchFamily="34" charset="0"/>
              </a:rPr>
              <a:t>Der </a:t>
            </a:r>
            <a:r>
              <a:rPr lang="cs-CZ" sz="9600" b="1" i="1" dirty="0" err="1" smtClean="0">
                <a:solidFill>
                  <a:srgbClr val="002060"/>
                </a:solidFill>
                <a:latin typeface="Franklin Gothic Medium" pitchFamily="34" charset="0"/>
              </a:rPr>
              <a:t>Blaue</a:t>
            </a:r>
            <a:r>
              <a:rPr lang="cs-CZ" sz="9600" b="1" i="1" dirty="0" smtClean="0">
                <a:solidFill>
                  <a:srgbClr val="002060"/>
                </a:solidFill>
                <a:latin typeface="Franklin Gothic Medium" pitchFamily="34" charset="0"/>
              </a:rPr>
              <a:t> </a:t>
            </a:r>
            <a:r>
              <a:rPr lang="cs-CZ" sz="9600" b="1" i="1" dirty="0" err="1" smtClean="0">
                <a:solidFill>
                  <a:srgbClr val="002060"/>
                </a:solidFill>
                <a:latin typeface="Franklin Gothic Medium" pitchFamily="34" charset="0"/>
              </a:rPr>
              <a:t>Reiter</a:t>
            </a:r>
            <a:r>
              <a:rPr lang="cs-CZ" sz="9600" dirty="0" smtClean="0">
                <a:latin typeface="Franklin Gothic Medium" pitchFamily="34" charset="0"/>
              </a:rPr>
              <a:t> (Modrý jezdec)</a:t>
            </a:r>
          </a:p>
          <a:p>
            <a:r>
              <a:rPr lang="cs-CZ" sz="9600" dirty="0" smtClean="0">
                <a:latin typeface="Franklin Gothic Medium" pitchFamily="34" charset="0"/>
              </a:rPr>
              <a:t>1914 navštívil Tunis, který ho okouzlil barevností:</a:t>
            </a:r>
          </a:p>
          <a:p>
            <a:r>
              <a:rPr lang="cs-CZ" sz="9600" i="1" dirty="0" smtClean="0">
                <a:latin typeface="Franklin Gothic Medium" pitchFamily="34" charset="0"/>
              </a:rPr>
              <a:t>“</a:t>
            </a:r>
            <a:r>
              <a:rPr lang="cs-CZ" sz="9600" i="1" dirty="0" smtClean="0">
                <a:solidFill>
                  <a:srgbClr val="002060"/>
                </a:solidFill>
                <a:latin typeface="Franklin Gothic Medium" pitchFamily="34" charset="0"/>
              </a:rPr>
              <a:t>Barva se mne zmocnila; už se za ní nemusím honit, vím, že mě drží navždycky. Barva a já jsme jedno. Jsem malíř.“</a:t>
            </a:r>
          </a:p>
          <a:p>
            <a:r>
              <a:rPr lang="cs-CZ" sz="9600" dirty="0" smtClean="0">
                <a:latin typeface="Franklin Gothic Medium" pitchFamily="34" charset="0"/>
              </a:rPr>
              <a:t>Po první světové válce, v níž </a:t>
            </a:r>
            <a:r>
              <a:rPr lang="cs-CZ" sz="9600" dirty="0" err="1" smtClean="0">
                <a:latin typeface="Franklin Gothic Medium" pitchFamily="34" charset="0"/>
              </a:rPr>
              <a:t>Klee</a:t>
            </a:r>
            <a:r>
              <a:rPr lang="cs-CZ" sz="9600" dirty="0" smtClean="0">
                <a:latin typeface="Franklin Gothic Medium" pitchFamily="34" charset="0"/>
              </a:rPr>
              <a:t> jako voják maskoval letadla, vytvořil spolu s </a:t>
            </a:r>
            <a:r>
              <a:rPr lang="cs-CZ" sz="9600" dirty="0" err="1" smtClean="0">
                <a:latin typeface="Franklin Gothic Medium" pitchFamily="34" charset="0"/>
              </a:rPr>
              <a:t>Kandinským</a:t>
            </a:r>
            <a:r>
              <a:rPr lang="cs-CZ" sz="9600" dirty="0" smtClean="0">
                <a:latin typeface="Franklin Gothic Medium" pitchFamily="34" charset="0"/>
              </a:rPr>
              <a:t>, </a:t>
            </a:r>
            <a:r>
              <a:rPr lang="cs-CZ" sz="9600" dirty="0" err="1" smtClean="0">
                <a:latin typeface="Franklin Gothic Medium" pitchFamily="34" charset="0"/>
              </a:rPr>
              <a:t>Javlenským</a:t>
            </a:r>
            <a:r>
              <a:rPr lang="cs-CZ" sz="9600" dirty="0" smtClean="0">
                <a:latin typeface="Franklin Gothic Medium" pitchFamily="34" charset="0"/>
              </a:rPr>
              <a:t> a dalšími skupinu "Modrá čtyřka" a 1924 společně vystavovali v USA</a:t>
            </a:r>
          </a:p>
          <a:p>
            <a:r>
              <a:rPr lang="cs-CZ" sz="9600" dirty="0" smtClean="0">
                <a:latin typeface="Franklin Gothic Medium" pitchFamily="34" charset="0"/>
              </a:rPr>
              <a:t>Od dvacátých let vyučoval na</a:t>
            </a:r>
            <a:r>
              <a:rPr lang="cs-CZ" sz="9600" dirty="0" smtClean="0">
                <a:latin typeface="Clarendon Condensed" pitchFamily="18" charset="0"/>
              </a:rPr>
              <a:t> </a:t>
            </a:r>
            <a:r>
              <a:rPr lang="cs-CZ" sz="11200" b="1" dirty="0" err="1" smtClean="0">
                <a:solidFill>
                  <a:srgbClr val="002060"/>
                </a:solidFill>
                <a:latin typeface="Clarendon Condensed" pitchFamily="18" charset="0"/>
              </a:rPr>
              <a:t>Bauhausu</a:t>
            </a:r>
            <a:r>
              <a:rPr lang="cs-CZ" sz="9600" dirty="0" smtClean="0">
                <a:latin typeface="Clarendon Condensed" pitchFamily="18" charset="0"/>
              </a:rPr>
              <a:t> </a:t>
            </a:r>
            <a:r>
              <a:rPr lang="cs-CZ" sz="9600" dirty="0" smtClean="0">
                <a:latin typeface="Franklin Gothic Medium" pitchFamily="34" charset="0"/>
              </a:rPr>
              <a:t>v </a:t>
            </a:r>
            <a:r>
              <a:rPr lang="cs-CZ" sz="9600" dirty="0" err="1" smtClean="0">
                <a:latin typeface="Franklin Gothic Medium" pitchFamily="34" charset="0"/>
              </a:rPr>
              <a:t>Dessau</a:t>
            </a:r>
            <a:r>
              <a:rPr lang="cs-CZ" sz="9600" dirty="0" smtClean="0">
                <a:latin typeface="Franklin Gothic Medium" pitchFamily="34" charset="0"/>
              </a:rPr>
              <a:t> a od roku 1931 na akademii v Düsseldorfu. Roku 1933 byl nacisty označen za zvrhlého umělce, jeho obrazy se nesměly vystavovat a </a:t>
            </a:r>
            <a:r>
              <a:rPr lang="cs-CZ" sz="9600" dirty="0" err="1" smtClean="0">
                <a:latin typeface="Franklin Gothic Medium" pitchFamily="34" charset="0"/>
              </a:rPr>
              <a:t>Klee</a:t>
            </a:r>
            <a:r>
              <a:rPr lang="cs-CZ" sz="9600" dirty="0" smtClean="0">
                <a:latin typeface="Franklin Gothic Medium" pitchFamily="34" charset="0"/>
              </a:rPr>
              <a:t> musel uprchnout do Švýcarska</a:t>
            </a:r>
          </a:p>
          <a:p>
            <a:r>
              <a:rPr lang="cs-CZ" sz="9600" b="1" dirty="0" smtClean="0">
                <a:latin typeface="Franklin Gothic Medium" pitchFamily="34" charset="0"/>
                <a:hlinkClick r:id="rId2"/>
              </a:rPr>
              <a:t>http://</a:t>
            </a:r>
            <a:r>
              <a:rPr lang="cs-CZ" sz="9600" b="1" dirty="0" err="1" smtClean="0">
                <a:latin typeface="Franklin Gothic Medium" pitchFamily="34" charset="0"/>
                <a:hlinkClick r:id="rId2"/>
              </a:rPr>
              <a:t>tinyurl.com</a:t>
            </a:r>
            <a:r>
              <a:rPr lang="cs-CZ" sz="9600" b="1" dirty="0" smtClean="0">
                <a:latin typeface="Franklin Gothic Medium" pitchFamily="34" charset="0"/>
                <a:hlinkClick r:id="rId2"/>
              </a:rPr>
              <a:t>/</a:t>
            </a:r>
            <a:r>
              <a:rPr lang="cs-CZ" sz="9600" b="1" dirty="0" err="1" smtClean="0">
                <a:latin typeface="Franklin Gothic Medium" pitchFamily="34" charset="0"/>
                <a:hlinkClick r:id="rId2"/>
              </a:rPr>
              <a:t>on9exh5</a:t>
            </a:r>
            <a:endParaRPr lang="cs-CZ" sz="9600" dirty="0" smtClean="0">
              <a:latin typeface="Franklin Gothic Medium" pitchFamily="34" charset="0"/>
            </a:endParaRPr>
          </a:p>
          <a:p>
            <a:pPr>
              <a:buNone/>
            </a:pPr>
            <a:r>
              <a:rPr lang="cs-CZ" sz="9600" dirty="0" smtClean="0"/>
              <a:t/>
            </a:r>
            <a:br>
              <a:rPr lang="cs-CZ" sz="9600" dirty="0" smtClean="0"/>
            </a:br>
            <a:endParaRPr lang="cs-CZ" sz="9600" dirty="0" smtClean="0"/>
          </a:p>
          <a:p>
            <a:endParaRPr lang="cs-CZ" sz="6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dirty="0" smtClean="0">
                <a:solidFill>
                  <a:srgbClr val="002060"/>
                </a:solidFill>
                <a:latin typeface="Clarendon Condensed" pitchFamily="18" charset="0"/>
              </a:rPr>
              <a:t>Předchůdci a představitelé</a:t>
            </a:r>
            <a:endParaRPr lang="cs-CZ" dirty="0">
              <a:solidFill>
                <a:srgbClr val="002060"/>
              </a:solidFill>
              <a:latin typeface="Clarendon Condensed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964488" cy="5472608"/>
          </a:xfrm>
        </p:spPr>
        <p:txBody>
          <a:bodyPr>
            <a:normAutofit fontScale="25000" lnSpcReduction="20000"/>
          </a:bodyPr>
          <a:lstStyle/>
          <a:p>
            <a:r>
              <a:rPr lang="cs-CZ" sz="14400" b="1" dirty="0" err="1" smtClean="0">
                <a:solidFill>
                  <a:srgbClr val="002060"/>
                </a:solidFill>
                <a:latin typeface="Clarendon Condensed" pitchFamily="18" charset="0"/>
              </a:rPr>
              <a:t>Wols</a:t>
            </a:r>
            <a:r>
              <a:rPr lang="cs-CZ" sz="12800" dirty="0" smtClean="0">
                <a:solidFill>
                  <a:srgbClr val="002060"/>
                </a:solidFill>
                <a:latin typeface="Clarendon Condensed" pitchFamily="18" charset="0"/>
              </a:rPr>
              <a:t> (</a:t>
            </a:r>
            <a:r>
              <a:rPr lang="cs-CZ" sz="9600" b="1" dirty="0" smtClean="0">
                <a:latin typeface="Franklin Gothic Medium" pitchFamily="34" charset="0"/>
              </a:rPr>
              <a:t>Alfred Otto Wolfgang Schulze)</a:t>
            </a:r>
          </a:p>
          <a:p>
            <a:r>
              <a:rPr lang="cs-CZ" sz="9600" dirty="0" smtClean="0">
                <a:latin typeface="Franklin Gothic Medium" pitchFamily="34" charset="0"/>
              </a:rPr>
              <a:t>27. května 1913 v Berlíně - 1. září 1951 v Paříži na otravu ze zkaženého koňského masa</a:t>
            </a:r>
          </a:p>
          <a:p>
            <a:r>
              <a:rPr lang="cs-CZ" sz="9600" dirty="0" smtClean="0">
                <a:latin typeface="Franklin Gothic Medium" pitchFamily="34" charset="0"/>
              </a:rPr>
              <a:t>byl </a:t>
            </a:r>
            <a:r>
              <a:rPr lang="cs-CZ" sz="9600" b="1" dirty="0" smtClean="0">
                <a:solidFill>
                  <a:srgbClr val="002060"/>
                </a:solidFill>
                <a:latin typeface="Clarendon Condensed" pitchFamily="18" charset="0"/>
              </a:rPr>
              <a:t>německý malíř a fotograf žijící ve Francii</a:t>
            </a:r>
            <a:r>
              <a:rPr lang="cs-CZ" sz="9600" b="1" dirty="0" smtClean="0">
                <a:latin typeface="Clarendon Condensed" pitchFamily="18" charset="0"/>
              </a:rPr>
              <a:t>. </a:t>
            </a:r>
          </a:p>
          <a:p>
            <a:r>
              <a:rPr lang="cs-CZ" sz="9600" dirty="0" smtClean="0">
                <a:latin typeface="Franklin Gothic Medium" pitchFamily="34" charset="0"/>
              </a:rPr>
              <a:t> </a:t>
            </a:r>
            <a:r>
              <a:rPr lang="cs-CZ" sz="9600" i="1" dirty="0" smtClean="0">
                <a:latin typeface="Franklin Gothic Medium" pitchFamily="34" charset="0"/>
              </a:rPr>
              <a:t>„Abstraktní malířství mělo několik základních směrů, které se navzájem ovlivňovaly. Zvláštní zde byl individuální styl malířů, neboť v tomto směru nebyly dané pevné hranice. V období 50. let 20. století </a:t>
            </a:r>
            <a:r>
              <a:rPr lang="cs-CZ" sz="9600" b="1" i="1" dirty="0" smtClean="0">
                <a:latin typeface="Franklin Gothic Medium" pitchFamily="34" charset="0"/>
              </a:rPr>
              <a:t>došlo</a:t>
            </a:r>
            <a:r>
              <a:rPr lang="cs-CZ" sz="9600" i="1" dirty="0" smtClean="0">
                <a:latin typeface="Franklin Gothic Medium" pitchFamily="34" charset="0"/>
              </a:rPr>
              <a:t> ve Spojených státech k vrcholu uměleckého stylu - </a:t>
            </a:r>
            <a:r>
              <a:rPr lang="cs-CZ" sz="9600" i="1" dirty="0" smtClean="0">
                <a:solidFill>
                  <a:srgbClr val="002060"/>
                </a:solidFill>
                <a:latin typeface="Franklin Gothic Medium" pitchFamily="34" charset="0"/>
              </a:rPr>
              <a:t>Abstraktní expresionismus </a:t>
            </a:r>
            <a:r>
              <a:rPr lang="cs-CZ" sz="9600" i="1" dirty="0" smtClean="0">
                <a:latin typeface="Franklin Gothic Medium" pitchFamily="34" charset="0"/>
              </a:rPr>
              <a:t>neboli </a:t>
            </a:r>
            <a:r>
              <a:rPr lang="cs-CZ" sz="9600" i="1" dirty="0" smtClean="0">
                <a:solidFill>
                  <a:srgbClr val="002060"/>
                </a:solidFill>
                <a:latin typeface="Franklin Gothic Medium" pitchFamily="34" charset="0"/>
              </a:rPr>
              <a:t>akční - </a:t>
            </a:r>
            <a:r>
              <a:rPr lang="cs-CZ" sz="9600" i="1" dirty="0" err="1" smtClean="0">
                <a:solidFill>
                  <a:srgbClr val="002060"/>
                </a:solidFill>
                <a:latin typeface="Franklin Gothic Medium" pitchFamily="34" charset="0"/>
              </a:rPr>
              <a:t>gestická</a:t>
            </a:r>
            <a:r>
              <a:rPr lang="cs-CZ" sz="9600" i="1" dirty="0" smtClean="0">
                <a:solidFill>
                  <a:srgbClr val="002060"/>
                </a:solidFill>
                <a:latin typeface="Franklin Gothic Medium" pitchFamily="34" charset="0"/>
              </a:rPr>
              <a:t> malba</a:t>
            </a:r>
          </a:p>
          <a:p>
            <a:r>
              <a:rPr lang="cs-CZ" sz="9600" i="1" dirty="0" smtClean="0">
                <a:latin typeface="Franklin Gothic Medium" pitchFamily="34" charset="0"/>
              </a:rPr>
              <a:t>„Vyznačoval se spontánní malbou, která vyjadřuje pocity a dojmy a je charakteristická uvolněnou barevností a svobodným rukopisem autorů děl.“</a:t>
            </a:r>
            <a:r>
              <a:rPr lang="cs-CZ" sz="9600" dirty="0" smtClean="0">
                <a:latin typeface="Franklin Gothic Medium" pitchFamily="34" charset="0"/>
              </a:rPr>
              <a:t> </a:t>
            </a:r>
          </a:p>
          <a:p>
            <a:r>
              <a:rPr lang="cs-CZ" sz="9600" dirty="0" smtClean="0">
                <a:latin typeface="Franklin Gothic Medium" pitchFamily="34" charset="0"/>
              </a:rPr>
              <a:t>řadí k jednomu ze směrů abstraktního expresionismu –</a:t>
            </a:r>
            <a:r>
              <a:rPr lang="cs-CZ" sz="12800" b="1" dirty="0" smtClean="0">
                <a:latin typeface="Clarendon Condensed" pitchFamily="18" charset="0"/>
              </a:rPr>
              <a:t> </a:t>
            </a:r>
            <a:r>
              <a:rPr lang="cs-CZ" sz="12800" b="1" dirty="0" err="1" smtClean="0">
                <a:solidFill>
                  <a:srgbClr val="002060"/>
                </a:solidFill>
                <a:latin typeface="Clarendon Condensed" pitchFamily="18" charset="0"/>
              </a:rPr>
              <a:t>tašismu</a:t>
            </a:r>
            <a:endParaRPr lang="cs-CZ" sz="12800" b="1" dirty="0" smtClean="0">
              <a:solidFill>
                <a:srgbClr val="002060"/>
              </a:solidFill>
              <a:latin typeface="Clarendon Condensed" pitchFamily="18" charset="0"/>
            </a:endParaRPr>
          </a:p>
          <a:p>
            <a:r>
              <a:rPr lang="cs-CZ" sz="9600" b="1" dirty="0" smtClean="0">
                <a:latin typeface="Franklin Gothic Medium" pitchFamily="34" charset="0"/>
                <a:hlinkClick r:id="rId3"/>
              </a:rPr>
              <a:t>http://</a:t>
            </a:r>
            <a:r>
              <a:rPr lang="cs-CZ" sz="9600" b="1" dirty="0" err="1" smtClean="0">
                <a:latin typeface="Franklin Gothic Medium" pitchFamily="34" charset="0"/>
                <a:hlinkClick r:id="rId3"/>
              </a:rPr>
              <a:t>tinyurl.com</a:t>
            </a:r>
            <a:r>
              <a:rPr lang="cs-CZ" sz="9600" b="1" dirty="0" smtClean="0">
                <a:latin typeface="Franklin Gothic Medium" pitchFamily="34" charset="0"/>
                <a:hlinkClick r:id="rId3"/>
              </a:rPr>
              <a:t>/</a:t>
            </a:r>
            <a:r>
              <a:rPr lang="cs-CZ" sz="9600" b="1" dirty="0" err="1" smtClean="0">
                <a:latin typeface="Franklin Gothic Medium" pitchFamily="34" charset="0"/>
                <a:hlinkClick r:id="rId3"/>
              </a:rPr>
              <a:t>ne5o4e8</a:t>
            </a:r>
            <a:endParaRPr lang="cs-CZ" sz="9600" b="1" dirty="0" smtClean="0">
              <a:latin typeface="Franklin Gothic Medium" pitchFamily="34" charset="0"/>
            </a:endParaRPr>
          </a:p>
          <a:p>
            <a:endParaRPr lang="cs-CZ" sz="9600" dirty="0" smtClean="0">
              <a:latin typeface="Franklin Gothic Medium" pitchFamily="34" charset="0"/>
            </a:endParaRPr>
          </a:p>
          <a:p>
            <a:r>
              <a:rPr lang="cs-CZ" sz="9600" dirty="0" smtClean="0">
                <a:latin typeface="Franklin Gothic Medium" pitchFamily="34" charset="0"/>
              </a:rPr>
              <a:t/>
            </a:r>
            <a:br>
              <a:rPr lang="cs-CZ" sz="9600" dirty="0" smtClean="0">
                <a:latin typeface="Franklin Gothic Medium" pitchFamily="34" charset="0"/>
              </a:rPr>
            </a:br>
            <a:endParaRPr lang="cs-CZ" sz="9600" dirty="0" smtClean="0"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dirty="0" smtClean="0">
                <a:solidFill>
                  <a:srgbClr val="002060"/>
                </a:solidFill>
                <a:latin typeface="Clarendon Condensed" pitchFamily="18" charset="0"/>
              </a:rPr>
              <a:t>Představitelé</a:t>
            </a:r>
            <a:endParaRPr lang="cs-CZ" dirty="0">
              <a:solidFill>
                <a:srgbClr val="002060"/>
              </a:solidFill>
              <a:latin typeface="Clarendon Condensed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8"/>
          </a:xfrm>
        </p:spPr>
        <p:txBody>
          <a:bodyPr>
            <a:normAutofit fontScale="85000" lnSpcReduction="20000"/>
          </a:bodyPr>
          <a:lstStyle/>
          <a:p>
            <a:r>
              <a:rPr lang="cs-CZ" sz="4200" b="1" dirty="0" smtClean="0">
                <a:solidFill>
                  <a:srgbClr val="002060"/>
                </a:solidFill>
                <a:latin typeface="Clarendon Condensed" pitchFamily="18" charset="0"/>
              </a:rPr>
              <a:t>Jean René </a:t>
            </a:r>
            <a:r>
              <a:rPr lang="cs-CZ" sz="4200" b="1" dirty="0" err="1" smtClean="0">
                <a:solidFill>
                  <a:srgbClr val="002060"/>
                </a:solidFill>
                <a:latin typeface="Clarendon Condensed" pitchFamily="18" charset="0"/>
              </a:rPr>
              <a:t>Bazaine</a:t>
            </a:r>
            <a:r>
              <a:rPr lang="cs-CZ" sz="4200" b="1" dirty="0" smtClean="0">
                <a:solidFill>
                  <a:srgbClr val="002060"/>
                </a:solidFill>
                <a:latin typeface="Clarendon Condensed" pitchFamily="18" charset="0"/>
              </a:rPr>
              <a:t>  </a:t>
            </a:r>
            <a:r>
              <a:rPr lang="cs-CZ" b="1" dirty="0" smtClean="0"/>
              <a:t>- </a:t>
            </a:r>
            <a:r>
              <a:rPr lang="cs-CZ" dirty="0" smtClean="0">
                <a:latin typeface="Franklin Gothic Medium" pitchFamily="34" charset="0"/>
              </a:rPr>
              <a:t>21 </a:t>
            </a:r>
            <a:r>
              <a:rPr lang="cs-CZ" dirty="0">
                <a:latin typeface="Franklin Gothic Medium" pitchFamily="34" charset="0"/>
              </a:rPr>
              <a:t>prosince 1904, Paříž </a:t>
            </a:r>
            <a:r>
              <a:rPr lang="cs-CZ" dirty="0" smtClean="0">
                <a:latin typeface="Franklin Gothic Medium" pitchFamily="34" charset="0"/>
              </a:rPr>
              <a:t>–</a:t>
            </a:r>
          </a:p>
          <a:p>
            <a:pPr>
              <a:buNone/>
            </a:pPr>
            <a:r>
              <a:rPr lang="cs-CZ" dirty="0">
                <a:latin typeface="Franklin Gothic Medium" pitchFamily="34" charset="0"/>
              </a:rPr>
              <a:t>	</a:t>
            </a:r>
            <a:r>
              <a:rPr lang="cs-CZ" dirty="0" smtClean="0">
                <a:latin typeface="Franklin Gothic Medium" pitchFamily="34" charset="0"/>
              </a:rPr>
              <a:t> </a:t>
            </a:r>
            <a:r>
              <a:rPr lang="cs-CZ" dirty="0">
                <a:latin typeface="Franklin Gothic Medium" pitchFamily="34" charset="0"/>
              </a:rPr>
              <a:t>4. března </a:t>
            </a:r>
            <a:r>
              <a:rPr lang="cs-CZ" dirty="0" smtClean="0">
                <a:latin typeface="Franklin Gothic Medium" pitchFamily="34" charset="0"/>
              </a:rPr>
              <a:t>2001,</a:t>
            </a:r>
            <a:r>
              <a:rPr lang="cs-CZ" dirty="0">
                <a:latin typeface="Franklin Gothic Medium" pitchFamily="34" charset="0"/>
              </a:rPr>
              <a:t> </a:t>
            </a:r>
            <a:r>
              <a:rPr lang="cs-CZ" dirty="0" err="1" smtClean="0">
                <a:latin typeface="Franklin Gothic Medium" pitchFamily="34" charset="0"/>
              </a:rPr>
              <a:t>Clamart</a:t>
            </a:r>
            <a:endParaRPr lang="cs-CZ" b="1" dirty="0" smtClean="0">
              <a:latin typeface="Franklin Gothic Medium" pitchFamily="34" charset="0"/>
            </a:endParaRPr>
          </a:p>
          <a:p>
            <a:r>
              <a:rPr lang="cs-CZ" dirty="0" smtClean="0">
                <a:latin typeface="Franklin Gothic Medium" pitchFamily="34" charset="0"/>
              </a:rPr>
              <a:t>francouzský</a:t>
            </a:r>
            <a:r>
              <a:rPr lang="cs-CZ" dirty="0">
                <a:latin typeface="Franklin Gothic Medium" pitchFamily="34" charset="0"/>
              </a:rPr>
              <a:t> malíř , designér </a:t>
            </a:r>
            <a:r>
              <a:rPr lang="cs-CZ" dirty="0" smtClean="0">
                <a:latin typeface="Franklin Gothic Medium" pitchFamily="34" charset="0"/>
              </a:rPr>
              <a:t>vitráží </a:t>
            </a:r>
            <a:r>
              <a:rPr lang="cs-CZ" dirty="0">
                <a:latin typeface="Franklin Gothic Medium" pitchFamily="34" charset="0"/>
              </a:rPr>
              <a:t>a </a:t>
            </a:r>
            <a:r>
              <a:rPr lang="cs-CZ" dirty="0" smtClean="0">
                <a:latin typeface="Franklin Gothic Medium" pitchFamily="34" charset="0"/>
              </a:rPr>
              <a:t>spisovatel</a:t>
            </a:r>
          </a:p>
          <a:p>
            <a:r>
              <a:rPr lang="cs-CZ" b="1" dirty="0">
                <a:latin typeface="Franklin Gothic Medium" pitchFamily="34" charset="0"/>
                <a:hlinkClick r:id="rId2"/>
              </a:rPr>
              <a:t>http://</a:t>
            </a:r>
            <a:r>
              <a:rPr lang="cs-CZ" b="1" dirty="0" err="1" smtClean="0">
                <a:latin typeface="Franklin Gothic Medium" pitchFamily="34" charset="0"/>
                <a:hlinkClick r:id="rId2"/>
              </a:rPr>
              <a:t>tinyurl.com</a:t>
            </a:r>
            <a:r>
              <a:rPr lang="cs-CZ" b="1" dirty="0" smtClean="0">
                <a:latin typeface="Franklin Gothic Medium" pitchFamily="34" charset="0"/>
                <a:hlinkClick r:id="rId2"/>
              </a:rPr>
              <a:t>/</a:t>
            </a:r>
            <a:r>
              <a:rPr lang="cs-CZ" b="1" dirty="0" err="1" smtClean="0">
                <a:latin typeface="Franklin Gothic Medium" pitchFamily="34" charset="0"/>
                <a:hlinkClick r:id="rId2"/>
              </a:rPr>
              <a:t>pum8atx</a:t>
            </a:r>
            <a:endParaRPr lang="cs-CZ" dirty="0" smtClean="0">
              <a:latin typeface="Franklin Gothic Medium" pitchFamily="34" charset="0"/>
            </a:endParaRPr>
          </a:p>
          <a:p>
            <a:r>
              <a:rPr lang="cs-CZ" sz="4200" dirty="0" err="1" smtClean="0">
                <a:solidFill>
                  <a:srgbClr val="002060"/>
                </a:solidFill>
                <a:latin typeface="Clarendon Condensed" pitchFamily="18" charset="0"/>
              </a:rPr>
              <a:t>Roger</a:t>
            </a:r>
            <a:r>
              <a:rPr lang="cs-CZ" sz="4200" dirty="0" smtClean="0">
                <a:solidFill>
                  <a:srgbClr val="002060"/>
                </a:solidFill>
                <a:latin typeface="Clarendon Condensed" pitchFamily="18" charset="0"/>
              </a:rPr>
              <a:t> </a:t>
            </a:r>
            <a:r>
              <a:rPr lang="cs-CZ" sz="4200" dirty="0" err="1" smtClean="0">
                <a:solidFill>
                  <a:srgbClr val="002060"/>
                </a:solidFill>
                <a:latin typeface="Clarendon Condensed" pitchFamily="18" charset="0"/>
              </a:rPr>
              <a:t>Bissiére</a:t>
            </a:r>
            <a:endParaRPr lang="cs-CZ" sz="4200" dirty="0" smtClean="0">
              <a:solidFill>
                <a:srgbClr val="002060"/>
              </a:solidFill>
              <a:latin typeface="Clarendon Condensed" pitchFamily="18" charset="0"/>
            </a:endParaRPr>
          </a:p>
          <a:p>
            <a:r>
              <a:rPr lang="cs-CZ" dirty="0">
                <a:latin typeface="Franklin Gothic Medium" pitchFamily="34" charset="0"/>
              </a:rPr>
              <a:t>francouzský malíř, návrhář užitého umění a teoretik. Spolupracoval s </a:t>
            </a:r>
            <a:r>
              <a:rPr lang="cs-CZ" dirty="0" err="1">
                <a:latin typeface="Franklin Gothic Medium" pitchFamily="34" charset="0"/>
              </a:rPr>
              <a:t>Le</a:t>
            </a:r>
            <a:r>
              <a:rPr lang="cs-CZ" dirty="0">
                <a:latin typeface="Franklin Gothic Medium" pitchFamily="34" charset="0"/>
              </a:rPr>
              <a:t> </a:t>
            </a:r>
            <a:r>
              <a:rPr lang="cs-CZ" dirty="0" err="1" smtClean="0">
                <a:latin typeface="Franklin Gothic Medium" pitchFamily="34" charset="0"/>
              </a:rPr>
              <a:t>Corbusierem</a:t>
            </a:r>
            <a:r>
              <a:rPr lang="cs-CZ" dirty="0" smtClean="0">
                <a:latin typeface="Franklin Gothic Medium" pitchFamily="34" charset="0"/>
              </a:rPr>
              <a:t>. </a:t>
            </a:r>
            <a:r>
              <a:rPr lang="cs-CZ" dirty="0">
                <a:latin typeface="Franklin Gothic Medium" pitchFamily="34" charset="0"/>
              </a:rPr>
              <a:t>Jako jeden z prvních ve Francii propagoval umění P. </a:t>
            </a:r>
            <a:r>
              <a:rPr lang="cs-CZ" dirty="0" err="1">
                <a:latin typeface="Franklin Gothic Medium" pitchFamily="34" charset="0"/>
              </a:rPr>
              <a:t>Kleea</a:t>
            </a:r>
            <a:r>
              <a:rPr lang="cs-CZ" dirty="0">
                <a:latin typeface="Franklin Gothic Medium" pitchFamily="34" charset="0"/>
              </a:rPr>
              <a:t>. Začínal kubismem, </a:t>
            </a:r>
            <a:r>
              <a:rPr lang="cs-CZ" dirty="0" smtClean="0">
                <a:latin typeface="Franklin Gothic Medium" pitchFamily="34" charset="0"/>
              </a:rPr>
              <a:t>po </a:t>
            </a:r>
            <a:r>
              <a:rPr lang="cs-CZ" dirty="0">
                <a:latin typeface="Franklin Gothic Medium" pitchFamily="34" charset="0"/>
              </a:rPr>
              <a:t>dlouhém figurativním období a po odmlce (oční choroba) došel k osobitějšímu projevu, nejdříve ke kompozicím podobným vitrážím, pak k bezpředmětné malbě </a:t>
            </a:r>
            <a:r>
              <a:rPr lang="cs-CZ" b="1" dirty="0">
                <a:latin typeface="Franklin Gothic Medium" pitchFamily="34" charset="0"/>
              </a:rPr>
              <a:t>barevnými skvrnami </a:t>
            </a:r>
            <a:r>
              <a:rPr lang="cs-CZ" dirty="0">
                <a:latin typeface="Franklin Gothic Medium" pitchFamily="34" charset="0"/>
              </a:rPr>
              <a:t>(</a:t>
            </a:r>
            <a:r>
              <a:rPr lang="cs-CZ" i="1" dirty="0">
                <a:latin typeface="Franklin Gothic Medium" pitchFamily="34" charset="0"/>
              </a:rPr>
              <a:t>Žlutá</a:t>
            </a:r>
            <a:r>
              <a:rPr lang="cs-CZ" dirty="0">
                <a:latin typeface="Franklin Gothic Medium" pitchFamily="34" charset="0"/>
              </a:rPr>
              <a:t> </a:t>
            </a:r>
            <a:r>
              <a:rPr lang="cs-CZ" i="1" dirty="0">
                <a:latin typeface="Franklin Gothic Medium" pitchFamily="34" charset="0"/>
              </a:rPr>
              <a:t>a</a:t>
            </a:r>
            <a:r>
              <a:rPr lang="cs-CZ" dirty="0">
                <a:latin typeface="Franklin Gothic Medium" pitchFamily="34" charset="0"/>
              </a:rPr>
              <a:t> </a:t>
            </a:r>
            <a:r>
              <a:rPr lang="cs-CZ" i="1" dirty="0">
                <a:latin typeface="Franklin Gothic Medium" pitchFamily="34" charset="0"/>
              </a:rPr>
              <a:t>šedá</a:t>
            </a:r>
            <a:r>
              <a:rPr lang="cs-CZ" dirty="0">
                <a:latin typeface="Franklin Gothic Medium" pitchFamily="34" charset="0"/>
              </a:rPr>
              <a:t>, </a:t>
            </a:r>
            <a:r>
              <a:rPr lang="cs-CZ" i="1" dirty="0">
                <a:latin typeface="Franklin Gothic Medium" pitchFamily="34" charset="0"/>
              </a:rPr>
              <a:t>Modrá</a:t>
            </a:r>
            <a:r>
              <a:rPr lang="cs-CZ" dirty="0"/>
              <a:t> </a:t>
            </a:r>
            <a:r>
              <a:rPr lang="cs-CZ" i="1" dirty="0"/>
              <a:t>krajina</a:t>
            </a:r>
            <a:r>
              <a:rPr lang="cs-CZ" dirty="0" smtClean="0"/>
              <a:t>).</a:t>
            </a:r>
          </a:p>
          <a:p>
            <a:r>
              <a:rPr lang="cs-CZ" b="1" dirty="0">
                <a:hlinkClick r:id="rId3"/>
              </a:rPr>
              <a:t>http://</a:t>
            </a:r>
            <a:r>
              <a:rPr lang="cs-CZ" b="1" dirty="0" err="1" smtClean="0">
                <a:hlinkClick r:id="rId3"/>
              </a:rPr>
              <a:t>tinyurl.com</a:t>
            </a:r>
            <a:r>
              <a:rPr lang="cs-CZ" b="1" dirty="0" smtClean="0">
                <a:hlinkClick r:id="rId3"/>
              </a:rPr>
              <a:t>/</a:t>
            </a:r>
            <a:r>
              <a:rPr lang="cs-CZ" b="1" dirty="0" err="1" smtClean="0">
                <a:hlinkClick r:id="rId3"/>
              </a:rPr>
              <a:t>nlx2lbe</a:t>
            </a:r>
            <a:endParaRPr lang="cs-CZ" b="1" dirty="0" smtClean="0"/>
          </a:p>
          <a:p>
            <a:endParaRPr lang="cs-CZ" dirty="0"/>
          </a:p>
          <a:p>
            <a:pPr>
              <a:buNone/>
            </a:pP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>
                <a:solidFill>
                  <a:srgbClr val="002060"/>
                </a:solidFill>
                <a:latin typeface="Clarendon Condensed" pitchFamily="18" charset="0"/>
              </a:rPr>
              <a:t>Představitelé</a:t>
            </a:r>
            <a:endParaRPr lang="cs-CZ" dirty="0">
              <a:solidFill>
                <a:srgbClr val="002060"/>
              </a:solidFill>
              <a:latin typeface="Clarendon Condensed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txBody>
          <a:bodyPr>
            <a:normAutofit fontScale="85000" lnSpcReduction="20000"/>
          </a:bodyPr>
          <a:lstStyle/>
          <a:p>
            <a:r>
              <a:rPr lang="cs-CZ" sz="3900" b="1" dirty="0" smtClean="0">
                <a:solidFill>
                  <a:srgbClr val="002060"/>
                </a:solidFill>
                <a:latin typeface="Clarendon Condensed" pitchFamily="18" charset="0"/>
              </a:rPr>
              <a:t>Hans </a:t>
            </a:r>
            <a:r>
              <a:rPr lang="cs-CZ" sz="3900" b="1" dirty="0" err="1" smtClean="0">
                <a:solidFill>
                  <a:srgbClr val="002060"/>
                </a:solidFill>
                <a:latin typeface="Clarendon Condensed" pitchFamily="18" charset="0"/>
              </a:rPr>
              <a:t>Hartung</a:t>
            </a:r>
            <a:endParaRPr lang="cs-CZ" sz="3900" b="1" dirty="0" smtClean="0">
              <a:solidFill>
                <a:srgbClr val="002060"/>
              </a:solidFill>
              <a:latin typeface="Clarendon Condensed" pitchFamily="18" charset="0"/>
            </a:endParaRPr>
          </a:p>
          <a:p>
            <a:r>
              <a:rPr lang="cs-CZ" dirty="0" smtClean="0"/>
              <a:t> </a:t>
            </a:r>
            <a:r>
              <a:rPr lang="cs-CZ" b="1" dirty="0">
                <a:hlinkClick r:id="rId2"/>
              </a:rPr>
              <a:t>http://</a:t>
            </a:r>
            <a:r>
              <a:rPr lang="cs-CZ" b="1" dirty="0" err="1" smtClean="0">
                <a:hlinkClick r:id="rId2"/>
              </a:rPr>
              <a:t>tinyurl.com</a:t>
            </a:r>
            <a:r>
              <a:rPr lang="cs-CZ" b="1" dirty="0" smtClean="0">
                <a:hlinkClick r:id="rId2"/>
              </a:rPr>
              <a:t>/</a:t>
            </a:r>
            <a:r>
              <a:rPr lang="cs-CZ" b="1" dirty="0" err="1" smtClean="0">
                <a:hlinkClick r:id="rId2"/>
              </a:rPr>
              <a:t>k8shdgm</a:t>
            </a:r>
            <a:endParaRPr lang="cs-CZ" b="1" dirty="0" smtClean="0"/>
          </a:p>
          <a:p>
            <a:r>
              <a:rPr lang="cs-CZ" dirty="0" smtClean="0">
                <a:latin typeface="Franklin Gothic Medium" pitchFamily="34" charset="0"/>
              </a:rPr>
              <a:t>Německý umělec</a:t>
            </a:r>
            <a:r>
              <a:rPr lang="cs-CZ" dirty="0">
                <a:latin typeface="Franklin Gothic Medium" pitchFamily="34" charset="0"/>
              </a:rPr>
              <a:t> žijící v Paříži. Jeho tvorba byla blízká orientální kaligrafii. </a:t>
            </a:r>
            <a:r>
              <a:rPr lang="cs-CZ" dirty="0" smtClean="0">
                <a:latin typeface="Franklin Gothic Medium" pitchFamily="34" charset="0"/>
              </a:rPr>
              <a:t>.</a:t>
            </a:r>
            <a:endParaRPr lang="cs-CZ" b="1" dirty="0" smtClean="0">
              <a:latin typeface="Franklin Gothic Medium" pitchFamily="34" charset="0"/>
            </a:endParaRPr>
          </a:p>
          <a:p>
            <a:r>
              <a:rPr lang="cs-CZ" sz="3900" b="1" dirty="0" err="1" smtClean="0">
                <a:solidFill>
                  <a:srgbClr val="002060"/>
                </a:solidFill>
                <a:latin typeface="Clarendon Condensed" pitchFamily="18" charset="0"/>
              </a:rPr>
              <a:t>Mark</a:t>
            </a:r>
            <a:r>
              <a:rPr lang="cs-CZ" sz="3900" b="1" dirty="0" smtClean="0">
                <a:solidFill>
                  <a:srgbClr val="002060"/>
                </a:solidFill>
                <a:latin typeface="Clarendon Condensed" pitchFamily="18" charset="0"/>
              </a:rPr>
              <a:t> </a:t>
            </a:r>
            <a:r>
              <a:rPr lang="cs-CZ" sz="3900" b="1" dirty="0" err="1" smtClean="0">
                <a:solidFill>
                  <a:srgbClr val="002060"/>
                </a:solidFill>
                <a:latin typeface="Clarendon Condensed" pitchFamily="18" charset="0"/>
              </a:rPr>
              <a:t>Tobey</a:t>
            </a:r>
            <a:endParaRPr lang="cs-CZ" sz="3900" b="1" dirty="0" smtClean="0">
              <a:solidFill>
                <a:srgbClr val="002060"/>
              </a:solidFill>
              <a:latin typeface="Clarendon Condensed" pitchFamily="18" charset="0"/>
            </a:endParaRPr>
          </a:p>
          <a:p>
            <a:r>
              <a:rPr lang="cs-CZ" b="1" dirty="0">
                <a:latin typeface="Franklin Gothic Medium" pitchFamily="34" charset="0"/>
                <a:hlinkClick r:id="rId3"/>
              </a:rPr>
              <a:t>http://</a:t>
            </a:r>
            <a:r>
              <a:rPr lang="cs-CZ" b="1" dirty="0" err="1" smtClean="0">
                <a:latin typeface="Franklin Gothic Medium" pitchFamily="34" charset="0"/>
                <a:hlinkClick r:id="rId3"/>
              </a:rPr>
              <a:t>tinyurl.com</a:t>
            </a:r>
            <a:r>
              <a:rPr lang="cs-CZ" b="1" dirty="0" smtClean="0">
                <a:latin typeface="Franklin Gothic Medium" pitchFamily="34" charset="0"/>
                <a:hlinkClick r:id="rId3"/>
              </a:rPr>
              <a:t>/</a:t>
            </a:r>
            <a:r>
              <a:rPr lang="cs-CZ" b="1" dirty="0" err="1" smtClean="0">
                <a:latin typeface="Franklin Gothic Medium" pitchFamily="34" charset="0"/>
                <a:hlinkClick r:id="rId3"/>
              </a:rPr>
              <a:t>or552gd</a:t>
            </a:r>
            <a:endParaRPr lang="cs-CZ" dirty="0">
              <a:latin typeface="Franklin Gothic Medium" pitchFamily="34" charset="0"/>
            </a:endParaRPr>
          </a:p>
          <a:p>
            <a:r>
              <a:rPr lang="cs-CZ" dirty="0" smtClean="0">
                <a:latin typeface="Franklin Gothic Medium" pitchFamily="34" charset="0"/>
              </a:rPr>
              <a:t>klasik amerického moderního malířství, tvůrce jemných abstraktních struktur. Byl ovlivněn orientální filozofií, vnímal plátna jako svět ticha a tajemství. Jeho díla jsou například </a:t>
            </a:r>
            <a:r>
              <a:rPr lang="cs-CZ" i="1" dirty="0" smtClean="0">
                <a:latin typeface="Franklin Gothic Medium" pitchFamily="34" charset="0"/>
              </a:rPr>
              <a:t>Bílý pohyb</a:t>
            </a:r>
            <a:r>
              <a:rPr lang="cs-CZ" dirty="0" smtClean="0">
                <a:latin typeface="Franklin Gothic Medium" pitchFamily="34" charset="0"/>
              </a:rPr>
              <a:t> a </a:t>
            </a:r>
            <a:r>
              <a:rPr lang="cs-CZ" i="1" dirty="0" smtClean="0">
                <a:latin typeface="Franklin Gothic Medium" pitchFamily="34" charset="0"/>
              </a:rPr>
              <a:t>Záření města</a:t>
            </a:r>
            <a:r>
              <a:rPr lang="cs-CZ" dirty="0" smtClean="0">
                <a:latin typeface="Franklin Gothic Medium" pitchFamily="34" charset="0"/>
              </a:rPr>
              <a:t>. </a:t>
            </a:r>
            <a:br>
              <a:rPr lang="cs-CZ" dirty="0" smtClean="0">
                <a:latin typeface="Franklin Gothic Medium" pitchFamily="34" charset="0"/>
              </a:rPr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  <a:latin typeface="Clarendon Condensed" pitchFamily="18" charset="0"/>
              </a:rPr>
              <a:t>Inspirace pro tebe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dirty="0" smtClean="0">
                <a:solidFill>
                  <a:srgbClr val="002060"/>
                </a:solidFill>
                <a:latin typeface="Albertus Medium" pitchFamily="34" charset="0"/>
              </a:rPr>
              <a:t>Připrav si</a:t>
            </a:r>
            <a:r>
              <a:rPr lang="cs-CZ" dirty="0" smtClean="0">
                <a:solidFill>
                  <a:srgbClr val="002060"/>
                </a:solidFill>
                <a:latin typeface="Albertus Medium" pitchFamily="34" charset="0"/>
              </a:rPr>
              <a:t>:</a:t>
            </a:r>
          </a:p>
          <a:p>
            <a:r>
              <a:rPr lang="cs-CZ" dirty="0" smtClean="0">
                <a:latin typeface="Albertus Medium" pitchFamily="34" charset="0"/>
              </a:rPr>
              <a:t>Čtvrtku nebo světlý karton</a:t>
            </a:r>
          </a:p>
          <a:p>
            <a:r>
              <a:rPr lang="cs-CZ" dirty="0" smtClean="0">
                <a:latin typeface="Albertus Medium" pitchFamily="34" charset="0"/>
              </a:rPr>
              <a:t>Temperové barvy nebo barevné tuše</a:t>
            </a:r>
          </a:p>
          <a:p>
            <a:r>
              <a:rPr lang="cs-CZ" dirty="0" smtClean="0">
                <a:latin typeface="Albertus Medium" pitchFamily="34" charset="0"/>
              </a:rPr>
              <a:t>Vodu</a:t>
            </a:r>
          </a:p>
          <a:p>
            <a:r>
              <a:rPr lang="cs-CZ" dirty="0" smtClean="0">
                <a:latin typeface="Albertus Medium" pitchFamily="34" charset="0"/>
              </a:rPr>
              <a:t>Štětce, houbičku</a:t>
            </a:r>
          </a:p>
          <a:p>
            <a:r>
              <a:rPr lang="cs-CZ" dirty="0" smtClean="0">
                <a:latin typeface="Albertus Medium" pitchFamily="34" charset="0"/>
              </a:rPr>
              <a:t>Tvůrčí náladu</a:t>
            </a:r>
          </a:p>
          <a:p>
            <a:pPr>
              <a:buNone/>
            </a:pPr>
            <a:endParaRPr lang="cs-CZ" dirty="0"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  <a:latin typeface="Clarendon Condensed" pitchFamily="18" charset="0"/>
              </a:rPr>
              <a:t>Postup práce:</a:t>
            </a:r>
            <a:endParaRPr lang="cs-CZ" dirty="0">
              <a:solidFill>
                <a:srgbClr val="002060"/>
              </a:solidFill>
              <a:latin typeface="Clarendon Condensed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Franklin Gothic Medium" pitchFamily="34" charset="0"/>
              </a:rPr>
              <a:t>Čtvrtku si můžeš podmalovat barvou podle svého záměru nebo nálady</a:t>
            </a:r>
          </a:p>
          <a:p>
            <a:r>
              <a:rPr lang="cs-CZ" dirty="0" smtClean="0">
                <a:latin typeface="Franklin Gothic Medium" pitchFamily="34" charset="0"/>
              </a:rPr>
              <a:t>Na připravenou plochu nanášej různými způsoby barevné skvrny, dokud nebudeš s prací spokojen</a:t>
            </a:r>
          </a:p>
          <a:p>
            <a:r>
              <a:rPr lang="cs-CZ" dirty="0" smtClean="0">
                <a:latin typeface="Franklin Gothic Medium" pitchFamily="34" charset="0"/>
              </a:rPr>
              <a:t>Můžeš pracovat štětcem, otiskováním houbičky namočené do barvy, cákáním…</a:t>
            </a:r>
          </a:p>
          <a:p>
            <a:r>
              <a:rPr lang="cs-CZ" dirty="0" smtClean="0">
                <a:latin typeface="Franklin Gothic Medium" pitchFamily="34" charset="0"/>
              </a:rPr>
              <a:t>Hotové práce si společně prohlédněte a nalezněte možné interpretace</a:t>
            </a:r>
          </a:p>
          <a:p>
            <a:r>
              <a:rPr lang="cs-CZ" smtClean="0">
                <a:latin typeface="Franklin Gothic Medium" pitchFamily="34" charset="0"/>
              </a:rPr>
              <a:t>Práce vystavte</a:t>
            </a:r>
            <a:endParaRPr lang="cs-CZ" dirty="0"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>
            <a:normAutofit/>
          </a:bodyPr>
          <a:lstStyle/>
          <a:p>
            <a:r>
              <a:rPr lang="cs-CZ" dirty="0" smtClean="0"/>
              <a:t>Nalinkováno</a:t>
            </a:r>
            <a:endParaRPr lang="cs-CZ" dirty="0"/>
          </a:p>
        </p:txBody>
      </p:sp>
      <p:pic>
        <p:nvPicPr>
          <p:cNvPr id="1026" name="Picture 2" descr="E:\DCIM\.thumbnails\139402987248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10000" contrast="30000"/>
          </a:blip>
          <a:srcRect/>
          <a:stretch>
            <a:fillRect/>
          </a:stretch>
        </p:blipFill>
        <p:spPr bwMode="auto">
          <a:xfrm>
            <a:off x="971600" y="1237063"/>
            <a:ext cx="7056784" cy="52205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Blíží se tma</a:t>
            </a:r>
            <a:endParaRPr lang="cs-CZ" dirty="0"/>
          </a:p>
        </p:txBody>
      </p:sp>
      <p:pic>
        <p:nvPicPr>
          <p:cNvPr id="2050" name="Picture 2" descr="E:\DCIM\.thumbnails\139402988924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611560" y="1268760"/>
            <a:ext cx="7560840" cy="52565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 povrchem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E:\DCIM\.thumbnails\1394029929439.jpg"/>
          <p:cNvPicPr>
            <a:picLocks noChangeAspect="1" noChangeArrowheads="1"/>
          </p:cNvPicPr>
          <p:nvPr/>
        </p:nvPicPr>
        <p:blipFill>
          <a:blip r:embed="rId2" cstate="print">
            <a:lum bright="-10000" contrast="40000"/>
          </a:blip>
          <a:srcRect b="3947"/>
          <a:stretch>
            <a:fillRect/>
          </a:stretch>
        </p:blipFill>
        <p:spPr bwMode="auto">
          <a:xfrm>
            <a:off x="683568" y="1196752"/>
            <a:ext cx="7632848" cy="52565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Směr</a:t>
            </a:r>
            <a:endParaRPr lang="cs-CZ" dirty="0"/>
          </a:p>
        </p:txBody>
      </p:sp>
      <p:pic>
        <p:nvPicPr>
          <p:cNvPr id="2050" name="Picture 2" descr="E:\DCIM\Camera\2014-03-10 15.47.4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10000" contrast="10000"/>
          </a:blip>
          <a:srcRect b="4000"/>
          <a:stretch>
            <a:fillRect/>
          </a:stretch>
        </p:blipFill>
        <p:spPr bwMode="auto">
          <a:xfrm>
            <a:off x="683564" y="1268760"/>
            <a:ext cx="7776863" cy="53285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dirty="0" smtClean="0"/>
              <a:t>Nálada</a:t>
            </a:r>
            <a:endParaRPr lang="cs-CZ" dirty="0"/>
          </a:p>
        </p:txBody>
      </p:sp>
      <p:pic>
        <p:nvPicPr>
          <p:cNvPr id="1026" name="Picture 2" descr="E:\DCIM\Camera\2014-03-10 15.49.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683568" y="1052736"/>
            <a:ext cx="7848871" cy="5805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E:\DCIM\Camera\2014-03-10 15.50.1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lum bright="-10000" contrast="10000"/>
          </a:blip>
          <a:srcRect l="2885" r="3846"/>
          <a:stretch>
            <a:fillRect/>
          </a:stretch>
        </p:blipFill>
        <p:spPr bwMode="auto">
          <a:xfrm>
            <a:off x="539552" y="332656"/>
            <a:ext cx="8208912" cy="61926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sz="3400" dirty="0"/>
              <a:t>BERNARD, </a:t>
            </a:r>
            <a:r>
              <a:rPr lang="cs-CZ" sz="3400" dirty="0" err="1"/>
              <a:t>Michel</a:t>
            </a:r>
            <a:r>
              <a:rPr lang="cs-CZ" sz="3400" dirty="0"/>
              <a:t>-</a:t>
            </a:r>
            <a:r>
              <a:rPr lang="cs-CZ" sz="3400" dirty="0" err="1"/>
              <a:t>Georges</a:t>
            </a:r>
            <a:r>
              <a:rPr lang="cs-CZ" sz="3400" dirty="0"/>
              <a:t>. </a:t>
            </a:r>
            <a:r>
              <a:rPr lang="cs-CZ" sz="3400" i="1" dirty="0" err="1"/>
              <a:t>Wikimedia</a:t>
            </a:r>
            <a:r>
              <a:rPr lang="cs-CZ" sz="3400" i="1" dirty="0"/>
              <a:t> </a:t>
            </a:r>
            <a:r>
              <a:rPr lang="cs-CZ" sz="3400" i="1" dirty="0" err="1"/>
              <a:t>Commons</a:t>
            </a:r>
            <a:r>
              <a:rPr lang="cs-CZ" sz="3400" dirty="0"/>
              <a:t> [online]. [cit. 4.3.2014]. Dostupný na WWW: http://</a:t>
            </a:r>
            <a:r>
              <a:rPr lang="cs-CZ" sz="3400" dirty="0" err="1"/>
              <a:t>commons.wikimedia.org</a:t>
            </a:r>
            <a:r>
              <a:rPr lang="cs-CZ" sz="3400" dirty="0"/>
              <a:t>/</a:t>
            </a:r>
            <a:r>
              <a:rPr lang="cs-CZ" sz="3400" dirty="0" err="1"/>
              <a:t>wiki</a:t>
            </a:r>
            <a:r>
              <a:rPr lang="cs-CZ" sz="3400" dirty="0"/>
              <a:t>/</a:t>
            </a:r>
            <a:r>
              <a:rPr lang="cs-CZ" sz="3400" dirty="0" err="1"/>
              <a:t>File</a:t>
            </a:r>
            <a:r>
              <a:rPr lang="cs-CZ" sz="3400" dirty="0"/>
              <a:t>:</a:t>
            </a:r>
            <a:r>
              <a:rPr lang="cs-CZ" sz="3400" dirty="0" err="1"/>
              <a:t>Bazaine</a:t>
            </a:r>
            <a:r>
              <a:rPr lang="cs-CZ" sz="3400" dirty="0"/>
              <a:t>,_</a:t>
            </a:r>
            <a:r>
              <a:rPr lang="cs-CZ" sz="3400" dirty="0" err="1"/>
              <a:t>StS</a:t>
            </a:r>
            <a:r>
              <a:rPr lang="cs-CZ" sz="3400" dirty="0"/>
              <a:t>%</a:t>
            </a:r>
            <a:r>
              <a:rPr lang="cs-CZ" sz="3400" dirty="0" err="1"/>
              <a:t>C3</a:t>
            </a:r>
            <a:r>
              <a:rPr lang="cs-CZ" sz="3400" dirty="0"/>
              <a:t>%</a:t>
            </a:r>
            <a:r>
              <a:rPr lang="cs-CZ" sz="3400" dirty="0" err="1"/>
              <a:t>A9verin</a:t>
            </a:r>
            <a:r>
              <a:rPr lang="cs-CZ" sz="3400" dirty="0"/>
              <a:t>,_</a:t>
            </a:r>
            <a:r>
              <a:rPr lang="cs-CZ" sz="3400" dirty="0" err="1"/>
              <a:t>1.jpg</a:t>
            </a:r>
            <a:r>
              <a:rPr lang="cs-CZ" sz="3400" dirty="0"/>
              <a:t>?</a:t>
            </a:r>
            <a:r>
              <a:rPr lang="cs-CZ" sz="3400" dirty="0" err="1"/>
              <a:t>uselang</a:t>
            </a:r>
            <a:r>
              <a:rPr lang="cs-CZ" sz="3400" dirty="0"/>
              <a:t>=</a:t>
            </a:r>
            <a:r>
              <a:rPr lang="cs-CZ" sz="3400" dirty="0" err="1"/>
              <a:t>cs</a:t>
            </a:r>
            <a:endParaRPr lang="cs-CZ" sz="3400" dirty="0"/>
          </a:p>
          <a:p>
            <a:r>
              <a:rPr lang="cs-CZ" sz="3400" dirty="0"/>
              <a:t>NEZJIŠTĚNO. </a:t>
            </a:r>
            <a:r>
              <a:rPr lang="cs-CZ" sz="3400" i="1" dirty="0" err="1"/>
              <a:t>Roger</a:t>
            </a:r>
            <a:r>
              <a:rPr lang="cs-CZ" sz="3400" i="1" dirty="0"/>
              <a:t> </a:t>
            </a:r>
            <a:r>
              <a:rPr lang="cs-CZ" sz="3400" i="1" dirty="0" err="1"/>
              <a:t>bissiere</a:t>
            </a:r>
            <a:r>
              <a:rPr lang="cs-CZ" sz="3400" dirty="0"/>
              <a:t> [online]. [cit. 4.3.2014]. Dostupný na WWW: http://leccos.</a:t>
            </a:r>
            <a:r>
              <a:rPr lang="cs-CZ" sz="3400" dirty="0" err="1"/>
              <a:t>com</a:t>
            </a:r>
            <a:r>
              <a:rPr lang="cs-CZ" sz="3400" dirty="0"/>
              <a:t>/index.</a:t>
            </a:r>
            <a:r>
              <a:rPr lang="cs-CZ" sz="3400" dirty="0" err="1"/>
              <a:t>php</a:t>
            </a:r>
            <a:r>
              <a:rPr lang="cs-CZ" sz="3400" dirty="0"/>
              <a:t>/</a:t>
            </a:r>
            <a:r>
              <a:rPr lang="cs-CZ" sz="3400" dirty="0" err="1"/>
              <a:t>clanky</a:t>
            </a:r>
            <a:r>
              <a:rPr lang="cs-CZ" sz="3400" dirty="0"/>
              <a:t>/</a:t>
            </a:r>
            <a:r>
              <a:rPr lang="cs-CZ" sz="3400" dirty="0" err="1"/>
              <a:t>bissiere</a:t>
            </a:r>
            <a:r>
              <a:rPr lang="cs-CZ" sz="3400" dirty="0"/>
              <a:t>-</a:t>
            </a:r>
            <a:r>
              <a:rPr lang="cs-CZ" sz="3400" dirty="0" err="1"/>
              <a:t>roger</a:t>
            </a:r>
            <a:endParaRPr lang="cs-CZ" sz="3400" dirty="0"/>
          </a:p>
          <a:p>
            <a:r>
              <a:rPr lang="cs-CZ" sz="3400" dirty="0"/>
              <a:t>BERNARD, </a:t>
            </a:r>
            <a:r>
              <a:rPr lang="cs-CZ" sz="3400" dirty="0" err="1"/>
              <a:t>Michel</a:t>
            </a:r>
            <a:r>
              <a:rPr lang="cs-CZ" sz="3400" dirty="0"/>
              <a:t>-</a:t>
            </a:r>
            <a:r>
              <a:rPr lang="cs-CZ" sz="3400" dirty="0" err="1"/>
              <a:t>Georges</a:t>
            </a:r>
            <a:r>
              <a:rPr lang="cs-CZ" sz="3400" dirty="0"/>
              <a:t>. </a:t>
            </a:r>
            <a:r>
              <a:rPr lang="cs-CZ" sz="3400" i="1" dirty="0" err="1"/>
              <a:t>Wikimedia</a:t>
            </a:r>
            <a:r>
              <a:rPr lang="cs-CZ" sz="3400" i="1" dirty="0"/>
              <a:t> </a:t>
            </a:r>
            <a:r>
              <a:rPr lang="cs-CZ" sz="3400" i="1" dirty="0" err="1"/>
              <a:t>Commons</a:t>
            </a:r>
            <a:r>
              <a:rPr lang="cs-CZ" sz="3400" dirty="0"/>
              <a:t> [online]. [cit. 4.3.2014]. Dostupný na WWW: http://</a:t>
            </a:r>
            <a:r>
              <a:rPr lang="cs-CZ" sz="3400" dirty="0" err="1"/>
              <a:t>commons.wikimedia.org</a:t>
            </a:r>
            <a:r>
              <a:rPr lang="cs-CZ" sz="3400" dirty="0"/>
              <a:t>/</a:t>
            </a:r>
            <a:r>
              <a:rPr lang="cs-CZ" sz="3400" dirty="0" err="1"/>
              <a:t>wiki</a:t>
            </a:r>
            <a:r>
              <a:rPr lang="cs-CZ" sz="3400" dirty="0"/>
              <a:t>/</a:t>
            </a:r>
            <a:r>
              <a:rPr lang="cs-CZ" sz="3400" dirty="0" err="1"/>
              <a:t>File</a:t>
            </a:r>
            <a:r>
              <a:rPr lang="cs-CZ" sz="3400" dirty="0"/>
              <a:t>:</a:t>
            </a:r>
            <a:r>
              <a:rPr lang="cs-CZ" sz="3400" dirty="0" err="1"/>
              <a:t>Cornol</a:t>
            </a:r>
            <a:r>
              <a:rPr lang="cs-CZ" sz="3400" dirty="0"/>
              <a:t>,_</a:t>
            </a:r>
            <a:r>
              <a:rPr lang="cs-CZ" sz="3400" dirty="0" err="1"/>
              <a:t>Bissi</a:t>
            </a:r>
            <a:r>
              <a:rPr lang="cs-CZ" sz="3400" dirty="0"/>
              <a:t>%</a:t>
            </a:r>
            <a:r>
              <a:rPr lang="cs-CZ" sz="3400" dirty="0" err="1"/>
              <a:t>C3</a:t>
            </a:r>
            <a:r>
              <a:rPr lang="cs-CZ" sz="3400" dirty="0"/>
              <a:t>%</a:t>
            </a:r>
            <a:r>
              <a:rPr lang="cs-CZ" sz="3400" dirty="0" err="1"/>
              <a:t>A8re.jpg</a:t>
            </a:r>
            <a:r>
              <a:rPr lang="cs-CZ" sz="3400" dirty="0"/>
              <a:t>?</a:t>
            </a:r>
            <a:r>
              <a:rPr lang="cs-CZ" sz="3400" dirty="0" err="1"/>
              <a:t>uselang</a:t>
            </a:r>
            <a:r>
              <a:rPr lang="cs-CZ" sz="3400" dirty="0"/>
              <a:t>=</a:t>
            </a:r>
            <a:r>
              <a:rPr lang="cs-CZ" sz="3400" dirty="0" err="1"/>
              <a:t>cs</a:t>
            </a:r>
            <a:endParaRPr lang="cs-CZ" sz="3400" dirty="0"/>
          </a:p>
          <a:p>
            <a:r>
              <a:rPr lang="cs-CZ" sz="3400" dirty="0" smtClean="0"/>
              <a:t>NEZJIŠTĚNO. </a:t>
            </a:r>
            <a:r>
              <a:rPr lang="cs-CZ" sz="3400" i="1" dirty="0" err="1" smtClean="0"/>
              <a:t>Wols</a:t>
            </a:r>
            <a:r>
              <a:rPr lang="cs-CZ" sz="3400" dirty="0" smtClean="0"/>
              <a:t> [online]. [cit. 8.3.2014]. Dostupný na WWW: http://</a:t>
            </a:r>
            <a:r>
              <a:rPr lang="cs-CZ" sz="3400" dirty="0" err="1" smtClean="0"/>
              <a:t>cs.wikipedia.org</a:t>
            </a:r>
            <a:r>
              <a:rPr lang="cs-CZ" sz="3400" dirty="0" smtClean="0"/>
              <a:t>/</a:t>
            </a:r>
            <a:r>
              <a:rPr lang="cs-CZ" sz="3400" dirty="0" err="1" smtClean="0"/>
              <a:t>wiki</a:t>
            </a:r>
            <a:r>
              <a:rPr lang="cs-CZ" sz="3400" dirty="0" smtClean="0"/>
              <a:t>/</a:t>
            </a:r>
            <a:r>
              <a:rPr lang="cs-CZ" sz="3400" dirty="0" err="1" smtClean="0"/>
              <a:t>Wols</a:t>
            </a:r>
            <a:r>
              <a:rPr lang="cs-CZ" sz="3400" dirty="0" smtClean="0"/>
              <a:t/>
            </a:r>
            <a:br>
              <a:rPr lang="cs-CZ" sz="3400" dirty="0" smtClean="0"/>
            </a:br>
            <a:r>
              <a:rPr lang="cs-CZ" sz="3400" dirty="0" smtClean="0"/>
              <a:t>NEZJIŠTĚNO. </a:t>
            </a:r>
            <a:r>
              <a:rPr lang="cs-CZ" sz="3400" i="1" dirty="0" smtClean="0"/>
              <a:t>Paul </a:t>
            </a:r>
            <a:r>
              <a:rPr lang="cs-CZ" sz="3400" i="1" dirty="0" err="1" smtClean="0"/>
              <a:t>Klee</a:t>
            </a:r>
            <a:r>
              <a:rPr lang="cs-CZ" sz="3400" dirty="0" smtClean="0"/>
              <a:t> [online]. [cit. 8.3.2014]. Dostupný na WWW: http://</a:t>
            </a:r>
            <a:r>
              <a:rPr lang="cs-CZ" sz="3400" dirty="0" err="1" smtClean="0"/>
              <a:t>cs.wikipedia.org</a:t>
            </a:r>
            <a:r>
              <a:rPr lang="cs-CZ" sz="3400" dirty="0" smtClean="0"/>
              <a:t>/</a:t>
            </a:r>
            <a:r>
              <a:rPr lang="cs-CZ" sz="3400" dirty="0" err="1" smtClean="0"/>
              <a:t>wiki</a:t>
            </a:r>
            <a:r>
              <a:rPr lang="cs-CZ" sz="3400" dirty="0" smtClean="0"/>
              <a:t>/Paul_</a:t>
            </a:r>
            <a:r>
              <a:rPr lang="cs-CZ" sz="3400" dirty="0" err="1" smtClean="0"/>
              <a:t>Klee</a:t>
            </a:r>
            <a:endParaRPr lang="cs-CZ" sz="3400" dirty="0" smtClean="0"/>
          </a:p>
          <a:p>
            <a:r>
              <a:rPr lang="cs-CZ" sz="3400" dirty="0" smtClean="0"/>
              <a:t>NEZJIŠTĚNO. </a:t>
            </a:r>
            <a:r>
              <a:rPr lang="cs-CZ" sz="3400" i="1" dirty="0" smtClean="0"/>
              <a:t>Lyrická abstrakce</a:t>
            </a:r>
            <a:r>
              <a:rPr lang="cs-CZ" sz="3400" dirty="0" smtClean="0"/>
              <a:t> [online]. [cit. 9.3.2014]. Dostupný na WWW: </a:t>
            </a:r>
            <a:r>
              <a:rPr lang="cs-CZ" sz="3400" dirty="0" smtClean="0">
                <a:hlinkClick r:id="rId2"/>
              </a:rPr>
              <a:t>http://www.</a:t>
            </a:r>
            <a:r>
              <a:rPr lang="cs-CZ" sz="3400" dirty="0" err="1" smtClean="0">
                <a:hlinkClick r:id="rId2"/>
              </a:rPr>
              <a:t>artmuseum.cz</a:t>
            </a:r>
            <a:r>
              <a:rPr lang="cs-CZ" sz="3400" dirty="0" smtClean="0">
                <a:hlinkClick r:id="rId2"/>
              </a:rPr>
              <a:t>/</a:t>
            </a:r>
            <a:r>
              <a:rPr lang="cs-CZ" sz="3400" dirty="0" err="1" smtClean="0">
                <a:hlinkClick r:id="rId2"/>
              </a:rPr>
              <a:t>smery</a:t>
            </a:r>
            <a:r>
              <a:rPr lang="cs-CZ" sz="3400" dirty="0" smtClean="0">
                <a:hlinkClick r:id="rId2"/>
              </a:rPr>
              <a:t>_list.</a:t>
            </a:r>
            <a:r>
              <a:rPr lang="cs-CZ" sz="3400" dirty="0" err="1" smtClean="0">
                <a:hlinkClick r:id="rId2"/>
              </a:rPr>
              <a:t>php</a:t>
            </a:r>
            <a:r>
              <a:rPr lang="cs-CZ" sz="3400" dirty="0" smtClean="0">
                <a:hlinkClick r:id="rId2"/>
              </a:rPr>
              <a:t>?</a:t>
            </a:r>
            <a:r>
              <a:rPr lang="cs-CZ" sz="3400" dirty="0" err="1" smtClean="0">
                <a:hlinkClick r:id="rId2"/>
              </a:rPr>
              <a:t>smer</a:t>
            </a:r>
            <a:r>
              <a:rPr lang="cs-CZ" sz="3400" dirty="0" smtClean="0">
                <a:hlinkClick r:id="rId2"/>
              </a:rPr>
              <a:t>_id=158</a:t>
            </a:r>
            <a:endParaRPr lang="cs-CZ" sz="3400" dirty="0" smtClean="0"/>
          </a:p>
          <a:p>
            <a:r>
              <a:rPr lang="cs-CZ" sz="3400" dirty="0" smtClean="0"/>
              <a:t>Obrazový materiál: výtvarné práce studentů – foto archiv – se svolením autorů</a:t>
            </a:r>
          </a:p>
          <a:p>
            <a:pPr>
              <a:buNone/>
            </a:pPr>
            <a:r>
              <a:rPr lang="cs-CZ" sz="3400" dirty="0" smtClean="0"/>
              <a:t/>
            </a:r>
            <a:br>
              <a:rPr lang="cs-CZ" sz="34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293</Words>
  <Application>Microsoft Office PowerPoint</Application>
  <PresentationFormat>Předvádění na obrazovce (4:3)</PresentationFormat>
  <Paragraphs>95</Paragraphs>
  <Slides>18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Snímek 1</vt:lpstr>
      <vt:lpstr>Tašismus a lyrická abstrakce</vt:lpstr>
      <vt:lpstr>Anotace</vt:lpstr>
      <vt:lpstr>Tašismus (tachismus)</vt:lpstr>
      <vt:lpstr>Lyrická abstrakce</vt:lpstr>
      <vt:lpstr>Předchůdci a představitelé</vt:lpstr>
      <vt:lpstr>Předchůdci a představitelé</vt:lpstr>
      <vt:lpstr>Představitelé</vt:lpstr>
      <vt:lpstr>Představitelé</vt:lpstr>
      <vt:lpstr>Inspirace pro tebe:</vt:lpstr>
      <vt:lpstr>Postup práce:</vt:lpstr>
      <vt:lpstr>Nalinkováno</vt:lpstr>
      <vt:lpstr>Blíží se tma</vt:lpstr>
      <vt:lpstr>Pod povrchem</vt:lpstr>
      <vt:lpstr>Směr</vt:lpstr>
      <vt:lpstr>Nálada</vt:lpstr>
      <vt:lpstr>Snímek 17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Tašismus a lyrická abstrakce</dc:title>
  <dc:creator>Radka</dc:creator>
  <cp:lastModifiedBy>Radka</cp:lastModifiedBy>
  <cp:revision>15</cp:revision>
  <dcterms:created xsi:type="dcterms:W3CDTF">2014-03-04T18:54:38Z</dcterms:created>
  <dcterms:modified xsi:type="dcterms:W3CDTF">2014-05-05T19:38:55Z</dcterms:modified>
</cp:coreProperties>
</file>