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6" r:id="rId3"/>
    <p:sldId id="258" r:id="rId4"/>
    <p:sldId id="263" r:id="rId5"/>
    <p:sldId id="264" r:id="rId6"/>
    <p:sldId id="259" r:id="rId7"/>
    <p:sldId id="261" r:id="rId8"/>
    <p:sldId id="262" r:id="rId9"/>
    <p:sldId id="265" r:id="rId10"/>
    <p:sldId id="266" r:id="rId11"/>
    <p:sldId id="267" r:id="rId12"/>
    <p:sldId id="268" r:id="rId13"/>
    <p:sldId id="269" r:id="rId14"/>
    <p:sldId id="270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767A95-3542-4C99-B717-9386331C617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C82BB-3347-42D7-8189-A004BA8402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C82BB-3347-42D7-8189-A004BA84029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58CA2F-2E8D-480B-8F64-B1C8E084961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180AD-183B-4C98-9523-4A3FF952B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q8k3a9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paycshv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dtLuyWuPD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ipzR9bhei_o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Franti%C5%A1ek_Kup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67544" y="2492896"/>
          <a:ext cx="8137525" cy="4032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6085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Gymnázium</a:t>
                      </a:r>
                      <a:r>
                        <a:rPr lang="cs-CZ" sz="2000" baseline="0" dirty="0" smtClean="0"/>
                        <a:t> Lovosice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7731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_14_Orfismus</a:t>
                      </a:r>
                      <a:endParaRPr lang="cs-CZ" sz="20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i="0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2000" b="1" i="0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2000" b="1" i="0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12.3.2014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872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2060"/>
                </a:solidFill>
                <a:latin typeface="Segoe UI Semibold" pitchFamily="34" charset="0"/>
              </a:rPr>
              <a:t>Orfismus</a:t>
            </a:r>
            <a:endParaRPr lang="cs-CZ" sz="7200" dirty="0">
              <a:solidFill>
                <a:srgbClr val="002060"/>
              </a:solidFill>
              <a:latin typeface="Segoe UI Semi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933056"/>
            <a:ext cx="6400800" cy="1752600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rgbClr val="002060"/>
                </a:solidFill>
              </a:rPr>
              <a:t>‚Krása se možná stane pro lidstvo nepotřebným pocitem a umění bude něčím na půl cestě mezi algebrou a hudbou.‘ – Gustave Flaubert, 1852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lbertus Medium" pitchFamily="34" charset="0"/>
              </a:rPr>
              <a:t>Hlavním účelem materiálu je </a:t>
            </a:r>
            <a:r>
              <a:rPr lang="cs-CZ" b="1" dirty="0" smtClean="0">
                <a:latin typeface="Albertus Medium" pitchFamily="34" charset="0"/>
              </a:rPr>
              <a:t>motivace žáka k vlastní výtvarné činnosti na základě inspirace orfismem.</a:t>
            </a:r>
          </a:p>
          <a:p>
            <a:r>
              <a:rPr lang="cs-CZ" b="1" dirty="0" smtClean="0">
                <a:latin typeface="Albertus Medium" pitchFamily="34" charset="0"/>
              </a:rPr>
              <a:t>Rozvíjí znalosti z dějin umění na základě prožitku a vlastní tvorby</a:t>
            </a:r>
            <a:r>
              <a:rPr lang="cs-CZ" dirty="0" smtClean="0">
                <a:latin typeface="Albertus Medium" pitchFamily="34" charset="0"/>
              </a:rPr>
              <a:t>.</a:t>
            </a:r>
          </a:p>
          <a:p>
            <a:r>
              <a:rPr lang="cs-CZ" dirty="0" smtClean="0">
                <a:latin typeface="Albertus Medium" pitchFamily="34" charset="0"/>
              </a:rPr>
              <a:t>Může sloužit také jako osnova výkladu učitele, případně podklad k tvorbě zápisků žáka.</a:t>
            </a:r>
          </a:p>
          <a:p>
            <a:r>
              <a:rPr lang="cs-CZ" dirty="0" smtClean="0">
                <a:latin typeface="Albertus Medium" pitchFamily="34" charset="0"/>
              </a:rPr>
              <a:t>Podporuje mezipředmětové vztahy (výtvarná výchova, český jazyk a literatura).</a:t>
            </a:r>
          </a:p>
          <a:p>
            <a:r>
              <a:rPr lang="cs-CZ" dirty="0" smtClean="0">
                <a:latin typeface="Albertus Medium" pitchFamily="34" charset="0"/>
              </a:rPr>
              <a:t>Je primárně určen pro předmět výtvarná výchova v druhém ročníku a sextě.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Z historie</a:t>
            </a:r>
            <a:endParaRPr lang="cs-CZ" dirty="0">
              <a:solidFill>
                <a:srgbClr val="002060"/>
              </a:solidFill>
              <a:latin typeface="Albertus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5832648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rgbClr val="002060"/>
                </a:solidFill>
                <a:latin typeface="Albertus Medium" pitchFamily="34" charset="0"/>
              </a:rPr>
              <a:t>Orfismus</a:t>
            </a:r>
            <a:r>
              <a:rPr lang="cs-CZ" sz="2800" dirty="0">
                <a:latin typeface="Albertus Medium" pitchFamily="34" charset="0"/>
              </a:rPr>
              <a:t> (někdy také orfický kubismus) oficiálně vznikl odštěpením od kubismu v roce 1913 s berlínskou výstavou malíře </a:t>
            </a:r>
            <a:r>
              <a:rPr lang="cs-CZ" b="1" dirty="0">
                <a:solidFill>
                  <a:srgbClr val="002060"/>
                </a:solidFill>
                <a:latin typeface="Albertus Medium" pitchFamily="34" charset="0"/>
              </a:rPr>
              <a:t>Roberta </a:t>
            </a:r>
            <a:r>
              <a:rPr lang="cs-CZ" b="1" dirty="0" err="1" smtClean="0">
                <a:solidFill>
                  <a:srgbClr val="002060"/>
                </a:solidFill>
                <a:latin typeface="Albertus Medium" pitchFamily="34" charset="0"/>
              </a:rPr>
              <a:t>Delaunaye</a:t>
            </a:r>
            <a:endParaRPr lang="cs-CZ" b="1" dirty="0" smtClean="0">
              <a:solidFill>
                <a:srgbClr val="002060"/>
              </a:solidFill>
              <a:latin typeface="Albertus Medium" pitchFamily="34" charset="0"/>
            </a:endParaRPr>
          </a:p>
          <a:p>
            <a:r>
              <a:rPr lang="cs-CZ" sz="2800" dirty="0" smtClean="0">
                <a:latin typeface="Albertus Medium" pitchFamily="34" charset="0"/>
              </a:rPr>
              <a:t>Umělci čerpali </a:t>
            </a:r>
            <a:r>
              <a:rPr lang="cs-CZ" sz="2800" dirty="0">
                <a:latin typeface="Albertus Medium" pitchFamily="34" charset="0"/>
              </a:rPr>
              <a:t>inspiraci z </a:t>
            </a:r>
            <a:r>
              <a:rPr lang="cs-CZ" sz="2800" dirty="0">
                <a:solidFill>
                  <a:srgbClr val="002060"/>
                </a:solidFill>
                <a:latin typeface="Albertus Medium" pitchFamily="34" charset="0"/>
              </a:rPr>
              <a:t>analogie o metodice linií a barev a vytvářeli tak jakousi </a:t>
            </a:r>
            <a:r>
              <a:rPr lang="cs-CZ" sz="2800" b="1" dirty="0">
                <a:solidFill>
                  <a:srgbClr val="002060"/>
                </a:solidFill>
                <a:latin typeface="Albertus Medium" pitchFamily="34" charset="0"/>
              </a:rPr>
              <a:t>polyfonii</a:t>
            </a:r>
            <a:r>
              <a:rPr lang="cs-CZ" sz="2800" dirty="0">
                <a:solidFill>
                  <a:srgbClr val="002060"/>
                </a:solidFill>
                <a:latin typeface="Albertus Medium" pitchFamily="34" charset="0"/>
              </a:rPr>
              <a:t> – </a:t>
            </a:r>
            <a:r>
              <a:rPr lang="cs-CZ" sz="2800" dirty="0">
                <a:latin typeface="Albertus Medium" pitchFamily="34" charset="0"/>
              </a:rPr>
              <a:t>harmonie obrazu se odpoutala od umělcova temperamentu a podřídila se zákonům autonomní kompozice podobně </a:t>
            </a:r>
            <a:r>
              <a:rPr lang="cs-CZ" sz="2800" b="1" dirty="0">
                <a:solidFill>
                  <a:srgbClr val="002060"/>
                </a:solidFill>
                <a:latin typeface="Albertus Medium" pitchFamily="34" charset="0"/>
              </a:rPr>
              <a:t>jako v hudební </a:t>
            </a:r>
            <a:r>
              <a:rPr lang="cs-CZ" sz="2800" b="1" dirty="0" smtClean="0">
                <a:solidFill>
                  <a:srgbClr val="002060"/>
                </a:solidFill>
                <a:latin typeface="Albertus Medium" pitchFamily="34" charset="0"/>
              </a:rPr>
              <a:t>skladbě</a:t>
            </a:r>
          </a:p>
          <a:p>
            <a:r>
              <a:rPr lang="cs-CZ" sz="2800" dirty="0" smtClean="0">
                <a:solidFill>
                  <a:srgbClr val="002060"/>
                </a:solidFill>
                <a:latin typeface="Albertus Medium" pitchFamily="34" charset="0"/>
              </a:rPr>
              <a:t>Kladen </a:t>
            </a:r>
            <a:r>
              <a:rPr lang="cs-CZ" sz="2800" dirty="0">
                <a:solidFill>
                  <a:srgbClr val="002060"/>
                </a:solidFill>
                <a:latin typeface="Albertus Medium" pitchFamily="34" charset="0"/>
              </a:rPr>
              <a:t>důraz na </a:t>
            </a:r>
            <a:r>
              <a:rPr lang="cs-CZ" sz="2800" dirty="0" smtClean="0">
                <a:solidFill>
                  <a:srgbClr val="002060"/>
                </a:solidFill>
                <a:latin typeface="Albertus Medium" pitchFamily="34" charset="0"/>
              </a:rPr>
              <a:t>rytmus - díla </a:t>
            </a:r>
            <a:r>
              <a:rPr lang="cs-CZ" sz="2800" dirty="0">
                <a:solidFill>
                  <a:srgbClr val="002060"/>
                </a:solidFill>
                <a:latin typeface="Albertus Medium" pitchFamily="34" charset="0"/>
              </a:rPr>
              <a:t>prostoupena hudebností na základě vizuálního </a:t>
            </a:r>
            <a:r>
              <a:rPr lang="cs-CZ" sz="2800" dirty="0" smtClean="0">
                <a:solidFill>
                  <a:srgbClr val="002060"/>
                </a:solidFill>
                <a:latin typeface="Albertus Medium" pitchFamily="34" charset="0"/>
              </a:rPr>
              <a:t>dynamismu</a:t>
            </a:r>
          </a:p>
          <a:p>
            <a:r>
              <a:rPr lang="cs-CZ" sz="2800" dirty="0" smtClean="0">
                <a:latin typeface="Albertus Medium" pitchFamily="34" charset="0"/>
              </a:rPr>
              <a:t>Na </a:t>
            </a:r>
            <a:r>
              <a:rPr lang="cs-CZ" sz="2800" dirty="0">
                <a:latin typeface="Albertus Medium" pitchFamily="34" charset="0"/>
              </a:rPr>
              <a:t>rozdíl od víceméně monochromatického </a:t>
            </a:r>
            <a:r>
              <a:rPr lang="cs-CZ" sz="2800" dirty="0" smtClean="0">
                <a:latin typeface="Albertus Medium" pitchFamily="34" charset="0"/>
              </a:rPr>
              <a:t>a přísného</a:t>
            </a:r>
            <a:r>
              <a:rPr lang="cs-CZ" sz="2800" dirty="0">
                <a:latin typeface="Albertus Medium" pitchFamily="34" charset="0"/>
              </a:rPr>
              <a:t> </a:t>
            </a:r>
            <a:r>
              <a:rPr lang="cs-CZ" sz="2800" dirty="0" smtClean="0">
                <a:latin typeface="Albertus Medium" pitchFamily="34" charset="0"/>
              </a:rPr>
              <a:t>kubismu</a:t>
            </a:r>
            <a:r>
              <a:rPr lang="cs-CZ" sz="2800" dirty="0">
                <a:latin typeface="Albertus Medium" pitchFamily="34" charset="0"/>
              </a:rPr>
              <a:t> </a:t>
            </a:r>
            <a:r>
              <a:rPr lang="cs-CZ" sz="2800" dirty="0" smtClean="0">
                <a:latin typeface="Albertus Medium" pitchFamily="34" charset="0"/>
              </a:rPr>
              <a:t>onoho </a:t>
            </a:r>
            <a:r>
              <a:rPr lang="cs-CZ" sz="2800" dirty="0">
                <a:latin typeface="Albertus Medium" pitchFamily="34" charset="0"/>
              </a:rPr>
              <a:t>období byl </a:t>
            </a:r>
            <a:r>
              <a:rPr lang="cs-CZ" sz="2800" b="1" dirty="0">
                <a:solidFill>
                  <a:srgbClr val="002060"/>
                </a:solidFill>
                <a:latin typeface="Albertus Medium" pitchFamily="34" charset="0"/>
              </a:rPr>
              <a:t>orfismus výrazně poetický, barevný a životný. </a:t>
            </a:r>
            <a:r>
              <a:rPr lang="cs-CZ" sz="2800" dirty="0" smtClean="0">
                <a:solidFill>
                  <a:srgbClr val="002060"/>
                </a:solidFill>
                <a:latin typeface="Albertus Medium" pitchFamily="34" charset="0"/>
              </a:rPr>
              <a:t/>
            </a:r>
            <a:br>
              <a:rPr lang="cs-CZ" sz="2800" dirty="0" smtClean="0">
                <a:solidFill>
                  <a:srgbClr val="002060"/>
                </a:solidFill>
                <a:latin typeface="Albertus Medium" pitchFamily="34" charset="0"/>
              </a:rPr>
            </a:br>
            <a:endParaRPr lang="cs-CZ" sz="2800" dirty="0">
              <a:solidFill>
                <a:srgbClr val="002060"/>
              </a:solidFill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Znaky</a:t>
            </a:r>
            <a:endParaRPr lang="cs-CZ" dirty="0">
              <a:solidFill>
                <a:srgbClr val="002060"/>
              </a:solidFill>
              <a:latin typeface="Albertus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 fontScale="92500"/>
          </a:bodyPr>
          <a:lstStyle/>
          <a:p>
            <a:r>
              <a:rPr lang="cs-CZ" dirty="0">
                <a:latin typeface="Albertus Medium" pitchFamily="34" charset="0"/>
              </a:rPr>
              <a:t>Jednoduché a výstižné kompozice orfismu působily </a:t>
            </a:r>
            <a:r>
              <a:rPr lang="cs-CZ" b="1" dirty="0">
                <a:solidFill>
                  <a:srgbClr val="002060"/>
                </a:solidFill>
                <a:latin typeface="Albertus Medium" pitchFamily="34" charset="0"/>
              </a:rPr>
              <a:t>pohybem a vibrací</a:t>
            </a:r>
            <a:r>
              <a:rPr lang="cs-CZ" dirty="0">
                <a:solidFill>
                  <a:srgbClr val="002060"/>
                </a:solidFill>
                <a:latin typeface="Albertus Medium" pitchFamily="34" charset="0"/>
              </a:rPr>
              <a:t>, vířivým barevným </a:t>
            </a:r>
            <a:r>
              <a:rPr lang="cs-CZ" b="1" dirty="0">
                <a:solidFill>
                  <a:srgbClr val="002060"/>
                </a:solidFill>
                <a:latin typeface="Albertus Medium" pitchFamily="34" charset="0"/>
              </a:rPr>
              <a:t>rytmem</a:t>
            </a:r>
            <a:r>
              <a:rPr lang="cs-CZ" dirty="0">
                <a:solidFill>
                  <a:srgbClr val="002060"/>
                </a:solidFill>
                <a:latin typeface="Albertus Medium" pitchFamily="34" charset="0"/>
              </a:rPr>
              <a:t> světla a zvuku v </a:t>
            </a:r>
            <a:r>
              <a:rPr lang="cs-CZ" b="1" dirty="0">
                <a:solidFill>
                  <a:srgbClr val="002060"/>
                </a:solidFill>
                <a:latin typeface="Albertus Medium" pitchFamily="34" charset="0"/>
              </a:rPr>
              <a:t>odstupňovaných barvách točících se spirál a kruhů</a:t>
            </a:r>
            <a:r>
              <a:rPr lang="cs-CZ" dirty="0">
                <a:solidFill>
                  <a:srgbClr val="002060"/>
                </a:solidFill>
                <a:latin typeface="Albertus Medium" pitchFamily="34" charset="0"/>
              </a:rPr>
              <a:t>, </a:t>
            </a:r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symfonického </a:t>
            </a:r>
            <a:r>
              <a:rPr lang="cs-CZ" dirty="0">
                <a:solidFill>
                  <a:srgbClr val="002060"/>
                </a:solidFill>
                <a:latin typeface="Albertus Medium" pitchFamily="34" charset="0"/>
              </a:rPr>
              <a:t>výtvarného jazyka v </a:t>
            </a:r>
            <a:r>
              <a:rPr lang="cs-CZ" b="1" dirty="0">
                <a:solidFill>
                  <a:srgbClr val="002060"/>
                </a:solidFill>
                <a:latin typeface="Albertus Medium" pitchFamily="34" charset="0"/>
              </a:rPr>
              <a:t>často chromaticky odstupňovaných 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barvách</a:t>
            </a:r>
          </a:p>
          <a:p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dirty="0">
                <a:latin typeface="Albertus Medium" pitchFamily="34" charset="0"/>
              </a:rPr>
              <a:t>Každá barva a odstín měly na plátně zvláštní úlohu, která byla včleněna do geometrických forem jako noty do osnovy hudební partitury. Vyvolávala dojem dynamického pohybu postupujícího v čase ve zdánlivé rotaci, jako kdyby se </a:t>
            </a:r>
            <a:r>
              <a:rPr lang="cs-CZ" b="1" dirty="0">
                <a:solidFill>
                  <a:srgbClr val="002060"/>
                </a:solidFill>
                <a:latin typeface="Albertus Medium" pitchFamily="34" charset="0"/>
              </a:rPr>
              <a:t>její prstence točily a vyluzovaly na obrazové ploše melodii</a:t>
            </a:r>
            <a:r>
              <a:rPr lang="cs-CZ" dirty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dirty="0">
                <a:latin typeface="Albertus Medium" pitchFamily="34" charset="0"/>
              </a:rPr>
              <a:t>přehlušující účinek geometricky vymezených segmentů.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Orfismus</a:t>
            </a:r>
            <a:endParaRPr lang="cs-CZ" b="1" dirty="0">
              <a:solidFill>
                <a:srgbClr val="002060"/>
              </a:solidFill>
              <a:latin typeface="Albertus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544616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Albertus Medium" pitchFamily="34" charset="0"/>
              </a:rPr>
              <a:t>Poprvé takto </a:t>
            </a:r>
            <a:r>
              <a:rPr lang="cs-CZ" sz="2400" dirty="0" err="1" smtClean="0">
                <a:latin typeface="Albertus Medium" pitchFamily="34" charset="0"/>
              </a:rPr>
              <a:t>označen1912</a:t>
            </a:r>
            <a:r>
              <a:rPr lang="cs-CZ" sz="2400" dirty="0">
                <a:latin typeface="Albertus Medium" pitchFamily="34" charset="0"/>
              </a:rPr>
              <a:t> francouzským </a:t>
            </a:r>
            <a:r>
              <a:rPr lang="cs-CZ" sz="2400" dirty="0" smtClean="0">
                <a:latin typeface="Albertus Medium" pitchFamily="34" charset="0"/>
              </a:rPr>
              <a:t>básníkem </a:t>
            </a:r>
            <a:r>
              <a:rPr lang="cs-CZ" sz="2400" dirty="0" err="1" smtClean="0">
                <a:solidFill>
                  <a:srgbClr val="002060"/>
                </a:solidFill>
                <a:latin typeface="Albertus Medium" pitchFamily="34" charset="0"/>
              </a:rPr>
              <a:t>Guillaumem</a:t>
            </a:r>
            <a:r>
              <a:rPr lang="cs-CZ" sz="2400" dirty="0" smtClean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Albertus Medium" pitchFamily="34" charset="0"/>
              </a:rPr>
              <a:t>Apollinairem</a:t>
            </a:r>
            <a:r>
              <a:rPr lang="cs-CZ" sz="2400" dirty="0" smtClean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sz="2400" dirty="0" smtClean="0">
                <a:latin typeface="Albertus Medium" pitchFamily="34" charset="0"/>
              </a:rPr>
              <a:t>ve spojitosti s malbami</a:t>
            </a:r>
            <a:r>
              <a:rPr lang="cs-CZ" sz="2400" dirty="0">
                <a:latin typeface="Albertus Medium" pitchFamily="34" charset="0"/>
              </a:rPr>
              <a:t> </a:t>
            </a:r>
            <a:r>
              <a:rPr lang="cs-CZ" sz="2400" b="1" dirty="0">
                <a:solidFill>
                  <a:srgbClr val="002060"/>
                </a:solidFill>
                <a:latin typeface="Albertus Medium" pitchFamily="34" charset="0"/>
              </a:rPr>
              <a:t>Roberta </a:t>
            </a:r>
            <a:r>
              <a:rPr lang="cs-CZ" sz="2400" b="1" dirty="0" err="1" smtClean="0">
                <a:solidFill>
                  <a:srgbClr val="002060"/>
                </a:solidFill>
                <a:latin typeface="Albertus Medium" pitchFamily="34" charset="0"/>
              </a:rPr>
              <a:t>Delaunaye</a:t>
            </a:r>
            <a:endParaRPr lang="cs-CZ" sz="2400" b="1" dirty="0" smtClean="0">
              <a:solidFill>
                <a:srgbClr val="002060"/>
              </a:solidFill>
              <a:latin typeface="Albertus Medium" pitchFamily="34" charset="0"/>
            </a:endParaRPr>
          </a:p>
          <a:p>
            <a:r>
              <a:rPr lang="cs-CZ" sz="2400" dirty="0" smtClean="0">
                <a:latin typeface="Albertus Medium" pitchFamily="34" charset="0"/>
              </a:rPr>
              <a:t>připodobnil je k </a:t>
            </a:r>
            <a:r>
              <a:rPr lang="cs-CZ" sz="2400" dirty="0">
                <a:latin typeface="Albertus Medium" pitchFamily="34" charset="0"/>
              </a:rPr>
              <a:t>bájnému antickému hrdinovi </a:t>
            </a:r>
            <a:r>
              <a:rPr lang="cs-CZ" sz="2400" dirty="0">
                <a:solidFill>
                  <a:srgbClr val="002060"/>
                </a:solidFill>
                <a:latin typeface="Albertus Medium" pitchFamily="34" charset="0"/>
              </a:rPr>
              <a:t>Orfeovi, </a:t>
            </a:r>
            <a:r>
              <a:rPr lang="cs-CZ" sz="2400" dirty="0">
                <a:latin typeface="Albertus Medium" pitchFamily="34" charset="0"/>
              </a:rPr>
              <a:t>básníku, pěvci a hudebníkovi, tedy symbolu či představiteli </a:t>
            </a:r>
            <a:r>
              <a:rPr lang="cs-CZ" sz="2400" b="1" dirty="0">
                <a:solidFill>
                  <a:srgbClr val="002060"/>
                </a:solidFill>
                <a:latin typeface="Albertus Medium" pitchFamily="34" charset="0"/>
              </a:rPr>
              <a:t>blízkosti různých druhů </a:t>
            </a:r>
            <a:r>
              <a:rPr lang="cs-CZ" sz="2400" b="1" dirty="0" smtClean="0">
                <a:solidFill>
                  <a:srgbClr val="002060"/>
                </a:solidFill>
                <a:latin typeface="Albertus Medium" pitchFamily="34" charset="0"/>
              </a:rPr>
              <a:t>umění</a:t>
            </a:r>
          </a:p>
          <a:p>
            <a:r>
              <a:rPr lang="cs-CZ" sz="2400" dirty="0" smtClean="0">
                <a:latin typeface="Albertus Medium" pitchFamily="34" charset="0"/>
              </a:rPr>
              <a:t>konkrétní obrysy najdeme </a:t>
            </a:r>
            <a:r>
              <a:rPr lang="cs-CZ" sz="2400" dirty="0">
                <a:latin typeface="Albertus Medium" pitchFamily="34" charset="0"/>
              </a:rPr>
              <a:t>v dílech významného českého malíře a grafika </a:t>
            </a:r>
            <a:r>
              <a:rPr lang="cs-CZ" sz="2400" b="1" dirty="0">
                <a:solidFill>
                  <a:srgbClr val="002060"/>
                </a:solidFill>
                <a:latin typeface="Albertus Medium" pitchFamily="34" charset="0"/>
              </a:rPr>
              <a:t>Františka Kupky</a:t>
            </a:r>
            <a:r>
              <a:rPr lang="cs-CZ" sz="2400" dirty="0">
                <a:latin typeface="Albertus Medium" pitchFamily="34" charset="0"/>
              </a:rPr>
              <a:t>, jednoho ze zakladatelů abstraktního </a:t>
            </a:r>
            <a:r>
              <a:rPr lang="cs-CZ" sz="2400" dirty="0" smtClean="0">
                <a:latin typeface="Albertus Medium" pitchFamily="34" charset="0"/>
              </a:rPr>
              <a:t>umění</a:t>
            </a:r>
          </a:p>
          <a:p>
            <a:r>
              <a:rPr lang="cs-CZ" sz="2400" dirty="0" smtClean="0">
                <a:latin typeface="Albertus Medium" pitchFamily="34" charset="0"/>
              </a:rPr>
              <a:t>jeho </a:t>
            </a:r>
            <a:r>
              <a:rPr lang="cs-CZ" sz="2400" dirty="0">
                <a:latin typeface="Albertus Medium" pitchFamily="34" charset="0"/>
              </a:rPr>
              <a:t>blízký vztah k hudbě </a:t>
            </a:r>
            <a:r>
              <a:rPr lang="cs-CZ" sz="2400" dirty="0" smtClean="0">
                <a:latin typeface="Albertus Medium" pitchFamily="34" charset="0"/>
              </a:rPr>
              <a:t>ho inspiroval </a:t>
            </a:r>
            <a:r>
              <a:rPr lang="cs-CZ" sz="2400" dirty="0">
                <a:latin typeface="Albertus Medium" pitchFamily="34" charset="0"/>
              </a:rPr>
              <a:t>k malířské tvorbě a technikám, jejichž pocitové charakteristiky se přibližují </a:t>
            </a:r>
            <a:r>
              <a:rPr lang="cs-CZ" sz="2400" dirty="0" smtClean="0">
                <a:latin typeface="Albertus Medium" pitchFamily="34" charset="0"/>
              </a:rPr>
              <a:t>hudebním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Albertus Medium" pitchFamily="34" charset="0"/>
              </a:rPr>
              <a:t>Orfismus </a:t>
            </a:r>
            <a:r>
              <a:rPr lang="cs-CZ" sz="2400" b="1" dirty="0">
                <a:solidFill>
                  <a:srgbClr val="002060"/>
                </a:solidFill>
                <a:latin typeface="Albertus Medium" pitchFamily="34" charset="0"/>
              </a:rPr>
              <a:t>lze tedy chápat jako umělecký směr, pokoušející se vyvolat jiným způsobem vjemy, dojmy a pocity identické či příbuzné s uměním jiného typu</a:t>
            </a:r>
            <a:r>
              <a:rPr lang="cs-CZ" sz="2400" b="1" dirty="0">
                <a:latin typeface="Albertus Medium" pitchFamily="34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Franklin Gothic Medium" pitchFamily="34" charset="0"/>
              </a:rPr>
              <a:t/>
            </a:r>
            <a:br>
              <a:rPr lang="cs-CZ" sz="2400" dirty="0" smtClean="0">
                <a:latin typeface="Franklin Gothic Medium" pitchFamily="34" charset="0"/>
              </a:rPr>
            </a:br>
            <a:endParaRPr lang="cs-CZ" sz="2400" dirty="0"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Robert </a:t>
            </a:r>
            <a:r>
              <a:rPr lang="cs-CZ" b="1" dirty="0" err="1" smtClean="0">
                <a:solidFill>
                  <a:srgbClr val="002060"/>
                </a:solidFill>
                <a:latin typeface="Albertus Medium" pitchFamily="34" charset="0"/>
              </a:rPr>
              <a:t>Delaunay</a:t>
            </a:r>
            <a:endParaRPr lang="cs-CZ" b="1" dirty="0">
              <a:solidFill>
                <a:srgbClr val="002060"/>
              </a:solidFill>
              <a:latin typeface="Albertus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40960" cy="5517232"/>
          </a:xfrm>
        </p:spPr>
        <p:txBody>
          <a:bodyPr>
            <a:normAutofit fontScale="77500" lnSpcReduction="20000"/>
          </a:bodyPr>
          <a:lstStyle/>
          <a:p>
            <a:r>
              <a:rPr lang="cs-CZ" sz="3100" dirty="0">
                <a:latin typeface="Albertus Medium" pitchFamily="34" charset="0"/>
              </a:rPr>
              <a:t>[</a:t>
            </a:r>
            <a:r>
              <a:rPr lang="cs-CZ" sz="3100" i="1" dirty="0" err="1">
                <a:latin typeface="Albertus Medium" pitchFamily="34" charset="0"/>
              </a:rPr>
              <a:t>delóné</a:t>
            </a:r>
            <a:r>
              <a:rPr lang="cs-CZ" sz="3100" dirty="0">
                <a:latin typeface="Albertus Medium" pitchFamily="34" charset="0"/>
              </a:rPr>
              <a:t>] (12. dubna 1886, Paříž - 25. října 1941, </a:t>
            </a:r>
            <a:r>
              <a:rPr lang="cs-CZ" sz="3100" dirty="0" err="1">
                <a:latin typeface="Albertus Medium" pitchFamily="34" charset="0"/>
              </a:rPr>
              <a:t>Montpellier</a:t>
            </a:r>
            <a:r>
              <a:rPr lang="cs-CZ" sz="3100" dirty="0">
                <a:latin typeface="Albertus Medium" pitchFamily="34" charset="0"/>
              </a:rPr>
              <a:t>, Francie) byl francouzský </a:t>
            </a:r>
            <a:r>
              <a:rPr lang="cs-CZ" sz="3100" dirty="0" smtClean="0">
                <a:latin typeface="Albertus Medium" pitchFamily="34" charset="0"/>
              </a:rPr>
              <a:t>kubistický malíř</a:t>
            </a:r>
            <a:r>
              <a:rPr lang="cs-CZ" sz="3100" dirty="0">
                <a:latin typeface="Albertus Medium" pitchFamily="34" charset="0"/>
              </a:rPr>
              <a:t>, </a:t>
            </a:r>
            <a:r>
              <a:rPr lang="cs-CZ" sz="3100" dirty="0" smtClean="0">
                <a:latin typeface="Albertus Medium" pitchFamily="34" charset="0"/>
              </a:rPr>
              <a:t>představitel</a:t>
            </a:r>
            <a:r>
              <a:rPr lang="cs-CZ" sz="3100" dirty="0">
                <a:latin typeface="Albertus Medium" pitchFamily="34" charset="0"/>
              </a:rPr>
              <a:t> abstraktního </a:t>
            </a:r>
            <a:r>
              <a:rPr lang="cs-CZ" sz="3100" dirty="0" smtClean="0">
                <a:latin typeface="Albertus Medium" pitchFamily="34" charset="0"/>
              </a:rPr>
              <a:t>malířství</a:t>
            </a:r>
          </a:p>
          <a:p>
            <a:r>
              <a:rPr lang="cs-CZ" sz="3100" b="1" dirty="0">
                <a:latin typeface="Albertus Medium" pitchFamily="34" charset="0"/>
                <a:hlinkClick r:id="rId2"/>
              </a:rPr>
              <a:t>http://</a:t>
            </a:r>
            <a:r>
              <a:rPr lang="cs-CZ" sz="3100" b="1" dirty="0" err="1" smtClean="0">
                <a:latin typeface="Albertus Medium" pitchFamily="34" charset="0"/>
                <a:hlinkClick r:id="rId2"/>
              </a:rPr>
              <a:t>tinyurl.com</a:t>
            </a:r>
            <a:r>
              <a:rPr lang="cs-CZ" sz="3100" b="1" dirty="0" smtClean="0">
                <a:latin typeface="Albertus Medium" pitchFamily="34" charset="0"/>
                <a:hlinkClick r:id="rId2"/>
              </a:rPr>
              <a:t>/</a:t>
            </a:r>
            <a:r>
              <a:rPr lang="cs-CZ" sz="3100" b="1" dirty="0" err="1" smtClean="0">
                <a:latin typeface="Albertus Medium" pitchFamily="34" charset="0"/>
                <a:hlinkClick r:id="rId2"/>
              </a:rPr>
              <a:t>q8k3a9g</a:t>
            </a:r>
            <a:endParaRPr lang="cs-CZ" sz="3100" b="1" dirty="0" smtClean="0">
              <a:latin typeface="Albertus Medium" pitchFamily="34" charset="0"/>
            </a:endParaRPr>
          </a:p>
          <a:p>
            <a:r>
              <a:rPr lang="cs-CZ" sz="3100" dirty="0">
                <a:latin typeface="Albertus Medium" pitchFamily="34" charset="0"/>
              </a:rPr>
              <a:t>Způsob práce </a:t>
            </a:r>
            <a:r>
              <a:rPr lang="cs-CZ" sz="3100" dirty="0">
                <a:solidFill>
                  <a:srgbClr val="002060"/>
                </a:solidFill>
                <a:latin typeface="Albertus Medium" pitchFamily="34" charset="0"/>
              </a:rPr>
              <a:t>analytického kubismu </a:t>
            </a:r>
            <a:r>
              <a:rPr lang="cs-CZ" sz="3100" dirty="0">
                <a:latin typeface="Albertus Medium" pitchFamily="34" charset="0"/>
              </a:rPr>
              <a:t>je nejzřetelnější na malbě </a:t>
            </a:r>
            <a:r>
              <a:rPr lang="cs-CZ" sz="3100" i="1" dirty="0">
                <a:latin typeface="Albertus Medium" pitchFamily="34" charset="0"/>
              </a:rPr>
              <a:t>Město Paříž</a:t>
            </a:r>
            <a:r>
              <a:rPr lang="cs-CZ" sz="3100" dirty="0">
                <a:latin typeface="Albertus Medium" pitchFamily="34" charset="0"/>
              </a:rPr>
              <a:t> z let 1910-1912 (Paříž, </a:t>
            </a:r>
            <a:r>
              <a:rPr lang="cs-CZ" sz="3100" dirty="0" err="1">
                <a:latin typeface="Albertus Medium" pitchFamily="34" charset="0"/>
              </a:rPr>
              <a:t>Musée</a:t>
            </a:r>
            <a:r>
              <a:rPr lang="cs-CZ" sz="3100" dirty="0">
                <a:latin typeface="Albertus Medium" pitchFamily="34" charset="0"/>
              </a:rPr>
              <a:t> d'</a:t>
            </a:r>
            <a:r>
              <a:rPr lang="cs-CZ" sz="3100" dirty="0" err="1">
                <a:latin typeface="Albertus Medium" pitchFamily="34" charset="0"/>
              </a:rPr>
              <a:t>art</a:t>
            </a:r>
            <a:r>
              <a:rPr lang="cs-CZ" sz="3100" dirty="0">
                <a:latin typeface="Albertus Medium" pitchFamily="34" charset="0"/>
              </a:rPr>
              <a:t> </a:t>
            </a:r>
            <a:r>
              <a:rPr lang="cs-CZ" sz="3100" dirty="0" err="1" smtClean="0">
                <a:latin typeface="Albertus Medium" pitchFamily="34" charset="0"/>
              </a:rPr>
              <a:t>moderne</a:t>
            </a:r>
            <a:r>
              <a:rPr lang="cs-CZ" sz="3100" dirty="0" smtClean="0">
                <a:latin typeface="Albertus Medium" pitchFamily="34" charset="0"/>
              </a:rPr>
              <a:t>). po</a:t>
            </a:r>
            <a:r>
              <a:rPr lang="cs-CZ" sz="3100" dirty="0">
                <a:latin typeface="Albertus Medium" pitchFamily="34" charset="0"/>
              </a:rPr>
              <a:t> Salonu nezávislých následovala v letech 1911-1912 účast na prvních dvou výstavách skupiny </a:t>
            </a:r>
            <a:r>
              <a:rPr lang="cs-CZ" sz="3100" b="1" dirty="0" smtClean="0">
                <a:solidFill>
                  <a:srgbClr val="002060"/>
                </a:solidFill>
                <a:latin typeface="Albertus Medium" pitchFamily="34" charset="0"/>
              </a:rPr>
              <a:t>Der </a:t>
            </a:r>
            <a:r>
              <a:rPr lang="cs-CZ" sz="3100" b="1" dirty="0" err="1" smtClean="0">
                <a:solidFill>
                  <a:srgbClr val="002060"/>
                </a:solidFill>
                <a:latin typeface="Albertus Medium" pitchFamily="34" charset="0"/>
              </a:rPr>
              <a:t>Blaue</a:t>
            </a:r>
            <a:r>
              <a:rPr lang="cs-CZ" sz="3100" b="1" dirty="0" smtClean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sz="3100" b="1" dirty="0" err="1">
                <a:solidFill>
                  <a:srgbClr val="002060"/>
                </a:solidFill>
                <a:latin typeface="Albertus Medium" pitchFamily="34" charset="0"/>
              </a:rPr>
              <a:t>Reiter</a:t>
            </a:r>
            <a:r>
              <a:rPr lang="cs-CZ" sz="3100" b="1" dirty="0">
                <a:solidFill>
                  <a:srgbClr val="002060"/>
                </a:solidFill>
                <a:latin typeface="Albertus Medium" pitchFamily="34" charset="0"/>
              </a:rPr>
              <a:t> v Mnichově</a:t>
            </a:r>
            <a:r>
              <a:rPr lang="cs-CZ" sz="3100" dirty="0">
                <a:latin typeface="Albertus Medium" pitchFamily="34" charset="0"/>
              </a:rPr>
              <a:t>, kam ho pozval </a:t>
            </a:r>
            <a:r>
              <a:rPr lang="cs-CZ" sz="3100" b="1" dirty="0" err="1">
                <a:solidFill>
                  <a:srgbClr val="002060"/>
                </a:solidFill>
                <a:latin typeface="Albertus Medium" pitchFamily="34" charset="0"/>
              </a:rPr>
              <a:t>Vasilij</a:t>
            </a:r>
            <a:r>
              <a:rPr lang="cs-CZ" sz="3100" b="1" dirty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sz="3100" b="1" dirty="0" err="1">
                <a:solidFill>
                  <a:srgbClr val="002060"/>
                </a:solidFill>
                <a:latin typeface="Albertus Medium" pitchFamily="34" charset="0"/>
              </a:rPr>
              <a:t>Kandinskij</a:t>
            </a:r>
            <a:r>
              <a:rPr lang="cs-CZ" sz="3100" dirty="0" smtClean="0">
                <a:latin typeface="Albertus Medium" pitchFamily="34" charset="0"/>
              </a:rPr>
              <a:t>.</a:t>
            </a:r>
          </a:p>
          <a:p>
            <a:r>
              <a:rPr lang="cs-CZ" sz="3100" dirty="0" smtClean="0">
                <a:latin typeface="Albertus Medium" pitchFamily="34" charset="0"/>
              </a:rPr>
              <a:t>V </a:t>
            </a:r>
            <a:r>
              <a:rPr lang="cs-CZ" sz="3100" dirty="0">
                <a:latin typeface="Albertus Medium" pitchFamily="34" charset="0"/>
              </a:rPr>
              <a:t>této době se </a:t>
            </a:r>
            <a:r>
              <a:rPr lang="cs-CZ" sz="3100" dirty="0" err="1">
                <a:latin typeface="Albertus Medium" pitchFamily="34" charset="0"/>
              </a:rPr>
              <a:t>Delaunay</a:t>
            </a:r>
            <a:r>
              <a:rPr lang="cs-CZ" sz="3100" dirty="0">
                <a:latin typeface="Albertus Medium" pitchFamily="34" charset="0"/>
              </a:rPr>
              <a:t> přiklonil k abstraktnímu malířství, podobně </a:t>
            </a:r>
            <a:r>
              <a:rPr lang="cs-CZ" sz="3100" dirty="0" smtClean="0">
                <a:latin typeface="Albertus Medium" pitchFamily="34" charset="0"/>
              </a:rPr>
              <a:t>jako Paul </a:t>
            </a:r>
            <a:r>
              <a:rPr lang="cs-CZ" sz="3100" dirty="0" err="1" smtClean="0">
                <a:latin typeface="Albertus Medium" pitchFamily="34" charset="0"/>
              </a:rPr>
              <a:t>Klee</a:t>
            </a:r>
            <a:r>
              <a:rPr lang="cs-CZ" sz="3100" dirty="0" smtClean="0">
                <a:latin typeface="Albertus Medium" pitchFamily="34" charset="0"/>
              </a:rPr>
              <a:t>.</a:t>
            </a:r>
          </a:p>
          <a:p>
            <a:r>
              <a:rPr lang="cs-CZ" sz="3100" dirty="0" smtClean="0">
                <a:latin typeface="Albertus Medium" pitchFamily="34" charset="0"/>
              </a:rPr>
              <a:t>Tato </a:t>
            </a:r>
            <a:r>
              <a:rPr lang="cs-CZ" sz="3100" dirty="0">
                <a:latin typeface="Albertus Medium" pitchFamily="34" charset="0"/>
              </a:rPr>
              <a:t>dynamika barev vedla k dílům nazvaným </a:t>
            </a:r>
            <a:r>
              <a:rPr lang="cs-CZ" sz="3100" i="1" dirty="0" err="1">
                <a:latin typeface="Albertus Medium" pitchFamily="34" charset="0"/>
              </a:rPr>
              <a:t>Formes</a:t>
            </a:r>
            <a:r>
              <a:rPr lang="cs-CZ" sz="3100" i="1" dirty="0">
                <a:latin typeface="Albertus Medium" pitchFamily="34" charset="0"/>
              </a:rPr>
              <a:t> </a:t>
            </a:r>
            <a:r>
              <a:rPr lang="cs-CZ" sz="3100" i="1" dirty="0" err="1">
                <a:latin typeface="Albertus Medium" pitchFamily="34" charset="0"/>
              </a:rPr>
              <a:t>Circulares</a:t>
            </a:r>
            <a:r>
              <a:rPr lang="cs-CZ" sz="3100" dirty="0">
                <a:latin typeface="Albertus Medium" pitchFamily="34" charset="0"/>
              </a:rPr>
              <a:t> („Kruhové formy“) a </a:t>
            </a:r>
            <a:r>
              <a:rPr lang="cs-CZ" sz="3100" i="1" dirty="0" err="1">
                <a:latin typeface="Albertus Medium" pitchFamily="34" charset="0"/>
              </a:rPr>
              <a:t>Disques</a:t>
            </a:r>
            <a:r>
              <a:rPr lang="cs-CZ" sz="3100" i="1" dirty="0">
                <a:latin typeface="Albertus Medium" pitchFamily="34" charset="0"/>
              </a:rPr>
              <a:t> </a:t>
            </a:r>
            <a:r>
              <a:rPr lang="cs-CZ" sz="3100" i="1" dirty="0" err="1">
                <a:latin typeface="Albertus Medium" pitchFamily="34" charset="0"/>
              </a:rPr>
              <a:t>Simultanés</a:t>
            </a:r>
            <a:r>
              <a:rPr lang="cs-CZ" sz="3100" dirty="0">
                <a:latin typeface="Albertus Medium" pitchFamily="34" charset="0"/>
              </a:rPr>
              <a:t> („Simultánní terče“).</a:t>
            </a:r>
            <a:endParaRPr lang="cs-CZ" sz="3100" dirty="0" smtClean="0">
              <a:latin typeface="Albertus Medium" pitchFamily="34" charset="0"/>
            </a:endParaRPr>
          </a:p>
          <a:p>
            <a:pPr>
              <a:buNone/>
            </a:pPr>
            <a:r>
              <a:rPr lang="cs-CZ" sz="3000" dirty="0" smtClean="0">
                <a:latin typeface="Albertus Medium" pitchFamily="34" charset="0"/>
              </a:rPr>
              <a:t/>
            </a:r>
            <a:br>
              <a:rPr lang="cs-CZ" sz="3000" dirty="0" smtClean="0">
                <a:latin typeface="Albertus Medium" pitchFamily="34" charset="0"/>
              </a:rPr>
            </a:br>
            <a:endParaRPr lang="cs-CZ" sz="3000" dirty="0"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František Kupka</a:t>
            </a:r>
            <a:endParaRPr lang="cs-CZ" dirty="0">
              <a:solidFill>
                <a:srgbClr val="002060"/>
              </a:solidFill>
              <a:latin typeface="Albertus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hlinkClick r:id="rId2"/>
              </a:rPr>
              <a:t>http</a:t>
            </a:r>
            <a:r>
              <a:rPr lang="cs-CZ" b="1" dirty="0">
                <a:hlinkClick r:id="rId2"/>
              </a:rPr>
              <a:t>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paycshv</a:t>
            </a:r>
            <a:endParaRPr lang="cs-CZ" b="1" dirty="0" smtClean="0"/>
          </a:p>
          <a:p>
            <a:r>
              <a:rPr lang="cs-CZ" dirty="0" smtClean="0"/>
              <a:t>(</a:t>
            </a:r>
            <a:r>
              <a:rPr lang="cs-CZ" dirty="0" smtClean="0">
                <a:latin typeface="Albertus Medium" pitchFamily="34" charset="0"/>
              </a:rPr>
              <a:t>23. září 1871,Opočno – </a:t>
            </a:r>
          </a:p>
          <a:p>
            <a:r>
              <a:rPr lang="cs-CZ" dirty="0" smtClean="0">
                <a:latin typeface="Albertus Medium" pitchFamily="34" charset="0"/>
              </a:rPr>
              <a:t>24. června 1957,</a:t>
            </a:r>
            <a:r>
              <a:rPr lang="cs-CZ" dirty="0" err="1" smtClean="0">
                <a:latin typeface="Albertus Medium" pitchFamily="34" charset="0"/>
              </a:rPr>
              <a:t>Puteaux</a:t>
            </a:r>
            <a:r>
              <a:rPr lang="cs-CZ" dirty="0" smtClean="0">
                <a:latin typeface="Albertus Medium" pitchFamily="34" charset="0"/>
              </a:rPr>
              <a:t>, Francie) </a:t>
            </a:r>
          </a:p>
          <a:p>
            <a:r>
              <a:rPr lang="cs-CZ" dirty="0" smtClean="0">
                <a:latin typeface="Albertus Medium" pitchFamily="34" charset="0"/>
              </a:rPr>
              <a:t>český malíř a grafik světového významu, jeden ze zakladatelů moderního abstraktního malířství</a:t>
            </a:r>
          </a:p>
          <a:p>
            <a:r>
              <a:rPr lang="cs-CZ" dirty="0" smtClean="0">
                <a:latin typeface="Albertus Medium" pitchFamily="34" charset="0"/>
              </a:rPr>
              <a:t>Jeho vztah k hudbě se podílel na vzniku a realizaci dalšího nového výtvarného směru – </a:t>
            </a:r>
            <a:r>
              <a:rPr lang="cs-CZ" sz="3800" b="1" dirty="0" smtClean="0">
                <a:solidFill>
                  <a:srgbClr val="002060"/>
                </a:solidFill>
                <a:latin typeface="Albertus Medium" pitchFamily="34" charset="0"/>
              </a:rPr>
              <a:t>orfismu</a:t>
            </a:r>
          </a:p>
          <a:p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Směr přibližující malířství jiným uměním </a:t>
            </a:r>
            <a:r>
              <a:rPr lang="cs-CZ" dirty="0" smtClean="0">
                <a:latin typeface="Albertus Medium" pitchFamily="34" charset="0"/>
              </a:rPr>
              <a:t>(hudba, poezie).</a:t>
            </a:r>
          </a:p>
          <a:p>
            <a:r>
              <a:rPr lang="cs-CZ" dirty="0" smtClean="0">
                <a:latin typeface="Albertus Medium" pitchFamily="34" charset="0"/>
              </a:rPr>
              <a:t>Převážnou část života žil ve Francii.</a:t>
            </a:r>
          </a:p>
          <a:p>
            <a:r>
              <a:rPr lang="cs-CZ" dirty="0" smtClean="0">
                <a:latin typeface="Albertus Medium" pitchFamily="34" charset="0"/>
              </a:rPr>
              <a:t>Svým dílem se </a:t>
            </a:r>
            <a:r>
              <a:rPr lang="cs-CZ" sz="3800" dirty="0" smtClean="0">
                <a:solidFill>
                  <a:srgbClr val="002060"/>
                </a:solidFill>
                <a:latin typeface="Albertus Medium" pitchFamily="34" charset="0"/>
              </a:rPr>
              <a:t>nesmazatelně zapsal do dějin české i světové výtvarné tvorby</a:t>
            </a:r>
            <a:r>
              <a:rPr lang="cs-CZ" dirty="0" smtClean="0">
                <a:latin typeface="Albertus Medium" pitchFamily="34" charset="0"/>
              </a:rPr>
              <a:t>.</a:t>
            </a:r>
            <a:endParaRPr lang="cs-CZ" dirty="0"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Inspirace pro tebe</a:t>
            </a:r>
            <a:endParaRPr lang="cs-CZ" dirty="0">
              <a:solidFill>
                <a:srgbClr val="002060"/>
              </a:solidFill>
              <a:latin typeface="Albertus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lbertus Medium" pitchFamily="34" charset="0"/>
              </a:rPr>
              <a:t>Připrav si čtvrtku nebo karton</a:t>
            </a:r>
          </a:p>
          <a:p>
            <a:r>
              <a:rPr lang="cs-CZ" dirty="0" smtClean="0">
                <a:latin typeface="Albertus Medium" pitchFamily="34" charset="0"/>
              </a:rPr>
              <a:t>Temperové barvy nebo pastely</a:t>
            </a:r>
          </a:p>
          <a:p>
            <a:r>
              <a:rPr lang="cs-CZ" dirty="0" smtClean="0">
                <a:latin typeface="Albertus Medium" pitchFamily="34" charset="0"/>
              </a:rPr>
              <a:t>Zajímavou hudební nahrávku</a:t>
            </a:r>
          </a:p>
          <a:p>
            <a:r>
              <a:rPr lang="cs-CZ" dirty="0" smtClean="0">
                <a:latin typeface="Albertus Medium" pitchFamily="34" charset="0"/>
              </a:rPr>
              <a:t>Poslouchej hudbu a vytvoř svou hudebně-výtvarnou kompozici</a:t>
            </a:r>
          </a:p>
          <a:p>
            <a:r>
              <a:rPr lang="cs-CZ" dirty="0" smtClean="0">
                <a:latin typeface="Albertus Medium" pitchFamily="34" charset="0"/>
              </a:rPr>
              <a:t>Inspiruj se orfismem</a:t>
            </a:r>
          </a:p>
          <a:p>
            <a:r>
              <a:rPr lang="cs-CZ" dirty="0" smtClean="0">
                <a:latin typeface="Albertus Medium" pitchFamily="34" charset="0"/>
              </a:rPr>
              <a:t>Můžeš použít následující hudební odkazy:</a:t>
            </a:r>
          </a:p>
          <a:p>
            <a:r>
              <a:rPr lang="cs-CZ" dirty="0" smtClean="0">
                <a:latin typeface="Albertus Medium" pitchFamily="34" charset="0"/>
                <a:hlinkClick r:id="rId3"/>
              </a:rPr>
              <a:t>http://www.</a:t>
            </a:r>
            <a:r>
              <a:rPr lang="cs-CZ" dirty="0" err="1" smtClean="0">
                <a:latin typeface="Albertus Medium" pitchFamily="34" charset="0"/>
                <a:hlinkClick r:id="rId3"/>
              </a:rPr>
              <a:t>youtube.com</a:t>
            </a:r>
            <a:r>
              <a:rPr lang="cs-CZ" dirty="0" smtClean="0">
                <a:latin typeface="Albertus Medium" pitchFamily="34" charset="0"/>
                <a:hlinkClick r:id="rId3"/>
              </a:rPr>
              <a:t>/</a:t>
            </a:r>
            <a:r>
              <a:rPr lang="cs-CZ" dirty="0" err="1" smtClean="0">
                <a:latin typeface="Albertus Medium" pitchFamily="34" charset="0"/>
                <a:hlinkClick r:id="rId3"/>
              </a:rPr>
              <a:t>watch</a:t>
            </a:r>
            <a:r>
              <a:rPr lang="cs-CZ" dirty="0" smtClean="0">
                <a:latin typeface="Albertus Medium" pitchFamily="34" charset="0"/>
                <a:hlinkClick r:id="rId3"/>
              </a:rPr>
              <a:t>?v=</a:t>
            </a:r>
            <a:r>
              <a:rPr lang="cs-CZ" dirty="0" err="1" smtClean="0">
                <a:latin typeface="Albertus Medium" pitchFamily="34" charset="0"/>
                <a:hlinkClick r:id="rId3"/>
              </a:rPr>
              <a:t>kdtLuyWuPDs</a:t>
            </a:r>
            <a:r>
              <a:rPr lang="cs-CZ" dirty="0" smtClean="0">
                <a:latin typeface="Albertus Medium" pitchFamily="34" charset="0"/>
              </a:rPr>
              <a:t> </a:t>
            </a:r>
            <a:r>
              <a:rPr lang="cs-CZ" sz="3800" dirty="0" smtClean="0">
                <a:solidFill>
                  <a:srgbClr val="002060"/>
                </a:solidFill>
                <a:latin typeface="Albertus Medium" pitchFamily="34" charset="0"/>
              </a:rPr>
              <a:t>Vltava</a:t>
            </a:r>
          </a:p>
          <a:p>
            <a:r>
              <a:rPr lang="cs-CZ" dirty="0" smtClean="0">
                <a:latin typeface="Albertus Medium" pitchFamily="34" charset="0"/>
                <a:hlinkClick r:id="rId4"/>
              </a:rPr>
              <a:t>http://www.</a:t>
            </a:r>
            <a:r>
              <a:rPr lang="cs-CZ" dirty="0" err="1" smtClean="0">
                <a:latin typeface="Albertus Medium" pitchFamily="34" charset="0"/>
                <a:hlinkClick r:id="rId4"/>
              </a:rPr>
              <a:t>youtube.com</a:t>
            </a:r>
            <a:r>
              <a:rPr lang="cs-CZ" dirty="0" smtClean="0">
                <a:latin typeface="Albertus Medium" pitchFamily="34" charset="0"/>
                <a:hlinkClick r:id="rId4"/>
              </a:rPr>
              <a:t>/</a:t>
            </a:r>
            <a:r>
              <a:rPr lang="cs-CZ" dirty="0" err="1" smtClean="0">
                <a:latin typeface="Albertus Medium" pitchFamily="34" charset="0"/>
                <a:hlinkClick r:id="rId4"/>
              </a:rPr>
              <a:t>watch</a:t>
            </a:r>
            <a:r>
              <a:rPr lang="cs-CZ" dirty="0" smtClean="0">
                <a:latin typeface="Albertus Medium" pitchFamily="34" charset="0"/>
                <a:hlinkClick r:id="rId4"/>
              </a:rPr>
              <a:t>?v=</a:t>
            </a:r>
            <a:r>
              <a:rPr lang="cs-CZ" dirty="0" err="1" smtClean="0">
                <a:latin typeface="Albertus Medium" pitchFamily="34" charset="0"/>
                <a:hlinkClick r:id="rId4"/>
              </a:rPr>
              <a:t>ipzR9bhei</a:t>
            </a:r>
            <a:r>
              <a:rPr lang="cs-CZ" dirty="0" smtClean="0">
                <a:latin typeface="Albertus Medium" pitchFamily="34" charset="0"/>
                <a:hlinkClick r:id="rId4"/>
              </a:rPr>
              <a:t>_o</a:t>
            </a:r>
            <a:r>
              <a:rPr lang="cs-CZ" dirty="0" smtClean="0">
                <a:latin typeface="Albertus Medium" pitchFamily="34" charset="0"/>
              </a:rPr>
              <a:t> </a:t>
            </a:r>
            <a:r>
              <a:rPr lang="cs-CZ" sz="3800" dirty="0" smtClean="0">
                <a:solidFill>
                  <a:srgbClr val="002060"/>
                </a:solidFill>
                <a:latin typeface="Albertus Medium" pitchFamily="34" charset="0"/>
              </a:rPr>
              <a:t>Tokáta a fuga d moll</a:t>
            </a:r>
          </a:p>
          <a:p>
            <a:endParaRPr lang="cs-CZ" dirty="0" smtClean="0">
              <a:latin typeface="Albertus Medium" pitchFamily="34" charset="0"/>
            </a:endParaRPr>
          </a:p>
          <a:p>
            <a:endParaRPr lang="cs-CZ" dirty="0"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E:\DCIM\Camera\2014-03-13 15.17.1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4851"/>
          <a:stretch>
            <a:fillRect/>
          </a:stretch>
        </p:blipFill>
        <p:spPr bwMode="auto">
          <a:xfrm>
            <a:off x="611560" y="764704"/>
            <a:ext cx="7920880" cy="58326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DCIM\Camera\2014-03-13 15.16.3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20688"/>
            <a:ext cx="8136905" cy="59046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E:\DCIM\Camera\2014-03-13 15.16.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bright="10000"/>
          </a:blip>
          <a:srcRect/>
          <a:stretch>
            <a:fillRect/>
          </a:stretch>
        </p:blipFill>
        <p:spPr bwMode="auto">
          <a:xfrm>
            <a:off x="827584" y="476672"/>
            <a:ext cx="7632847" cy="61206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E:\DCIM\Camera\2014-03-13 15.16.4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bright="20000" contrast="30000"/>
          </a:blip>
          <a:srcRect b="4462"/>
          <a:stretch>
            <a:fillRect/>
          </a:stretch>
        </p:blipFill>
        <p:spPr bwMode="auto">
          <a:xfrm>
            <a:off x="467544" y="548680"/>
            <a:ext cx="8136903" cy="59766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E:\DCIM\Camera\2014-03-13 15.51.4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bright="10000" contrast="20000"/>
          </a:blip>
          <a:srcRect l="2906"/>
          <a:stretch>
            <a:fillRect/>
          </a:stretch>
        </p:blipFill>
        <p:spPr bwMode="auto">
          <a:xfrm>
            <a:off x="323528" y="260648"/>
            <a:ext cx="8542456" cy="6597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NEZJIŠTĚNO. </a:t>
            </a:r>
            <a:r>
              <a:rPr lang="cs-CZ" dirty="0" smtClean="0"/>
              <a:t>O</a:t>
            </a:r>
            <a:r>
              <a:rPr lang="cs-CZ" i="1" dirty="0" smtClean="0"/>
              <a:t>rfismus</a:t>
            </a:r>
            <a:r>
              <a:rPr lang="cs-CZ" dirty="0"/>
              <a:t> [online]. [cit. 12.3.2014]. Dostupný na WWW: http://</a:t>
            </a:r>
            <a:r>
              <a:rPr lang="cs-CZ" dirty="0" err="1"/>
              <a:t>cs.wikipedia.org</a:t>
            </a:r>
            <a:r>
              <a:rPr lang="cs-CZ" dirty="0"/>
              <a:t>/</a:t>
            </a:r>
            <a:r>
              <a:rPr lang="cs-CZ" dirty="0" err="1"/>
              <a:t>wiki</a:t>
            </a:r>
            <a:r>
              <a:rPr lang="cs-CZ" dirty="0"/>
              <a:t>/</a:t>
            </a:r>
            <a:r>
              <a:rPr lang="cs-CZ" dirty="0" err="1"/>
              <a:t>Hlavn</a:t>
            </a:r>
            <a:r>
              <a:rPr lang="cs-CZ" dirty="0"/>
              <a:t>%</a:t>
            </a:r>
            <a:r>
              <a:rPr lang="cs-CZ" dirty="0" err="1"/>
              <a:t>C3</a:t>
            </a:r>
            <a:r>
              <a:rPr lang="cs-CZ" dirty="0"/>
              <a:t>%AD_strana</a:t>
            </a:r>
          </a:p>
          <a:p>
            <a:r>
              <a:rPr lang="cs-CZ" dirty="0"/>
              <a:t>NEZJIŠTĚNO. </a:t>
            </a:r>
            <a:r>
              <a:rPr lang="cs-CZ" i="1" dirty="0"/>
              <a:t>Robert </a:t>
            </a:r>
            <a:r>
              <a:rPr lang="cs-CZ" i="1" dirty="0" err="1"/>
              <a:t>Delauny</a:t>
            </a:r>
            <a:r>
              <a:rPr lang="cs-CZ" dirty="0"/>
              <a:t> [online]. [cit. 12.3.2014]. Dostupný na WWW: http://</a:t>
            </a:r>
            <a:r>
              <a:rPr lang="cs-CZ" dirty="0" err="1"/>
              <a:t>cs.wikipedia.org</a:t>
            </a:r>
            <a:r>
              <a:rPr lang="cs-CZ" dirty="0"/>
              <a:t>/</a:t>
            </a:r>
            <a:r>
              <a:rPr lang="cs-CZ" dirty="0" err="1"/>
              <a:t>wiki</a:t>
            </a:r>
            <a:r>
              <a:rPr lang="cs-CZ" dirty="0"/>
              <a:t>/Robert_</a:t>
            </a:r>
            <a:r>
              <a:rPr lang="cs-CZ" dirty="0" err="1"/>
              <a:t>Delaunay</a:t>
            </a:r>
            <a:endParaRPr lang="cs-CZ" dirty="0"/>
          </a:p>
          <a:p>
            <a:r>
              <a:rPr lang="cs-CZ" dirty="0" smtClean="0"/>
              <a:t>NEZJIŠTĚNO. </a:t>
            </a:r>
            <a:r>
              <a:rPr lang="cs-CZ" i="1" dirty="0" smtClean="0"/>
              <a:t>Orfismus</a:t>
            </a:r>
            <a:r>
              <a:rPr lang="cs-CZ" dirty="0" smtClean="0"/>
              <a:t> [online]. [cit. 12.3.2014]. Dostupný na WWW: http://www.</a:t>
            </a:r>
            <a:r>
              <a:rPr lang="cs-CZ" dirty="0" err="1" smtClean="0"/>
              <a:t>artmuseum.cz</a:t>
            </a:r>
            <a:r>
              <a:rPr lang="cs-CZ" dirty="0" smtClean="0"/>
              <a:t>/</a:t>
            </a:r>
            <a:r>
              <a:rPr lang="cs-CZ" dirty="0" err="1" smtClean="0"/>
              <a:t>smery</a:t>
            </a:r>
            <a:r>
              <a:rPr lang="cs-CZ" dirty="0" smtClean="0"/>
              <a:t>_list.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smer</a:t>
            </a:r>
            <a:r>
              <a:rPr lang="cs-CZ" dirty="0" smtClean="0"/>
              <a:t>_id=87</a:t>
            </a:r>
          </a:p>
          <a:p>
            <a:r>
              <a:rPr lang="cs-CZ" dirty="0" smtClean="0"/>
              <a:t>NEZJIŠTĚNO. </a:t>
            </a:r>
            <a:r>
              <a:rPr lang="cs-CZ" i="1" dirty="0" smtClean="0"/>
              <a:t>František Kupka</a:t>
            </a:r>
            <a:r>
              <a:rPr lang="cs-CZ" dirty="0" smtClean="0"/>
              <a:t> [online]. [cit. 16.3.2014].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cs.wikipedia.org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Franti</a:t>
            </a:r>
            <a:r>
              <a:rPr lang="cs-CZ" dirty="0" smtClean="0">
                <a:hlinkClick r:id="rId2"/>
              </a:rPr>
              <a:t>%</a:t>
            </a:r>
            <a:r>
              <a:rPr lang="cs-CZ" dirty="0" err="1" smtClean="0">
                <a:hlinkClick r:id="rId2"/>
              </a:rPr>
              <a:t>C5</a:t>
            </a:r>
            <a:r>
              <a:rPr lang="cs-CZ" dirty="0" smtClean="0">
                <a:hlinkClick r:id="rId2"/>
              </a:rPr>
              <a:t>%</a:t>
            </a:r>
            <a:r>
              <a:rPr lang="cs-CZ" dirty="0" err="1" smtClean="0">
                <a:hlinkClick r:id="rId2"/>
              </a:rPr>
              <a:t>A1ek</a:t>
            </a:r>
            <a:r>
              <a:rPr lang="cs-CZ" dirty="0" smtClean="0">
                <a:hlinkClick r:id="rId2"/>
              </a:rPr>
              <a:t>_Kupka</a:t>
            </a:r>
            <a:endParaRPr lang="cs-CZ" dirty="0" smtClean="0"/>
          </a:p>
          <a:p>
            <a:r>
              <a:rPr lang="cs-CZ" dirty="0" smtClean="0"/>
              <a:t>Obrazový materiál  - archiv autorky – studentské práce – zveřejněno </a:t>
            </a:r>
            <a:r>
              <a:rPr lang="cs-CZ" smtClean="0"/>
              <a:t>se souhlasem autorů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283</Words>
  <Application>Microsoft Office PowerPoint</Application>
  <PresentationFormat>Předvádění na obrazovce (4:3)</PresentationFormat>
  <Paragraphs>67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Orfismus</vt:lpstr>
      <vt:lpstr>Anotace</vt:lpstr>
      <vt:lpstr>Z historie</vt:lpstr>
      <vt:lpstr>Znaky</vt:lpstr>
      <vt:lpstr>Orfismus</vt:lpstr>
      <vt:lpstr>Robert Delaunay</vt:lpstr>
      <vt:lpstr>František Kupka</vt:lpstr>
      <vt:lpstr>Inspirace pro tebe</vt:lpstr>
      <vt:lpstr>Snímek 10</vt:lpstr>
      <vt:lpstr>Snímek 11</vt:lpstr>
      <vt:lpstr>Snímek 12</vt:lpstr>
      <vt:lpstr>Snímek 13</vt:lpstr>
      <vt:lpstr>Snímek 14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6</cp:revision>
  <dcterms:created xsi:type="dcterms:W3CDTF">2014-03-12T21:51:36Z</dcterms:created>
  <dcterms:modified xsi:type="dcterms:W3CDTF">2014-05-05T19:35:14Z</dcterms:modified>
</cp:coreProperties>
</file>