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4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C4B1156A-380E-4F78-BDF5-A606A8083BF9}" styleName="Střední styl 4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8A107856-5554-42FB-B03E-39F5DBC370BA}" styleName="Střední styl 4 – zvýraznění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1EBBBCC-DAD2-459C-BE2E-F6DE35CF9A28}" styleName="Tmavý styl 2 – zvýraznění 3/zvýraznění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0505E3EF-67EA-436B-97B2-0124C06EBD24}" styleName="Střední styl 4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ECB8C01-538A-4E6E-AFEE-3A300E98E051}" type="doc">
      <dgm:prSet loTypeId="urn:microsoft.com/office/officeart/2005/8/layout/matrix3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5E446A51-DF5B-47D6-8245-E42F2BA66AAC}">
      <dgm:prSet phldrT="[Text]"/>
      <dgm:spPr/>
      <dgm:t>
        <a:bodyPr/>
        <a:lstStyle/>
        <a:p>
          <a:r>
            <a:rPr lang="cs-CZ" smtClean="0"/>
            <a:t>zahradník</a:t>
          </a:r>
          <a:endParaRPr lang="cs-CZ"/>
        </a:p>
      </dgm:t>
    </dgm:pt>
    <dgm:pt modelId="{A3932990-3747-4ACB-BF3F-3F0FB19DF878}" type="parTrans" cxnId="{74E94232-BE66-4AAF-BDED-B0E5D1946EA1}">
      <dgm:prSet/>
      <dgm:spPr/>
      <dgm:t>
        <a:bodyPr/>
        <a:lstStyle/>
        <a:p>
          <a:endParaRPr lang="cs-CZ"/>
        </a:p>
      </dgm:t>
    </dgm:pt>
    <dgm:pt modelId="{128AA966-ADFC-4080-BFF0-16DC906F779A}" type="sibTrans" cxnId="{74E94232-BE66-4AAF-BDED-B0E5D1946EA1}">
      <dgm:prSet/>
      <dgm:spPr/>
      <dgm:t>
        <a:bodyPr/>
        <a:lstStyle/>
        <a:p>
          <a:endParaRPr lang="cs-CZ"/>
        </a:p>
      </dgm:t>
    </dgm:pt>
    <dgm:pt modelId="{17FE29F9-F285-4BB8-B293-8FBEEE7F89E4}">
      <dgm:prSet phldrT="[Text]"/>
      <dgm:spPr/>
      <dgm:t>
        <a:bodyPr/>
        <a:lstStyle/>
        <a:p>
          <a:r>
            <a:rPr lang="cs-CZ" smtClean="0"/>
            <a:t>dělník</a:t>
          </a:r>
          <a:endParaRPr lang="cs-CZ"/>
        </a:p>
      </dgm:t>
    </dgm:pt>
    <dgm:pt modelId="{39CAC85C-6958-4A38-AC0A-5319326009BA}" type="parTrans" cxnId="{82C27080-62B0-47F9-832E-86B3725DDBAD}">
      <dgm:prSet/>
      <dgm:spPr/>
      <dgm:t>
        <a:bodyPr/>
        <a:lstStyle/>
        <a:p>
          <a:endParaRPr lang="cs-CZ"/>
        </a:p>
      </dgm:t>
    </dgm:pt>
    <dgm:pt modelId="{A570CBD9-DF04-45C6-ACEB-EB5E6B284129}" type="sibTrans" cxnId="{82C27080-62B0-47F9-832E-86B3725DDBAD}">
      <dgm:prSet/>
      <dgm:spPr/>
      <dgm:t>
        <a:bodyPr/>
        <a:lstStyle/>
        <a:p>
          <a:endParaRPr lang="cs-CZ"/>
        </a:p>
      </dgm:t>
    </dgm:pt>
    <dgm:pt modelId="{2957272E-9C83-4637-9382-0BC981639729}">
      <dgm:prSet phldrT="[Text]"/>
      <dgm:spPr/>
      <dgm:t>
        <a:bodyPr/>
        <a:lstStyle/>
        <a:p>
          <a:r>
            <a:rPr lang="cs-CZ" smtClean="0"/>
            <a:t>úředník</a:t>
          </a:r>
          <a:endParaRPr lang="cs-CZ"/>
        </a:p>
      </dgm:t>
    </dgm:pt>
    <dgm:pt modelId="{56C5C4AF-F932-4B59-9731-BE9C5EBC7012}" type="parTrans" cxnId="{27FA3EB1-0803-40E8-B362-6A83D1F25C14}">
      <dgm:prSet/>
      <dgm:spPr/>
      <dgm:t>
        <a:bodyPr/>
        <a:lstStyle/>
        <a:p>
          <a:endParaRPr lang="cs-CZ"/>
        </a:p>
      </dgm:t>
    </dgm:pt>
    <dgm:pt modelId="{DA78A486-872B-4119-9DEB-0E06D5541024}" type="sibTrans" cxnId="{27FA3EB1-0803-40E8-B362-6A83D1F25C14}">
      <dgm:prSet/>
      <dgm:spPr/>
      <dgm:t>
        <a:bodyPr/>
        <a:lstStyle/>
        <a:p>
          <a:endParaRPr lang="cs-CZ"/>
        </a:p>
      </dgm:t>
    </dgm:pt>
    <dgm:pt modelId="{7DA3B323-91B4-4A61-99AD-508CE38F461D}">
      <dgm:prSet phldrT="[Text]"/>
      <dgm:spPr/>
      <dgm:t>
        <a:bodyPr/>
        <a:lstStyle/>
        <a:p>
          <a:r>
            <a:rPr lang="cs-CZ" smtClean="0"/>
            <a:t>plavčík</a:t>
          </a:r>
          <a:endParaRPr lang="cs-CZ"/>
        </a:p>
      </dgm:t>
    </dgm:pt>
    <dgm:pt modelId="{81BC421D-8A87-46B6-8398-69B752858850}" type="parTrans" cxnId="{60B8BB6C-4433-46CA-BA46-FE5735DA97B0}">
      <dgm:prSet/>
      <dgm:spPr/>
      <dgm:t>
        <a:bodyPr/>
        <a:lstStyle/>
        <a:p>
          <a:endParaRPr lang="cs-CZ"/>
        </a:p>
      </dgm:t>
    </dgm:pt>
    <dgm:pt modelId="{E173C707-496A-4BB3-B043-E910448EE1B3}" type="sibTrans" cxnId="{60B8BB6C-4433-46CA-BA46-FE5735DA97B0}">
      <dgm:prSet/>
      <dgm:spPr/>
      <dgm:t>
        <a:bodyPr/>
        <a:lstStyle/>
        <a:p>
          <a:endParaRPr lang="cs-CZ"/>
        </a:p>
      </dgm:t>
    </dgm:pt>
    <dgm:pt modelId="{01DC15B7-E717-4385-9CF1-7537229B7F48}" type="pres">
      <dgm:prSet presAssocID="{AECB8C01-538A-4E6E-AFEE-3A300E98E051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A525873-BF6A-47F8-B29A-73491612A5A7}" type="pres">
      <dgm:prSet presAssocID="{AECB8C01-538A-4E6E-AFEE-3A300E98E051}" presName="diamond" presStyleLbl="bgShp" presStyleIdx="0" presStyleCnt="1" custLinFactNeighborX="-35938" custLinFactNeighborY="1041"/>
      <dgm:spPr/>
    </dgm:pt>
    <dgm:pt modelId="{6421AD0C-9D61-49D3-9FCF-DDBD01540806}" type="pres">
      <dgm:prSet presAssocID="{AECB8C01-538A-4E6E-AFEE-3A300E98E051}" presName="quad1" presStyleLbl="node1" presStyleIdx="0" presStyleCnt="4" custLinFactX="-16508" custLinFactNeighborX="-100000" custLinFactNeighborY="-1768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32BF385-E417-47AE-AA79-53AB0029CF31}" type="pres">
      <dgm:prSet presAssocID="{AECB8C01-538A-4E6E-AFEE-3A300E98E051}" presName="quad2" presStyleLbl="node1" presStyleIdx="1" presStyleCnt="4" custLinFactNeighborX="-83975" custLinFactNeighborY="-1768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997CFB-C04B-44AC-B72C-13FFFB344C52}" type="pres">
      <dgm:prSet presAssocID="{AECB8C01-538A-4E6E-AFEE-3A300E98E051}" presName="quad3" presStyleLbl="node1" presStyleIdx="2" presStyleCnt="4" custLinFactX="-16508" custLinFactNeighborX="-100000" custLinFactNeighborY="283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192FC3A-3E9B-4391-B9F7-45D35A1BBAD7}" type="pres">
      <dgm:prSet presAssocID="{AECB8C01-538A-4E6E-AFEE-3A300E98E051}" presName="quad4" presStyleLbl="node1" presStyleIdx="3" presStyleCnt="4" custLinFactNeighborX="-75962" custLinFactNeighborY="-117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82C27080-62B0-47F9-832E-86B3725DDBAD}" srcId="{AECB8C01-538A-4E6E-AFEE-3A300E98E051}" destId="{17FE29F9-F285-4BB8-B293-8FBEEE7F89E4}" srcOrd="1" destOrd="0" parTransId="{39CAC85C-6958-4A38-AC0A-5319326009BA}" sibTransId="{A570CBD9-DF04-45C6-ACEB-EB5E6B284129}"/>
    <dgm:cxn modelId="{74E94232-BE66-4AAF-BDED-B0E5D1946EA1}" srcId="{AECB8C01-538A-4E6E-AFEE-3A300E98E051}" destId="{5E446A51-DF5B-47D6-8245-E42F2BA66AAC}" srcOrd="0" destOrd="0" parTransId="{A3932990-3747-4ACB-BF3F-3F0FB19DF878}" sibTransId="{128AA966-ADFC-4080-BFF0-16DC906F779A}"/>
    <dgm:cxn modelId="{29F131DD-FB58-49E9-9539-991E8F771F0F}" type="presOf" srcId="{2957272E-9C83-4637-9382-0BC981639729}" destId="{65997CFB-C04B-44AC-B72C-13FFFB344C52}" srcOrd="0" destOrd="0" presId="urn:microsoft.com/office/officeart/2005/8/layout/matrix3"/>
    <dgm:cxn modelId="{CE85C78E-7A80-40E9-A136-C7047CC4310F}" type="presOf" srcId="{AECB8C01-538A-4E6E-AFEE-3A300E98E051}" destId="{01DC15B7-E717-4385-9CF1-7537229B7F48}" srcOrd="0" destOrd="0" presId="urn:microsoft.com/office/officeart/2005/8/layout/matrix3"/>
    <dgm:cxn modelId="{60B8BB6C-4433-46CA-BA46-FE5735DA97B0}" srcId="{AECB8C01-538A-4E6E-AFEE-3A300E98E051}" destId="{7DA3B323-91B4-4A61-99AD-508CE38F461D}" srcOrd="3" destOrd="0" parTransId="{81BC421D-8A87-46B6-8398-69B752858850}" sibTransId="{E173C707-496A-4BB3-B043-E910448EE1B3}"/>
    <dgm:cxn modelId="{5AF9F4E1-E288-4E75-95A3-40E6D3FD712F}" type="presOf" srcId="{17FE29F9-F285-4BB8-B293-8FBEEE7F89E4}" destId="{532BF385-E417-47AE-AA79-53AB0029CF31}" srcOrd="0" destOrd="0" presId="urn:microsoft.com/office/officeart/2005/8/layout/matrix3"/>
    <dgm:cxn modelId="{DA49812D-6820-4DBF-9A45-21DF14F91E21}" type="presOf" srcId="{7DA3B323-91B4-4A61-99AD-508CE38F461D}" destId="{F192FC3A-3E9B-4391-B9F7-45D35A1BBAD7}" srcOrd="0" destOrd="0" presId="urn:microsoft.com/office/officeart/2005/8/layout/matrix3"/>
    <dgm:cxn modelId="{20270E7E-A5B9-4537-9CEA-5BF9F7425113}" type="presOf" srcId="{5E446A51-DF5B-47D6-8245-E42F2BA66AAC}" destId="{6421AD0C-9D61-49D3-9FCF-DDBD01540806}" srcOrd="0" destOrd="0" presId="urn:microsoft.com/office/officeart/2005/8/layout/matrix3"/>
    <dgm:cxn modelId="{27FA3EB1-0803-40E8-B362-6A83D1F25C14}" srcId="{AECB8C01-538A-4E6E-AFEE-3A300E98E051}" destId="{2957272E-9C83-4637-9382-0BC981639729}" srcOrd="2" destOrd="0" parTransId="{56C5C4AF-F932-4B59-9731-BE9C5EBC7012}" sibTransId="{DA78A486-872B-4119-9DEB-0E06D5541024}"/>
    <dgm:cxn modelId="{AE046D80-C6A2-4690-8CCA-FDCCB2030386}" type="presParOf" srcId="{01DC15B7-E717-4385-9CF1-7537229B7F48}" destId="{BA525873-BF6A-47F8-B29A-73491612A5A7}" srcOrd="0" destOrd="0" presId="urn:microsoft.com/office/officeart/2005/8/layout/matrix3"/>
    <dgm:cxn modelId="{9F5DF11A-5DE3-4BAE-B307-A90EEC0AAAAA}" type="presParOf" srcId="{01DC15B7-E717-4385-9CF1-7537229B7F48}" destId="{6421AD0C-9D61-49D3-9FCF-DDBD01540806}" srcOrd="1" destOrd="0" presId="urn:microsoft.com/office/officeart/2005/8/layout/matrix3"/>
    <dgm:cxn modelId="{AE01C4A6-5029-428E-B535-32AB7C40E922}" type="presParOf" srcId="{01DC15B7-E717-4385-9CF1-7537229B7F48}" destId="{532BF385-E417-47AE-AA79-53AB0029CF31}" srcOrd="2" destOrd="0" presId="urn:microsoft.com/office/officeart/2005/8/layout/matrix3"/>
    <dgm:cxn modelId="{CF8F7914-F161-493A-AA07-3D033348C64C}" type="presParOf" srcId="{01DC15B7-E717-4385-9CF1-7537229B7F48}" destId="{65997CFB-C04B-44AC-B72C-13FFFB344C52}" srcOrd="3" destOrd="0" presId="urn:microsoft.com/office/officeart/2005/8/layout/matrix3"/>
    <dgm:cxn modelId="{871AEDEF-5163-4BA2-9C84-787D26F5D93F}" type="presParOf" srcId="{01DC15B7-E717-4385-9CF1-7537229B7F48}" destId="{F192FC3A-3E9B-4391-B9F7-45D35A1BBAD7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525873-BF6A-47F8-B29A-73491612A5A7}">
      <dsp:nvSpPr>
        <dsp:cNvPr id="0" name=""/>
        <dsp:cNvSpPr/>
      </dsp:nvSpPr>
      <dsp:spPr>
        <a:xfrm>
          <a:off x="185714" y="0"/>
          <a:ext cx="4572000" cy="4572000"/>
        </a:xfrm>
        <a:prstGeom prst="diamond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421AD0C-9D61-49D3-9FCF-DDBD01540806}">
      <dsp:nvSpPr>
        <dsp:cNvPr id="0" name=""/>
        <dsp:cNvSpPr/>
      </dsp:nvSpPr>
      <dsp:spPr>
        <a:xfrm>
          <a:off x="185709" y="119055"/>
          <a:ext cx="1783080" cy="17830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smtClean="0"/>
            <a:t>zahradník</a:t>
          </a:r>
          <a:endParaRPr lang="cs-CZ" sz="2500" kern="1200"/>
        </a:p>
      </dsp:txBody>
      <dsp:txXfrm>
        <a:off x="272752" y="206098"/>
        <a:ext cx="1608994" cy="1608994"/>
      </dsp:txXfrm>
    </dsp:sp>
    <dsp:sp modelId="{532BF385-E417-47AE-AA79-53AB0029CF31}">
      <dsp:nvSpPr>
        <dsp:cNvPr id="0" name=""/>
        <dsp:cNvSpPr/>
      </dsp:nvSpPr>
      <dsp:spPr>
        <a:xfrm>
          <a:off x="2686038" y="119055"/>
          <a:ext cx="1783080" cy="17830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smtClean="0"/>
            <a:t>dělník</a:t>
          </a:r>
          <a:endParaRPr lang="cs-CZ" sz="2500" kern="1200"/>
        </a:p>
      </dsp:txBody>
      <dsp:txXfrm>
        <a:off x="2773081" y="206098"/>
        <a:ext cx="1608994" cy="1608994"/>
      </dsp:txXfrm>
    </dsp:sp>
    <dsp:sp modelId="{65997CFB-C04B-44AC-B72C-13FFFB344C52}">
      <dsp:nvSpPr>
        <dsp:cNvPr id="0" name=""/>
        <dsp:cNvSpPr/>
      </dsp:nvSpPr>
      <dsp:spPr>
        <a:xfrm>
          <a:off x="185709" y="2405058"/>
          <a:ext cx="1783080" cy="17830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smtClean="0"/>
            <a:t>úředník</a:t>
          </a:r>
          <a:endParaRPr lang="cs-CZ" sz="2500" kern="1200"/>
        </a:p>
      </dsp:txBody>
      <dsp:txXfrm>
        <a:off x="272752" y="2492101"/>
        <a:ext cx="1608994" cy="1608994"/>
      </dsp:txXfrm>
    </dsp:sp>
    <dsp:sp modelId="{F192FC3A-3E9B-4391-B9F7-45D35A1BBAD7}">
      <dsp:nvSpPr>
        <dsp:cNvPr id="0" name=""/>
        <dsp:cNvSpPr/>
      </dsp:nvSpPr>
      <dsp:spPr>
        <a:xfrm>
          <a:off x="2828916" y="2333628"/>
          <a:ext cx="1783080" cy="17830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smtClean="0"/>
            <a:t>plavčík</a:t>
          </a:r>
          <a:endParaRPr lang="cs-CZ" sz="2500" kern="1200"/>
        </a:p>
      </dsp:txBody>
      <dsp:txXfrm>
        <a:off x="2915959" y="2420671"/>
        <a:ext cx="1608994" cy="160899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Elipsa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A443C-89BD-4E63-B5F1-64F5A9484054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9781298-D32D-4C60-A215-B270A1D8B86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830A443C-89BD-4E63-B5F1-64F5A9484054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B9781298-D32D-4C60-A215-B270A1D8B86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A443C-89BD-4E63-B5F1-64F5A9484054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81298-D32D-4C60-A215-B270A1D8B86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7" name="Přímá spojovací čára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A443C-89BD-4E63-B5F1-64F5A9484054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81298-D32D-4C60-A215-B270A1D8B86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81298-D32D-4C60-A215-B270A1D8B86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A443C-89BD-4E63-B5F1-64F5A9484054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A443C-89BD-4E63-B5F1-64F5A9484054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81298-D32D-4C60-A215-B270A1D8B86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A443C-89BD-4E63-B5F1-64F5A9484054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81298-D32D-4C60-A215-B270A1D8B86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830A443C-89BD-4E63-B5F1-64F5A9484054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B9781298-D32D-4C60-A215-B270A1D8B86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A443C-89BD-4E63-B5F1-64F5A9484054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9781298-D32D-4C60-A215-B270A1D8B86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A443C-89BD-4E63-B5F1-64F5A9484054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81298-D32D-4C60-A215-B270A1D8B86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0A443C-89BD-4E63-B5F1-64F5A9484054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781298-D32D-4C60-A215-B270A1D8B86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830A443C-89BD-4E63-B5F1-64F5A9484054}" type="datetimeFigureOut">
              <a:rPr lang="cs-CZ" smtClean="0"/>
              <a:pPr/>
              <a:t>28.3.2012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B9781298-D32D-4C60-A215-B270A1D8B86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58888" y="3644900"/>
            <a:ext cx="7099326" cy="1752600"/>
          </a:xfrm>
        </p:spPr>
        <p:txBody>
          <a:bodyPr rtlCol="0">
            <a:normAutofit fontScale="92500" lnSpcReduction="20000"/>
          </a:bodyPr>
          <a:lstStyle/>
          <a:p>
            <a:pPr eaLnBrk="1" hangingPunct="1">
              <a:defRPr/>
            </a:pPr>
            <a:r>
              <a:rPr lang="cs-CZ" dirty="0" smtClean="0"/>
              <a:t>Název školy:  </a:t>
            </a:r>
            <a:r>
              <a:rPr lang="cs-CZ" i="1" dirty="0" smtClean="0"/>
              <a:t>Základní škola a mateřská škola, </a:t>
            </a:r>
            <a:r>
              <a:rPr lang="cs-CZ" i="1" noProof="1" smtClean="0"/>
              <a:t>Hlušice</a:t>
            </a:r>
            <a:endParaRPr lang="cs-CZ" noProof="1" smtClean="0"/>
          </a:p>
          <a:p>
            <a:pPr eaLnBrk="1" hangingPunct="1">
              <a:defRPr/>
            </a:pPr>
            <a:r>
              <a:rPr lang="cs-CZ" dirty="0" smtClean="0"/>
              <a:t>Autor: </a:t>
            </a:r>
            <a:r>
              <a:rPr lang="cs-CZ" i="1" dirty="0" smtClean="0">
                <a:solidFill>
                  <a:srgbClr val="FFC000"/>
                </a:solidFill>
              </a:rPr>
              <a:t>Mgr. Zuzana Drábková</a:t>
            </a:r>
            <a:endParaRPr lang="cs-CZ" dirty="0" smtClean="0">
              <a:solidFill>
                <a:srgbClr val="FFC000"/>
              </a:solidFill>
            </a:endParaRPr>
          </a:p>
          <a:p>
            <a:pPr eaLnBrk="1" hangingPunct="1">
              <a:defRPr/>
            </a:pPr>
            <a:r>
              <a:rPr lang="cs-CZ" dirty="0" smtClean="0"/>
              <a:t>Číslo projektu: CZ.1.07/1.4.00/21.3235</a:t>
            </a:r>
          </a:p>
          <a:p>
            <a:pPr eaLnBrk="1" hangingPunct="1">
              <a:defRPr/>
            </a:pPr>
            <a:r>
              <a:rPr lang="cs-CZ" dirty="0" smtClean="0"/>
              <a:t>Název:	 VY_32_INOVACE_</a:t>
            </a:r>
            <a:r>
              <a:rPr lang="cs-CZ" dirty="0" smtClean="0">
                <a:solidFill>
                  <a:srgbClr val="FFC000"/>
                </a:solidFill>
              </a:rPr>
              <a:t>3B_13_Skupiny </a:t>
            </a:r>
            <a:r>
              <a:rPr lang="cs-CZ" dirty="0" err="1" smtClean="0">
                <a:solidFill>
                  <a:srgbClr val="FFC000"/>
                </a:solidFill>
              </a:rPr>
              <a:t>bě</a:t>
            </a:r>
            <a:r>
              <a:rPr lang="cs-CZ" dirty="0" smtClean="0">
                <a:solidFill>
                  <a:srgbClr val="FFC000"/>
                </a:solidFill>
              </a:rPr>
              <a:t>, </a:t>
            </a:r>
            <a:r>
              <a:rPr lang="cs-CZ" dirty="0" err="1" smtClean="0">
                <a:solidFill>
                  <a:srgbClr val="FFC000"/>
                </a:solidFill>
              </a:rPr>
              <a:t>pě</a:t>
            </a:r>
            <a:r>
              <a:rPr lang="cs-CZ" dirty="0" smtClean="0">
                <a:solidFill>
                  <a:srgbClr val="FFC000"/>
                </a:solidFill>
              </a:rPr>
              <a:t>, </a:t>
            </a:r>
            <a:r>
              <a:rPr lang="cs-CZ" dirty="0" err="1" smtClean="0">
                <a:solidFill>
                  <a:srgbClr val="FFC000"/>
                </a:solidFill>
              </a:rPr>
              <a:t>vě</a:t>
            </a:r>
            <a:r>
              <a:rPr lang="cs-CZ" dirty="0" smtClean="0">
                <a:solidFill>
                  <a:srgbClr val="FFC000"/>
                </a:solidFill>
              </a:rPr>
              <a:t>, mě</a:t>
            </a:r>
            <a:endParaRPr lang="cs-CZ" dirty="0" smtClean="0">
              <a:solidFill>
                <a:srgbClr val="FFC000"/>
              </a:solidFill>
            </a:endParaRPr>
          </a:p>
          <a:p>
            <a:pPr>
              <a:defRPr/>
            </a:pPr>
            <a:r>
              <a:rPr lang="cs-CZ" dirty="0" smtClean="0"/>
              <a:t>Téma</a:t>
            </a:r>
            <a:r>
              <a:rPr lang="cs-CZ" dirty="0"/>
              <a:t>: </a:t>
            </a:r>
            <a:r>
              <a:rPr lang="cs-CZ" dirty="0" smtClean="0">
                <a:solidFill>
                  <a:srgbClr val="FFC000"/>
                </a:solidFill>
              </a:rPr>
              <a:t>Český </a:t>
            </a:r>
            <a:r>
              <a:rPr lang="cs-CZ" dirty="0">
                <a:solidFill>
                  <a:srgbClr val="FFC000"/>
                </a:solidFill>
              </a:rPr>
              <a:t>jazyk ve 3. a 4. </a:t>
            </a:r>
            <a:r>
              <a:rPr lang="cs-CZ" dirty="0" smtClean="0">
                <a:solidFill>
                  <a:srgbClr val="FFC000"/>
                </a:solidFill>
              </a:rPr>
              <a:t>ročníku ŽŠ</a:t>
            </a:r>
            <a:endParaRPr lang="cs-CZ" dirty="0"/>
          </a:p>
        </p:txBody>
      </p:sp>
      <p:sp>
        <p:nvSpPr>
          <p:cNvPr id="18434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/>
            </a:r>
            <a:br>
              <a:rPr lang="cs-CZ" smtClean="0"/>
            </a:br>
            <a:endParaRPr lang="cs-CZ" smtClean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BF374-7299-4B21-8BAA-8B9E1A7EF9ED}" type="datetime1">
              <a:rPr lang="cs-CZ" smtClean="0"/>
              <a:pPr/>
              <a:t>28.3.2012</a:t>
            </a:fld>
            <a:endParaRPr lang="cs-CZ"/>
          </a:p>
        </p:txBody>
      </p:sp>
      <p:pic>
        <p:nvPicPr>
          <p:cNvPr id="18436" name="obrázek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813" y="1052513"/>
            <a:ext cx="5753100" cy="14097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24444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Žáci si v této hodině procvičí psaní skupiny </a:t>
            </a:r>
            <a:r>
              <a:rPr lang="cs-CZ" dirty="0" err="1" smtClean="0"/>
              <a:t>bě</a:t>
            </a:r>
            <a:r>
              <a:rPr lang="cs-CZ" dirty="0" smtClean="0"/>
              <a:t>, </a:t>
            </a:r>
            <a:r>
              <a:rPr lang="cs-CZ" dirty="0" err="1" smtClean="0"/>
              <a:t>pě</a:t>
            </a:r>
            <a:r>
              <a:rPr lang="cs-CZ" dirty="0" smtClean="0"/>
              <a:t>, </a:t>
            </a:r>
            <a:r>
              <a:rPr lang="cs-CZ" dirty="0" err="1" smtClean="0"/>
              <a:t>vě</a:t>
            </a:r>
            <a:r>
              <a:rPr lang="cs-CZ" dirty="0" smtClean="0"/>
              <a:t>, mě</a:t>
            </a:r>
            <a:r>
              <a:rPr lang="cs-CZ" dirty="0" smtClean="0"/>
              <a:t>.</a:t>
            </a:r>
          </a:p>
          <a:p>
            <a:r>
              <a:rPr lang="cs-CZ" dirty="0" smtClean="0"/>
              <a:t>V jednotlivých úkolech skládají žáci slova</a:t>
            </a:r>
            <a:r>
              <a:rPr lang="cs-CZ" dirty="0" smtClean="0"/>
              <a:t>, doplňují </a:t>
            </a:r>
            <a:r>
              <a:rPr lang="cs-CZ" dirty="0" err="1" smtClean="0"/>
              <a:t>bě</a:t>
            </a:r>
            <a:r>
              <a:rPr lang="cs-CZ" dirty="0" smtClean="0"/>
              <a:t>, </a:t>
            </a:r>
            <a:r>
              <a:rPr lang="cs-CZ" dirty="0" err="1" smtClean="0"/>
              <a:t>pě</a:t>
            </a:r>
            <a:r>
              <a:rPr lang="cs-CZ" dirty="0" smtClean="0"/>
              <a:t>, </a:t>
            </a:r>
            <a:r>
              <a:rPr lang="cs-CZ" dirty="0" err="1" smtClean="0"/>
              <a:t>vě</a:t>
            </a:r>
            <a:r>
              <a:rPr lang="cs-CZ" dirty="0" smtClean="0"/>
              <a:t>, mě </a:t>
            </a:r>
            <a:r>
              <a:rPr lang="cs-CZ" dirty="0" smtClean="0"/>
              <a:t>do slov.</a:t>
            </a:r>
          </a:p>
          <a:p>
            <a:r>
              <a:rPr lang="cs-CZ" dirty="0" smtClean="0"/>
              <a:t>Žák má za úkol vyškrtnout </a:t>
            </a:r>
            <a:r>
              <a:rPr lang="cs-CZ" dirty="0" smtClean="0"/>
              <a:t>písmeno </a:t>
            </a:r>
            <a:r>
              <a:rPr lang="cs-CZ" dirty="0" smtClean="0"/>
              <a:t>tak, aby vzniklo slovo.</a:t>
            </a:r>
          </a:p>
          <a:p>
            <a:r>
              <a:rPr lang="cs-CZ" dirty="0" smtClean="0"/>
              <a:t>Jednotlivé pracovní listy lze vytisknout.</a:t>
            </a:r>
          </a:p>
          <a:p>
            <a:r>
              <a:rPr lang="cs-CZ" dirty="0" smtClean="0"/>
              <a:t>Prezentace byla </a:t>
            </a:r>
            <a:r>
              <a:rPr lang="cs-CZ" dirty="0" err="1" smtClean="0"/>
              <a:t>odpilotována</a:t>
            </a:r>
            <a:r>
              <a:rPr lang="cs-CZ" dirty="0" smtClean="0"/>
              <a:t> na interaktivní tabuli.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Anotace</a:t>
            </a:r>
            <a:endParaRPr lang="cs-CZ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524000"/>
          <a:ext cx="3971924" cy="4762518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1985962"/>
                <a:gridCol w="1985962"/>
              </a:tblGrid>
              <a:tr h="793753">
                <a:tc>
                  <a:txBody>
                    <a:bodyPr/>
                    <a:lstStyle/>
                    <a:p>
                      <a:r>
                        <a:rPr lang="cs-CZ" b="0" smtClean="0"/>
                        <a:t>pě</a:t>
                      </a:r>
                      <a:endParaRPr lang="cs-CZ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0" smtClean="0"/>
                        <a:t>pou</a:t>
                      </a:r>
                      <a:endParaRPr lang="cs-CZ" b="0"/>
                    </a:p>
                  </a:txBody>
                  <a:tcPr/>
                </a:tc>
              </a:tr>
              <a:tr h="793753">
                <a:tc>
                  <a:txBody>
                    <a:bodyPr/>
                    <a:lstStyle/>
                    <a:p>
                      <a:r>
                        <a:rPr lang="cs-CZ" smtClean="0"/>
                        <a:t>mě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pě</a:t>
                      </a:r>
                      <a:endParaRPr lang="cs-CZ"/>
                    </a:p>
                  </a:txBody>
                  <a:tcPr/>
                </a:tc>
              </a:tr>
              <a:tr h="793753">
                <a:tc>
                  <a:txBody>
                    <a:bodyPr/>
                    <a:lstStyle/>
                    <a:p>
                      <a:r>
                        <a:rPr lang="cs-CZ" smtClean="0"/>
                        <a:t>na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tev</a:t>
                      </a:r>
                      <a:endParaRPr lang="cs-CZ"/>
                    </a:p>
                  </a:txBody>
                  <a:tcPr/>
                </a:tc>
              </a:tr>
              <a:tr h="793753">
                <a:tc>
                  <a:txBody>
                    <a:bodyPr/>
                    <a:lstStyle/>
                    <a:p>
                      <a:r>
                        <a:rPr lang="cs-CZ" smtClean="0"/>
                        <a:t>bě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vě</a:t>
                      </a:r>
                      <a:endParaRPr lang="cs-CZ"/>
                    </a:p>
                  </a:txBody>
                  <a:tcPr/>
                </a:tc>
              </a:tr>
              <a:tr h="793753">
                <a:tc>
                  <a:txBody>
                    <a:bodyPr/>
                    <a:lstStyle/>
                    <a:p>
                      <a:r>
                        <a:rPr lang="cs-CZ" smtClean="0"/>
                        <a:t>hrá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sto</a:t>
                      </a:r>
                      <a:endParaRPr lang="cs-CZ"/>
                    </a:p>
                  </a:txBody>
                  <a:tcPr/>
                </a:tc>
              </a:tr>
              <a:tr h="793753">
                <a:tc>
                  <a:txBody>
                    <a:bodyPr/>
                    <a:lstStyle/>
                    <a:p>
                      <a:r>
                        <a:rPr lang="cs-CZ" smtClean="0"/>
                        <a:t>nec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-99392"/>
            <a:ext cx="8964488" cy="12192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Skupina </a:t>
            </a:r>
            <a:r>
              <a:rPr lang="cs-CZ" dirty="0" err="1" smtClean="0"/>
              <a:t>bě</a:t>
            </a:r>
            <a:r>
              <a:rPr lang="cs-CZ" dirty="0" smtClean="0"/>
              <a:t>, </a:t>
            </a:r>
            <a:r>
              <a:rPr lang="cs-CZ" dirty="0" err="1" smtClean="0"/>
              <a:t>pě</a:t>
            </a:r>
            <a:r>
              <a:rPr lang="cs-CZ" dirty="0" smtClean="0"/>
              <a:t>, </a:t>
            </a:r>
            <a:r>
              <a:rPr lang="cs-CZ" dirty="0" err="1" smtClean="0"/>
              <a:t>vě</a:t>
            </a:r>
            <a:r>
              <a:rPr lang="cs-CZ" dirty="0" smtClean="0"/>
              <a:t>, mě. Slož </a:t>
            </a:r>
            <a:r>
              <a:rPr lang="cs-CZ" dirty="0" smtClean="0"/>
              <a:t>slova a napiš je.</a:t>
            </a:r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4643438" y="1500177"/>
          <a:ext cx="4143404" cy="4786348"/>
        </p:xfrm>
        <a:graphic>
          <a:graphicData uri="http://schemas.openxmlformats.org/drawingml/2006/table">
            <a:tbl>
              <a:tblPr firstRow="1" bandRow="1">
                <a:tableStyleId>{C4B1156A-380E-4F78-BDF5-A606A8083BF9}</a:tableStyleId>
              </a:tblPr>
              <a:tblGrid>
                <a:gridCol w="2071702"/>
                <a:gridCol w="2071702"/>
              </a:tblGrid>
              <a:tr h="683764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83764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83764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83764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83764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83764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83764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524000"/>
          <a:ext cx="8229600" cy="483396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805660">
                <a:tc>
                  <a:txBody>
                    <a:bodyPr/>
                    <a:lstStyle/>
                    <a:p>
                      <a:r>
                        <a:rPr lang="cs-CZ" sz="2400" smtClean="0"/>
                        <a:t>bě</a:t>
                      </a:r>
                      <a:endParaRPr lang="cs-CZ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smtClean="0"/>
                        <a:t>pě</a:t>
                      </a:r>
                      <a:endParaRPr lang="cs-CZ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smtClean="0"/>
                        <a:t>vě</a:t>
                      </a:r>
                      <a:endParaRPr lang="cs-CZ" sz="24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400" smtClean="0"/>
                        <a:t>mě</a:t>
                      </a:r>
                      <a:endParaRPr lang="cs-CZ" sz="2400"/>
                    </a:p>
                  </a:txBody>
                  <a:tcPr/>
                </a:tc>
              </a:tr>
              <a:tr h="805660">
                <a:tc>
                  <a:txBody>
                    <a:bodyPr/>
                    <a:lstStyle/>
                    <a:p>
                      <a:r>
                        <a:rPr lang="cs-CZ" smtClean="0"/>
                        <a:t>__žec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__na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__tev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v zi__</a:t>
                      </a:r>
                      <a:endParaRPr lang="cs-CZ"/>
                    </a:p>
                  </a:txBody>
                  <a:tcPr/>
                </a:tc>
              </a:tr>
              <a:tr h="805660">
                <a:tc>
                  <a:txBody>
                    <a:bodyPr/>
                    <a:lstStyle/>
                    <a:p>
                      <a:r>
                        <a:rPr lang="cs-CZ" smtClean="0"/>
                        <a:t>__há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pou__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k__t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na stro__</a:t>
                      </a:r>
                      <a:endParaRPr lang="cs-CZ"/>
                    </a:p>
                  </a:txBody>
                  <a:tcPr/>
                </a:tc>
              </a:tr>
              <a:tr h="805660">
                <a:tc>
                  <a:txBody>
                    <a:bodyPr/>
                    <a:lstStyle/>
                    <a:p>
                      <a:r>
                        <a:rPr lang="cs-CZ" smtClean="0"/>
                        <a:t>holou__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__kný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de__t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__řítko</a:t>
                      </a:r>
                      <a:endParaRPr lang="cs-CZ"/>
                    </a:p>
                  </a:txBody>
                  <a:tcPr/>
                </a:tc>
              </a:tr>
              <a:tr h="805660">
                <a:tc>
                  <a:txBody>
                    <a:bodyPr/>
                    <a:lstStyle/>
                    <a:p>
                      <a:r>
                        <a:rPr lang="cs-CZ" smtClean="0"/>
                        <a:t>sla__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__st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k__ten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__síc</a:t>
                      </a:r>
                      <a:endParaRPr lang="cs-CZ"/>
                    </a:p>
                  </a:txBody>
                  <a:tcPr/>
                </a:tc>
              </a:tr>
              <a:tr h="805660">
                <a:tc>
                  <a:txBody>
                    <a:bodyPr/>
                    <a:lstStyle/>
                    <a:p>
                      <a:r>
                        <a:rPr lang="cs-CZ" smtClean="0"/>
                        <a:t>hrá__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__t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med__d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__děný</a:t>
                      </a:r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 </a:t>
            </a:r>
            <a:r>
              <a:rPr lang="cs-CZ" dirty="0" smtClean="0"/>
              <a:t>slova: 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Ze slova vyškrtni písmeno</a:t>
            </a:r>
            <a:r>
              <a:rPr lang="cs-CZ" dirty="0" smtClean="0"/>
              <a:t>. Napiš </a:t>
            </a:r>
            <a:r>
              <a:rPr lang="cs-CZ" dirty="0" smtClean="0"/>
              <a:t>slovo, které se objeví.</a:t>
            </a:r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928662" y="1571612"/>
          <a:ext cx="7358114" cy="2000265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3679057"/>
                <a:gridCol w="3679057"/>
              </a:tblGrid>
              <a:tr h="666755">
                <a:tc>
                  <a:txBody>
                    <a:bodyPr/>
                    <a:lstStyle/>
                    <a:p>
                      <a:r>
                        <a:rPr lang="cs-CZ" b="0" smtClean="0"/>
                        <a:t>koště</a:t>
                      </a:r>
                      <a:endParaRPr lang="cs-CZ" b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66755">
                <a:tc>
                  <a:txBody>
                    <a:bodyPr/>
                    <a:lstStyle/>
                    <a:p>
                      <a:r>
                        <a:rPr lang="cs-CZ" smtClean="0"/>
                        <a:t>lavice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66755">
                <a:tc>
                  <a:txBody>
                    <a:bodyPr/>
                    <a:lstStyle/>
                    <a:p>
                      <a:r>
                        <a:rPr lang="cs-CZ" smtClean="0"/>
                        <a:t>vlak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C:\Users\123456n\AppData\Local\Microsoft\Windows\Temporary Internet Files\Content.IE5\OV8AOVTE\MP900145505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573016"/>
            <a:ext cx="8208912" cy="2564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524000"/>
          <a:ext cx="8229600" cy="4572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Napiš kde pracuje.</a:t>
            </a:r>
            <a:endParaRPr lang="cs-CZ"/>
          </a:p>
        </p:txBody>
      </p:sp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5357818" y="1571612"/>
          <a:ext cx="3357586" cy="4429156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3357586"/>
              </a:tblGrid>
              <a:tr h="1107289">
                <a:tc>
                  <a:txBody>
                    <a:bodyPr/>
                    <a:lstStyle/>
                    <a:p>
                      <a:r>
                        <a:rPr lang="cs-CZ" smtClean="0"/>
                        <a:t>v __________</a:t>
                      </a:r>
                      <a:endParaRPr lang="cs-CZ"/>
                    </a:p>
                  </a:txBody>
                  <a:tcPr/>
                </a:tc>
              </a:tr>
              <a:tr h="1107289">
                <a:tc>
                  <a:txBody>
                    <a:bodyPr/>
                    <a:lstStyle/>
                    <a:p>
                      <a:r>
                        <a:rPr lang="cs-CZ" smtClean="0"/>
                        <a:t>v</a:t>
                      </a:r>
                      <a:r>
                        <a:rPr lang="cs-CZ" baseline="0" smtClean="0"/>
                        <a:t> ___________</a:t>
                      </a:r>
                      <a:endParaRPr lang="cs-CZ"/>
                    </a:p>
                  </a:txBody>
                  <a:tcPr/>
                </a:tc>
              </a:tr>
              <a:tr h="1107289">
                <a:tc>
                  <a:txBody>
                    <a:bodyPr/>
                    <a:lstStyle/>
                    <a:p>
                      <a:r>
                        <a:rPr lang="cs-CZ" smtClean="0"/>
                        <a:t>v ___________</a:t>
                      </a:r>
                      <a:endParaRPr lang="cs-CZ"/>
                    </a:p>
                  </a:txBody>
                  <a:tcPr/>
                </a:tc>
              </a:tr>
              <a:tr h="1107289">
                <a:tc>
                  <a:txBody>
                    <a:bodyPr/>
                    <a:lstStyle/>
                    <a:p>
                      <a:r>
                        <a:rPr lang="cs-CZ" smtClean="0"/>
                        <a:t>na __________</a:t>
                      </a:r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524000"/>
          <a:ext cx="8229600" cy="8334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833430">
                <a:tc>
                  <a:txBody>
                    <a:bodyPr/>
                    <a:lstStyle/>
                    <a:p>
                      <a:r>
                        <a:rPr lang="cs-CZ" smtClean="0"/>
                        <a:t>změnit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vyměnit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odměna</a:t>
                      </a:r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rozměnit</a:t>
                      </a:r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Doplň do vět slova.</a:t>
            </a:r>
            <a:endParaRPr lang="cs-CZ"/>
          </a:p>
        </p:txBody>
      </p:sp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643042" y="3000372"/>
          <a:ext cx="6096000" cy="3286147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6096000"/>
              </a:tblGrid>
              <a:tr h="650007">
                <a:tc>
                  <a:txBody>
                    <a:bodyPr/>
                    <a:lstStyle/>
                    <a:p>
                      <a:r>
                        <a:rPr lang="cs-CZ" b="0" smtClean="0"/>
                        <a:t>Paní</a:t>
                      </a:r>
                      <a:r>
                        <a:rPr lang="cs-CZ" b="0" baseline="0" smtClean="0"/>
                        <a:t> učitelka __________ příklad.</a:t>
                      </a:r>
                      <a:endParaRPr lang="cs-CZ" b="0"/>
                    </a:p>
                  </a:txBody>
                  <a:tcPr/>
                </a:tc>
              </a:tr>
              <a:tr h="659035">
                <a:tc>
                  <a:txBody>
                    <a:bodyPr/>
                    <a:lstStyle/>
                    <a:p>
                      <a:r>
                        <a:rPr lang="cs-CZ" smtClean="0"/>
                        <a:t>Martina</a:t>
                      </a:r>
                      <a:r>
                        <a:rPr lang="cs-CZ" baseline="0" smtClean="0"/>
                        <a:t> si __________ boty.</a:t>
                      </a:r>
                      <a:endParaRPr lang="cs-CZ"/>
                    </a:p>
                  </a:txBody>
                  <a:tcPr/>
                </a:tc>
              </a:tr>
              <a:tr h="659035">
                <a:tc>
                  <a:txBody>
                    <a:bodyPr/>
                    <a:lstStyle/>
                    <a:p>
                      <a:r>
                        <a:rPr lang="cs-CZ" smtClean="0"/>
                        <a:t>Za splněný úkol dostaneš</a:t>
                      </a:r>
                      <a:r>
                        <a:rPr lang="cs-CZ" baseline="0" smtClean="0"/>
                        <a:t> __________ .</a:t>
                      </a:r>
                      <a:endParaRPr lang="cs-CZ"/>
                    </a:p>
                  </a:txBody>
                  <a:tcPr/>
                </a:tc>
              </a:tr>
              <a:tr h="659035">
                <a:tc>
                  <a:txBody>
                    <a:bodyPr/>
                    <a:lstStyle/>
                    <a:p>
                      <a:r>
                        <a:rPr lang="cs-CZ" smtClean="0"/>
                        <a:t>Deset korun musíme __________ .</a:t>
                      </a:r>
                      <a:endParaRPr lang="cs-CZ"/>
                    </a:p>
                  </a:txBody>
                  <a:tcPr/>
                </a:tc>
              </a:tr>
              <a:tr h="659035">
                <a:tc>
                  <a:txBody>
                    <a:bodyPr/>
                    <a:lstStyle/>
                    <a:p>
                      <a:r>
                        <a:rPr lang="cs-CZ" smtClean="0"/>
                        <a:t>V domě museli</a:t>
                      </a:r>
                      <a:r>
                        <a:rPr lang="cs-CZ" baseline="0" smtClean="0"/>
                        <a:t> __________ okna.</a:t>
                      </a:r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/>
              <a:t>&lt;?</a:t>
            </a:r>
            <a:r>
              <a:rPr lang="cs-CZ" dirty="0" err="1" smtClean="0"/>
              <a:t>xml</a:t>
            </a:r>
            <a:r>
              <a:rPr lang="cs-CZ" dirty="0" smtClean="0"/>
              <a:t> </a:t>
            </a:r>
            <a:r>
              <a:rPr lang="cs-CZ" dirty="0" err="1" smtClean="0"/>
              <a:t>version</a:t>
            </a:r>
            <a:r>
              <a:rPr lang="cs-CZ" dirty="0" smtClean="0"/>
              <a:t>="1.0"?&gt;</a:t>
            </a:r>
          </a:p>
          <a:p>
            <a:r>
              <a:rPr lang="cs-CZ" dirty="0" err="1" smtClean="0"/>
              <a:t>Www.google.czhttp</a:t>
            </a:r>
            <a:r>
              <a:rPr lang="cs-CZ" dirty="0" smtClean="0"/>
              <a:t>://www.google.cz/imgres?q=lokomotiva+western&amp;amp;um=1&amp;amp;hl=cs&amp;amp;biw=1366</a:t>
            </a:r>
          </a:p>
          <a:p>
            <a:r>
              <a:rPr lang="cs-CZ" dirty="0" smtClean="0"/>
              <a:t>&amp;</a:t>
            </a:r>
            <a:r>
              <a:rPr lang="cs-CZ" dirty="0" err="1" smtClean="0"/>
              <a:t>amp;bih</a:t>
            </a:r>
            <a:r>
              <a:rPr lang="cs-CZ" dirty="0" smtClean="0"/>
              <a:t>=624&amp;amp;tbm=</a:t>
            </a:r>
            <a:r>
              <a:rPr lang="cs-CZ" dirty="0" err="1" smtClean="0"/>
              <a:t>isch&amp;amp;tbnid</a:t>
            </a:r>
            <a:r>
              <a:rPr lang="cs-CZ" dirty="0" smtClean="0"/>
              <a:t>=flxc-wV7r2KJvM:&amp;</a:t>
            </a:r>
            <a:r>
              <a:rPr lang="cs-CZ" dirty="0" err="1" smtClean="0"/>
              <a:t>amp;imgrefurl</a:t>
            </a:r>
            <a:r>
              <a:rPr lang="cs-CZ" dirty="0" smtClean="0"/>
              <a:t>=http://www.amata.cz/amata/esho</a:t>
            </a:r>
          </a:p>
          <a:p>
            <a:r>
              <a:rPr lang="cs-CZ" dirty="0" smtClean="0"/>
              <a:t>p/28-1-Puzzle/560-3-500-dilku&amp;amp;docid=UCIW-xuxaf01lM&amp;amp;imgurl=http://www.amata.cz/fotky258/foto</a:t>
            </a:r>
          </a:p>
          <a:p>
            <a:r>
              <a:rPr lang="cs-CZ" dirty="0" smtClean="0"/>
              <a:t>s/gen320/gen__vyr_2942puzzle_500_LOKOMOTIVA_jupiter.jpg&amp;amp;w=320&amp;amp;h=222&amp;amp;ei=</a:t>
            </a:r>
            <a:r>
              <a:rPr lang="cs-CZ" dirty="0" err="1" smtClean="0"/>
              <a:t>NQlJT</a:t>
            </a:r>
            <a:r>
              <a:rPr lang="cs-CZ" dirty="0" smtClean="0"/>
              <a:t>-K</a:t>
            </a:r>
          </a:p>
          <a:p>
            <a:r>
              <a:rPr lang="cs-CZ" dirty="0" smtClean="0"/>
              <a:t>oOYjBhAe6zemADg&amp;amp;zoom=1&amp;amp;iact=</a:t>
            </a:r>
            <a:r>
              <a:rPr lang="cs-CZ" dirty="0" err="1" smtClean="0"/>
              <a:t>hc&amp;amp;vpx</a:t>
            </a:r>
            <a:r>
              <a:rPr lang="cs-CZ" dirty="0" smtClean="0"/>
              <a:t>=492&amp;amp;vpy=156&amp;amp;dur=5460&amp;amp;hovh=1</a:t>
            </a:r>
          </a:p>
          <a:p>
            <a:r>
              <a:rPr lang="cs-CZ" dirty="0" smtClean="0"/>
              <a:t>77&amp;amp;hovw=256&amp;amp;tx=153&amp;amp;ty=79&amp;amp;sig=114641736266807516407&amp;amp;page=1&amp;amp;tbnh=</a:t>
            </a:r>
          </a:p>
          <a:p>
            <a:r>
              <a:rPr lang="cs-CZ" dirty="0" smtClean="0"/>
              <a:t>131&amp;amp;tbnw=173&amp;amp;start=0&amp;amp;ndsp=18&amp;amp;ved=1t:429,r:2,s:0Www.google.czonline2012-02-26</a:t>
            </a:r>
          </a:p>
          <a:p>
            <a:r>
              <a:rPr lang="cs-CZ" dirty="0" smtClean="0"/>
              <a:t>Klipart Microsoft Office</a:t>
            </a:r>
            <a:endParaRPr lang="cs-CZ" dirty="0" smtClean="0"/>
          </a:p>
          <a:p>
            <a:r>
              <a:rPr lang="cs-CZ" dirty="0" smtClean="0"/>
              <a:t>Vlastní tvorba autora.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Citace</a:t>
            </a:r>
            <a:endParaRPr lang="cs-CZ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50</TotalTime>
  <Words>262</Words>
  <Application>Microsoft Office PowerPoint</Application>
  <PresentationFormat>Předvádění na obrazovce (4:3)</PresentationFormat>
  <Paragraphs>84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Papír</vt:lpstr>
      <vt:lpstr> </vt:lpstr>
      <vt:lpstr>Anotace</vt:lpstr>
      <vt:lpstr>Skupina bě, pě, vě, mě. Slož slova a napiš je.</vt:lpstr>
      <vt:lpstr>Doplň slova: </vt:lpstr>
      <vt:lpstr>Ze slova vyškrtni písmeno. Napiš slovo, které se objeví.</vt:lpstr>
      <vt:lpstr>Napiš kde pracuje.</vt:lpstr>
      <vt:lpstr>Doplň do vět slova.</vt:lpstr>
      <vt:lpstr>Citace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Libor</dc:creator>
  <cp:lastModifiedBy>Martin Králík</cp:lastModifiedBy>
  <cp:revision>17</cp:revision>
  <dcterms:created xsi:type="dcterms:W3CDTF">2012-02-24T15:57:12Z</dcterms:created>
  <dcterms:modified xsi:type="dcterms:W3CDTF">2012-03-28T16:48:47Z</dcterms:modified>
</cp:coreProperties>
</file>