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8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99" autoAdjust="0"/>
  </p:normalViewPr>
  <p:slideViewPr>
    <p:cSldViewPr>
      <p:cViewPr>
        <p:scale>
          <a:sx n="90" d="100"/>
          <a:sy n="90" d="100"/>
        </p:scale>
        <p:origin x="-594" y="-3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04F7D32-9C98-4303-9892-EB09DCA97FF0}" type="datetimeFigureOut">
              <a:rPr lang="cs-CZ" altLang="cs-CZ"/>
              <a:pPr>
                <a:defRPr/>
              </a:pPr>
              <a:t>18.3.2014</a:t>
            </a:fld>
            <a:endParaRPr lang="cs-CZ" altLang="cs-CZ"/>
          </a:p>
        </p:txBody>
      </p:sp>
      <p:sp>
        <p:nvSpPr>
          <p:cNvPr id="122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CB4ED31C-9A27-48D3-97DE-3D2D54E5BDE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31682-7A26-4757-A61C-588F0C2CEBCC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69911-BC53-424D-9B6A-95C5F19729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A8258-25D1-401C-9CB2-0A70CB265F2B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C9F22-3283-4F35-99DE-29C2EB41E2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70EFD-0970-49AE-B00E-9E9D68A2CBC0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8DA2F-AB0A-4D5F-B934-5A19869D82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D0CD0-E153-473E-B50C-00EF7EC30003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97B9D-89D7-44F9-A884-790B2A92C5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8DD28-ED45-4AA0-9471-5B28CD828CE8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997FC-37BC-45B5-A93D-89F398511C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9241F-BD52-4A66-A967-553513145E04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A7597-D11A-47CE-90AA-5E7C299336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F2969-8541-42E8-A121-6E9B3715520B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9DD03-26A7-431C-9FB5-1D8B528E3D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F0386-B2CB-4B41-9E50-8081A96633E5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903D2-4057-491C-BF5E-42BFD4B9CE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2491A-9DF6-4454-8DBE-83692A3084FE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8B2D5-0CC1-4E4E-B014-8488966002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70F50-13B7-4E2B-A267-2228CC283E96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253EE-E283-4B7C-9210-F33C0B4525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46E04-97D0-4455-B1B7-A20126D9145F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9F8B3-55A3-4156-9E38-B89DC7D7FC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35330D-0D47-4C2D-91C0-45303914E6E9}" type="datetimeFigureOut">
              <a:rPr lang="cs-CZ"/>
              <a:pPr>
                <a:defRPr/>
              </a:pPr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2B1EF1-8E41-4B13-A836-4B0C0B3306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blinds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ywarezblog.com/rapidshare/jasc-paint-sh" TargetMode="External"/><Relationship Id="rId13" Type="http://schemas.openxmlformats.org/officeDocument/2006/relationships/hyperlink" Target="http://www.mefi.cz/pictures/produkty/cnc8x9/system2.jpg" TargetMode="External"/><Relationship Id="rId18" Type="http://schemas.openxmlformats.org/officeDocument/2006/relationships/hyperlink" Target="http://www.citroen.cz/home/" TargetMode="External"/><Relationship Id="rId3" Type="http://schemas.openxmlformats.org/officeDocument/2006/relationships/hyperlink" Target="http://www.libertyplace.net/business/test-business/lp-offices-business-suites-2new.jpg" TargetMode="External"/><Relationship Id="rId7" Type="http://schemas.openxmlformats.org/officeDocument/2006/relationships/hyperlink" Target="http://i.iinfo.cz/urs/seznam-preview-119325881503101.jpg" TargetMode="External"/><Relationship Id="rId12" Type="http://schemas.openxmlformats.org/officeDocument/2006/relationships/hyperlink" Target="http://www.cez.cz/cs/pro-media/tiskove-zpravy/2239.html" TargetMode="External"/><Relationship Id="rId17" Type="http://schemas.openxmlformats.org/officeDocument/2006/relationships/hyperlink" Target="http://euro.e15.cz/profit/akcni-pocitacove-hry-zlepsuji-rozhodovani-900073" TargetMode="External"/><Relationship Id="rId2" Type="http://schemas.openxmlformats.org/officeDocument/2006/relationships/notesSlide" Target="../notesSlides/notesSlide10.xml"/><Relationship Id="rId16" Type="http://schemas.openxmlformats.org/officeDocument/2006/relationships/hyperlink" Target="http://datarama.aktualne.centrum.cz/clanek.phtml?id=72881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tbiz.cz/files/seznam_pes.jpg" TargetMode="External"/><Relationship Id="rId11" Type="http://schemas.openxmlformats.org/officeDocument/2006/relationships/hyperlink" Target="http://images.samsung.com/is/image/samsung/cz_SM-V7000ZKAXEZ_000212686_Wild-Orange-Combi_orange?$Download-Source$" TargetMode="External"/><Relationship Id="rId5" Type="http://schemas.openxmlformats.org/officeDocument/2006/relationships/hyperlink" Target="http://www.pachner.cz/bakalari/bakalari.htm" TargetMode="External"/><Relationship Id="rId15" Type="http://schemas.openxmlformats.org/officeDocument/2006/relationships/hyperlink" Target="http://www.abel.cz/nase-spolecnost/vyzkum-a-vyvoj" TargetMode="External"/><Relationship Id="rId10" Type="http://schemas.openxmlformats.org/officeDocument/2006/relationships/hyperlink" Target="http://www.volkswagen.co.jp/ja/volkswagen/sustainable_mobility/future/volkswagen_2028.html" TargetMode="External"/><Relationship Id="rId4" Type="http://schemas.openxmlformats.org/officeDocument/2006/relationships/hyperlink" Target="http://blog.miliweb.net/software/67-microsoft-office-2007-service-pack-2-ke-stazeni-download-sp2.htm" TargetMode="External"/><Relationship Id="rId9" Type="http://schemas.openxmlformats.org/officeDocument/2006/relationships/hyperlink" Target="http://www.theepochtimes.com/n2/technology/review-corel-paintshop-pro-x4-61614.html" TargetMode="External"/><Relationship Id="rId14" Type="http://schemas.openxmlformats.org/officeDocument/2006/relationships/hyperlink" Target="http://www.czech.cz/cz/Studium/Veda-a-vyzkum/Cesky-vyzkum-ve-svete/Cesi-v-CERN-&#8211;-v-nejslavnejsim-vedeckem-centru-pra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3644900"/>
            <a:ext cx="7772400" cy="1152525"/>
          </a:xfrm>
        </p:spPr>
        <p:txBody>
          <a:bodyPr/>
          <a:lstStyle/>
          <a:p>
            <a:pPr eaLnBrk="1" hangingPunct="1"/>
            <a:r>
              <a:rPr lang="cs-CZ" altLang="cs-CZ" smtClean="0"/>
              <a:t>Použití počítačů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5013325"/>
            <a:ext cx="6400800" cy="71913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205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altLang="cs-CZ"/>
          </a:p>
        </p:txBody>
      </p:sp>
      <p:pic>
        <p:nvPicPr>
          <p:cNvPr id="2053" name="Obrázek 1" descr="imagesCAC265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Text Box 181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altLang="cs-CZ"/>
          </a:p>
        </p:txBody>
      </p:sp>
      <p:graphicFrame>
        <p:nvGraphicFramePr>
          <p:cNvPr id="2082" name="Group 34"/>
          <p:cNvGraphicFramePr>
            <a:graphicFrameLocks noGrp="1"/>
          </p:cNvGraphicFramePr>
          <p:nvPr/>
        </p:nvGraphicFramePr>
        <p:xfrm>
          <a:off x="1042988" y="1484313"/>
          <a:ext cx="7129462" cy="1960505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  Inovace a zkvalitnění výuky prostřednictvím ICT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Použití počítačů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VY_32_INOVACE_02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Michal Divíšek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45259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400" u="sng" smtClean="0"/>
              <a:t>Použití počítačů :</a:t>
            </a:r>
          </a:p>
          <a:p>
            <a:pPr eaLnBrk="1" hangingPunct="1">
              <a:buFontTx/>
              <a:buAutoNum type="arabicParenR"/>
            </a:pPr>
            <a:r>
              <a:rPr lang="cs-CZ" altLang="cs-CZ" sz="1800" u="sng" smtClean="0"/>
              <a:t>Kancelářské aplikace </a:t>
            </a:r>
            <a:r>
              <a:rPr lang="cs-CZ" altLang="cs-CZ" sz="1800" smtClean="0"/>
              <a:t>– dříve nejčastější a mnohdy jediné využití jako  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            moderní psací stroj ve spojení s jehličkovou tiskárnou.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             Dnes vlivem používání moderního software pro </a:t>
            </a:r>
            <a:endParaRPr lang="cs-CZ" altLang="cs-CZ" sz="1800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1800" smtClean="0">
                <a:latin typeface="Arial" charset="0"/>
              </a:rPr>
              <a:t>                                    k</a:t>
            </a:r>
            <a:r>
              <a:rPr lang="cs-CZ" altLang="cs-CZ" sz="1800" smtClean="0"/>
              <a:t>ancelář Open Office, Microsoft Office tvorba graficky </a:t>
            </a:r>
            <a:endParaRPr lang="cs-CZ" altLang="cs-CZ" sz="1800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1800" smtClean="0">
                <a:latin typeface="Arial" charset="0"/>
              </a:rPr>
              <a:t>                                     </a:t>
            </a:r>
            <a:r>
              <a:rPr lang="cs-CZ" altLang="cs-CZ" sz="1800" smtClean="0"/>
              <a:t>upravených dokumentů, tabulek, grafů, ...</a:t>
            </a:r>
          </a:p>
        </p:txBody>
      </p:sp>
      <p:pic>
        <p:nvPicPr>
          <p:cNvPr id="3075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2684463"/>
            <a:ext cx="4032250" cy="269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5963" y="2924175"/>
            <a:ext cx="2381250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452438"/>
            <a:ext cx="8229600" cy="45259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400" u="sng" dirty="0" smtClean="0"/>
              <a:t>Použití počítačů :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u="sng" dirty="0" smtClean="0"/>
              <a:t>2) Databázové aplikace </a:t>
            </a:r>
            <a:r>
              <a:rPr lang="cs-CZ" altLang="cs-CZ" sz="1800" dirty="0" smtClean="0"/>
              <a:t>– kartotéky, seznamy, přehledy, evidence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dirty="0" smtClean="0"/>
              <a:t>                  Každá firma shromažďuje data o lidech, zboží, platbách,…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dirty="0" smtClean="0"/>
              <a:t>                  I naše firma - škola má evidenci žáků s daty v programu Bakaláři.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dirty="0" smtClean="0"/>
              <a:t>                  Zaznamenáváme tvé rodné číslo, bydliště a i </a:t>
            </a:r>
            <a:r>
              <a:rPr lang="cs-CZ" altLang="cs-CZ" sz="1800" dirty="0" smtClean="0"/>
              <a:t>to, </a:t>
            </a:r>
            <a:r>
              <a:rPr lang="cs-CZ" altLang="cs-CZ" sz="1800" dirty="0" smtClean="0"/>
              <a:t>co jsi měl například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dirty="0" smtClean="0"/>
              <a:t>                  v </a:t>
            </a:r>
            <a:r>
              <a:rPr lang="cs-CZ" altLang="cs-CZ" sz="1800" dirty="0" smtClean="0"/>
              <a:t> 1.třídě </a:t>
            </a:r>
            <a:r>
              <a:rPr lang="cs-CZ" altLang="cs-CZ" sz="1800" dirty="0" smtClean="0"/>
              <a:t>z matematiky.</a:t>
            </a:r>
          </a:p>
        </p:txBody>
      </p:sp>
      <p:pic>
        <p:nvPicPr>
          <p:cNvPr id="4099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8" y="3179763"/>
            <a:ext cx="1727200" cy="246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Obrázek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2636838"/>
            <a:ext cx="5081587" cy="343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400" u="sng" smtClean="0"/>
              <a:t>Použití počítačů :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u="sng" smtClean="0"/>
              <a:t>3) Komunikace </a:t>
            </a:r>
            <a:r>
              <a:rPr lang="cs-CZ" altLang="cs-CZ" sz="1800" smtClean="0"/>
              <a:t>– rozvoj Internetu umožnil dříve nemyslitelné funkce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                – posílání dat, textových informací, hlasová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                    komunikace, vyhledávání dat, využití e-mailové 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                    služby a další</a:t>
            </a:r>
          </a:p>
        </p:txBody>
      </p:sp>
      <p:pic>
        <p:nvPicPr>
          <p:cNvPr id="5123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3213100"/>
            <a:ext cx="4176712" cy="254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043238"/>
            <a:ext cx="4241800" cy="323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404813"/>
            <a:ext cx="8229600" cy="45259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400" u="sng" smtClean="0"/>
              <a:t>Použití počítačů :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u="sng" smtClean="0"/>
              <a:t>4) Grafika a grafické systémy </a:t>
            </a:r>
            <a:r>
              <a:rPr lang="cs-CZ" altLang="cs-CZ" sz="1800" smtClean="0"/>
              <a:t>– zpracování grafiky, projektování, konstruování,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           úprava mapového zobrazení, grafické informační</a:t>
            </a:r>
            <a:endParaRPr lang="cs-CZ" altLang="cs-CZ" sz="1800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1800" smtClean="0">
                <a:latin typeface="Arial" charset="0"/>
              </a:rPr>
              <a:t>                                  </a:t>
            </a:r>
            <a:r>
              <a:rPr lang="cs-CZ" altLang="cs-CZ" sz="1800" smtClean="0"/>
              <a:t> </a:t>
            </a:r>
            <a:r>
              <a:rPr lang="cs-CZ" altLang="cs-CZ" sz="1800" smtClean="0">
                <a:latin typeface="Arial" charset="0"/>
              </a:rPr>
              <a:t> s</a:t>
            </a:r>
            <a:r>
              <a:rPr lang="cs-CZ" altLang="cs-CZ" sz="1800" smtClean="0"/>
              <a:t>ystémy, prezentace, tvorba webových stránek, úprava</a:t>
            </a:r>
            <a:endParaRPr lang="cs-CZ" altLang="cs-CZ" sz="1800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1800" smtClean="0">
                <a:latin typeface="Arial" charset="0"/>
              </a:rPr>
              <a:t>                                   </a:t>
            </a:r>
            <a:r>
              <a:rPr lang="cs-CZ" altLang="cs-CZ" sz="1800" smtClean="0"/>
              <a:t> tiskovin a časopisů, tvorba reklamy,….</a:t>
            </a:r>
          </a:p>
        </p:txBody>
      </p:sp>
      <p:pic>
        <p:nvPicPr>
          <p:cNvPr id="6147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2903538"/>
            <a:ext cx="2667000" cy="344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Obrázek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175" y="3068638"/>
            <a:ext cx="4364038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04813"/>
            <a:ext cx="8424862" cy="45259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400" u="sng" smtClean="0"/>
              <a:t>Použití počítačů :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u="sng" smtClean="0"/>
              <a:t>5) Řídící systémy </a:t>
            </a:r>
            <a:r>
              <a:rPr lang="cs-CZ" altLang="cs-CZ" sz="1800" smtClean="0"/>
              <a:t>– kontrola, měření a řízení určitého technologického procesu. 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                               Jedná se mnohdy o celé řízení výroby.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                               Postupné zavádění plně robotizovaných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                               a automatických linek ovládaných počítačem.</a:t>
            </a:r>
          </a:p>
        </p:txBody>
      </p:sp>
      <p:pic>
        <p:nvPicPr>
          <p:cNvPr id="7171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3368675"/>
            <a:ext cx="4356100" cy="288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2997200"/>
            <a:ext cx="3119438" cy="304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04813"/>
            <a:ext cx="8424862" cy="45259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400" u="sng" smtClean="0"/>
              <a:t>Použití počítačů :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2000" u="sng" smtClean="0"/>
              <a:t>6) Výzkum a vývoj </a:t>
            </a:r>
            <a:r>
              <a:rPr lang="cs-CZ" altLang="cs-CZ" sz="2000" smtClean="0"/>
              <a:t>–   </a:t>
            </a:r>
            <a:r>
              <a:rPr lang="cs-CZ" altLang="cs-CZ" sz="1800" smtClean="0"/>
              <a:t>složité výpočty, simulace děje, modelování různých vědeckých experimentů provádějí dnes vědci pomocí počítače. 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Výhodou je především rychlost a množství získaných dat při 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nastavení velmi složitých podmínek</a:t>
            </a:r>
            <a:r>
              <a:rPr lang="cs-CZ" altLang="cs-CZ" sz="2000" smtClean="0"/>
              <a:t>.</a:t>
            </a:r>
          </a:p>
        </p:txBody>
      </p:sp>
      <p:pic>
        <p:nvPicPr>
          <p:cNvPr id="8195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1200" y="3284538"/>
            <a:ext cx="2884488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Obrázek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67150" y="3716338"/>
            <a:ext cx="4729163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3238" y="333375"/>
            <a:ext cx="8424862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400" u="sng" smtClean="0"/>
              <a:t>Použití počítačů :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2000" u="sng" smtClean="0"/>
              <a:t>7) Zábava </a:t>
            </a:r>
            <a:r>
              <a:rPr lang="cs-CZ" altLang="cs-CZ" sz="2000" smtClean="0"/>
              <a:t>–   </a:t>
            </a:r>
            <a:r>
              <a:rPr lang="cs-CZ" altLang="cs-CZ" sz="1800" smtClean="0"/>
              <a:t>hry a zábavný software a hardwarové doplňky jsou velikou 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skupinou využití výpočetní techniky asi i u tebe žáka ZŠ.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Mnozí dospělí lidé hry berou jako velmi dobrou relaxační činnost 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a také si rádi pohrají.</a:t>
            </a:r>
          </a:p>
        </p:txBody>
      </p:sp>
      <p:pic>
        <p:nvPicPr>
          <p:cNvPr id="9219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3068638"/>
            <a:ext cx="4032250" cy="285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925" y="2781300"/>
            <a:ext cx="3660775" cy="274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76250"/>
            <a:ext cx="8424862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400" u="sng" smtClean="0"/>
              <a:t>Použití počítačů :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2000" u="sng" smtClean="0"/>
              <a:t>8) 0statní použití </a:t>
            </a:r>
            <a:r>
              <a:rPr lang="cs-CZ" altLang="cs-CZ" sz="2000" smtClean="0"/>
              <a:t>–   </a:t>
            </a:r>
            <a:r>
              <a:rPr lang="cs-CZ" altLang="cs-CZ" sz="1800" smtClean="0"/>
              <a:t>speciální použití na zakázku, pro daný konkrétní účel.</a:t>
            </a:r>
          </a:p>
          <a:p>
            <a:pPr eaLnBrk="1" hangingPunct="1">
              <a:buFont typeface="Arial" charset="0"/>
              <a:buNone/>
            </a:pPr>
            <a:r>
              <a:rPr lang="cs-CZ" altLang="cs-CZ" sz="1800" smtClean="0"/>
              <a:t>                                     Člověk postupně zařazuje počítače do nejrůznějších </a:t>
            </a:r>
            <a:endParaRPr lang="cs-CZ" altLang="cs-CZ" sz="1800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1800" smtClean="0">
                <a:latin typeface="Arial" charset="0"/>
              </a:rPr>
              <a:t>                                       </a:t>
            </a:r>
            <a:r>
              <a:rPr lang="cs-CZ" altLang="cs-CZ" sz="1800" smtClean="0"/>
              <a:t>odvětví  a oborů a učí se je maximálně využít. </a:t>
            </a:r>
          </a:p>
        </p:txBody>
      </p:sp>
      <p:pic>
        <p:nvPicPr>
          <p:cNvPr id="10243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0725" y="2855913"/>
            <a:ext cx="4597400" cy="306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3027363"/>
            <a:ext cx="4533900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cs-CZ" sz="2400" u="sng" dirty="0"/>
              <a:t>Odkazy a uvedení autorů :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cs-CZ" sz="2000" dirty="0" smtClean="0"/>
              <a:t> </a:t>
            </a:r>
            <a:r>
              <a:rPr lang="cs-CZ" sz="2000" dirty="0"/>
              <a:t>Snímky 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3"/>
              </a:rPr>
              <a:t>http://www.libertyplace.net/business/test-business/lp-offices-business-suites-2new.jpg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4"/>
              </a:rPr>
              <a:t>http://blog.miliweb.net/software/67-microsoft-office-2007-service-pack-2-ke-stazeni-download-sp2.htm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5"/>
              </a:rPr>
              <a:t>http://www.pachner.cz/bakalari/bakalari.htm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6"/>
              </a:rPr>
              <a:t>http://www.itbiz.cz/files/seznam_pes.jpg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7"/>
              </a:rPr>
              <a:t>http://i.iinfo.cz/urs/seznam-preview-119325881503101.jpg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8"/>
              </a:rPr>
              <a:t>http://www.mywarezblog.com/rapidshare/jasc-paint-sh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9"/>
              </a:rPr>
              <a:t>http://</a:t>
            </a:r>
            <a:r>
              <a:rPr lang="cs-CZ" sz="1800" u="sng" dirty="0" smtClean="0">
                <a:hlinkClick r:id="rId9"/>
              </a:rPr>
              <a:t>www.theepochtimes.com/n2/technology/review-corel-paintshop-pro-x4-61614.html</a:t>
            </a:r>
            <a:endParaRPr lang="cs-CZ" sz="1800" u="sng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www.volkswagen.co.jp/ja/volkswagen/sustainable_mobility/future/volkswagen_2028.html</a:t>
            </a:r>
            <a:endParaRPr lang="cs-CZ" sz="1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>
                <a:hlinkClick r:id="rId11"/>
              </a:rPr>
              <a:t>http://images.samsung.com/is/image/samsung/cz_SM-V7000ZKAXEZ_000212686_Wild-Orange-Combi_orange?$Download-Source</a:t>
            </a:r>
            <a:r>
              <a:rPr lang="cs-CZ" sz="1800" dirty="0" smtClean="0">
                <a:hlinkClick r:id="rId11"/>
              </a:rPr>
              <a:t>$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12"/>
              </a:rPr>
              <a:t>http://www.cez.cz/cs/pro-media/tiskove-zpravy/2239.html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13"/>
              </a:rPr>
              <a:t>http://www.mefi.cz/pictures/produkty/cnc8x9/system2.jpg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14"/>
              </a:rPr>
              <a:t>http://www.czech.cz/</a:t>
            </a:r>
            <a:r>
              <a:rPr lang="cs-CZ" sz="1800" u="sng" dirty="0" err="1">
                <a:hlinkClick r:id="rId14"/>
              </a:rPr>
              <a:t>cz</a:t>
            </a:r>
            <a:r>
              <a:rPr lang="cs-CZ" sz="1800" u="sng" dirty="0">
                <a:hlinkClick r:id="rId14"/>
              </a:rPr>
              <a:t>/Studium/Veda-a-</a:t>
            </a:r>
            <a:r>
              <a:rPr lang="cs-CZ" sz="1800" u="sng" dirty="0" err="1">
                <a:hlinkClick r:id="rId14"/>
              </a:rPr>
              <a:t>vyzkum</a:t>
            </a:r>
            <a:r>
              <a:rPr lang="cs-CZ" sz="1800" u="sng" dirty="0">
                <a:hlinkClick r:id="rId14"/>
              </a:rPr>
              <a:t>/</a:t>
            </a:r>
            <a:r>
              <a:rPr lang="cs-CZ" sz="1800" u="sng" dirty="0" err="1">
                <a:hlinkClick r:id="rId14"/>
              </a:rPr>
              <a:t>Cesky</a:t>
            </a:r>
            <a:r>
              <a:rPr lang="cs-CZ" sz="1800" u="sng" dirty="0">
                <a:hlinkClick r:id="rId14"/>
              </a:rPr>
              <a:t>-</a:t>
            </a:r>
            <a:r>
              <a:rPr lang="cs-CZ" sz="1800" u="sng" dirty="0" err="1">
                <a:hlinkClick r:id="rId14"/>
              </a:rPr>
              <a:t>vyzkum</a:t>
            </a:r>
            <a:r>
              <a:rPr lang="cs-CZ" sz="1800" u="sng" dirty="0">
                <a:hlinkClick r:id="rId14"/>
              </a:rPr>
              <a:t>-ve-</a:t>
            </a:r>
            <a:r>
              <a:rPr lang="cs-CZ" sz="1800" u="sng" dirty="0" err="1">
                <a:hlinkClick r:id="rId14"/>
              </a:rPr>
              <a:t>svete</a:t>
            </a:r>
            <a:r>
              <a:rPr lang="cs-CZ" sz="1800" u="sng" dirty="0">
                <a:hlinkClick r:id="rId14"/>
              </a:rPr>
              <a:t>/Cesi-v-CERN-–-v-</a:t>
            </a:r>
            <a:r>
              <a:rPr lang="cs-CZ" sz="1800" u="sng" dirty="0" err="1">
                <a:hlinkClick r:id="rId14"/>
              </a:rPr>
              <a:t>nejslavnejsim</a:t>
            </a:r>
            <a:r>
              <a:rPr lang="cs-CZ" sz="1800" u="sng" dirty="0">
                <a:hlinkClick r:id="rId14"/>
              </a:rPr>
              <a:t>-</a:t>
            </a:r>
            <a:r>
              <a:rPr lang="cs-CZ" sz="1800" u="sng" dirty="0" err="1">
                <a:hlinkClick r:id="rId14"/>
              </a:rPr>
              <a:t>vedeckem</a:t>
            </a:r>
            <a:r>
              <a:rPr lang="cs-CZ" sz="1800" u="sng" dirty="0">
                <a:hlinkClick r:id="rId14"/>
              </a:rPr>
              <a:t>-centru-</a:t>
            </a:r>
            <a:r>
              <a:rPr lang="cs-CZ" sz="1800" u="sng" dirty="0" err="1">
                <a:hlinkClick r:id="rId14"/>
              </a:rPr>
              <a:t>prac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15"/>
              </a:rPr>
              <a:t>http://www.abel.cz/nase-spolecnost/vyzkum-a-vyvoj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>
                <a:hlinkClick r:id="rId16"/>
              </a:rPr>
              <a:t>http://datarama.aktualne.centrum.cz/clanek.phtml?id=728815</a:t>
            </a:r>
            <a:endParaRPr lang="cs-CZ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u="sng" dirty="0" smtClean="0">
                <a:hlinkClick r:id="rId17"/>
              </a:rPr>
              <a:t>http</a:t>
            </a:r>
            <a:r>
              <a:rPr lang="cs-CZ" sz="1800" u="sng" dirty="0">
                <a:hlinkClick r:id="rId17"/>
              </a:rPr>
              <a:t>://</a:t>
            </a:r>
            <a:r>
              <a:rPr lang="cs-CZ" sz="1800" u="sng" dirty="0" smtClean="0">
                <a:hlinkClick r:id="rId17"/>
              </a:rPr>
              <a:t>euro.e15.cz/profit/akcni-pocitacove-hry-zlepsuji-rozhodovani-900073</a:t>
            </a:r>
            <a:endParaRPr lang="cs-CZ" sz="1800" u="sng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>
                <a:hlinkClick r:id="rId18"/>
              </a:rPr>
              <a:t>http://www.citroen.cz/home/#/concept-car/citroen-gtbycitroen</a:t>
            </a:r>
            <a:r>
              <a:rPr lang="cs-CZ" sz="1800" dirty="0" smtClean="0">
                <a:hlinkClick r:id="rId18"/>
              </a:rPr>
              <a:t>/</a:t>
            </a:r>
            <a:endParaRPr lang="cs-CZ" sz="1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8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800" dirty="0"/>
          </a:p>
        </p:txBody>
      </p:sp>
      <p:sp>
        <p:nvSpPr>
          <p:cNvPr id="11267" name="AutoShape 6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7740650" y="6308725"/>
            <a:ext cx="1403350" cy="549275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463</Words>
  <Application>Microsoft Office PowerPoint</Application>
  <PresentationFormat>Předvádění na obrazovce (4:3)</PresentationFormat>
  <Paragraphs>73</Paragraphs>
  <Slides>10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Calibri</vt:lpstr>
      <vt:lpstr>Arial</vt:lpstr>
      <vt:lpstr>Motiv systému Office</vt:lpstr>
      <vt:lpstr>Použití počítačů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Použití počítačů</dc:title>
  <dc:creator>Notebook4</dc:creator>
  <cp:lastModifiedBy>Dum</cp:lastModifiedBy>
  <cp:revision>25</cp:revision>
  <dcterms:created xsi:type="dcterms:W3CDTF">2012-10-17T16:09:35Z</dcterms:created>
  <dcterms:modified xsi:type="dcterms:W3CDTF">2014-03-18T18:49:37Z</dcterms:modified>
</cp:coreProperties>
</file>