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3" r:id="rId3"/>
    <p:sldId id="264" r:id="rId4"/>
    <p:sldId id="265" r:id="rId5"/>
    <p:sldId id="267" r:id="rId6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2000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2000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2000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2000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2000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FF00"/>
    <a:srgbClr val="CC66FF"/>
    <a:srgbClr val="FF33CC"/>
    <a:srgbClr val="FF0000"/>
    <a:srgbClr val="0080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6B7E9E-2F2C-4125-85B5-8CBE81019A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CC735-EEA6-4508-AE12-94D20171AB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6C3E9C-1458-4917-A8AB-CEBBCB7DA9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8858AE-315D-4480-9EA5-5EEFC251B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C85558-AAEC-4AEB-A107-403CFA2D5D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88FBD9-2FC9-4696-A68E-1550850DB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395BA4-7560-40F9-8DAC-7D961ED0EE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C7C52D-8EE9-4F5C-A562-83F2ECFF72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69AB0-FA97-42D8-A9EF-E912DD7E8D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121968-E1EA-4F15-BEFF-F1B297DF0C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48D359-5FA4-4C42-906D-F0FE567D0A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/>
            </a:lvl1pPr>
          </a:lstStyle>
          <a:p>
            <a:pPr>
              <a:defRPr/>
            </a:pPr>
            <a:fld id="{7C6D56A0-D71B-41D5-B63B-07BDCEB67D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TS-114_launch.jpg" TargetMode="External"/><Relationship Id="rId2" Type="http://schemas.openxmlformats.org/officeDocument/2006/relationships/hyperlink" Target="http://www.zelenesrdce.cz/co-delame_/program-zapomenute-studank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altLang="cs-CZ" smtClean="0"/>
              <a:t>KUŽEL 3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5013325"/>
            <a:ext cx="6400800" cy="719138"/>
          </a:xfrm>
        </p:spPr>
        <p:txBody>
          <a:bodyPr/>
          <a:lstStyle/>
          <a:p>
            <a:pPr eaLnBrk="1" hangingPunct="1"/>
            <a:r>
              <a:rPr lang="cs-CZ" altLang="cs-CZ" smtClean="0"/>
              <a:t>- Výpočet povrchu</a:t>
            </a:r>
          </a:p>
        </p:txBody>
      </p:sp>
      <p:sp>
        <p:nvSpPr>
          <p:cNvPr id="25604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pic>
        <p:nvPicPr>
          <p:cNvPr id="2053" name="Obrázek 1" descr="imagesCAC265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endParaRPr lang="cs-CZ" altLang="cs-CZ" sz="1800"/>
          </a:p>
        </p:txBody>
      </p:sp>
      <p:graphicFrame>
        <p:nvGraphicFramePr>
          <p:cNvPr id="25607" name="Group 7"/>
          <p:cNvGraphicFramePr>
            <a:graphicFrameLocks noGrp="1"/>
          </p:cNvGraphicFramePr>
          <p:nvPr/>
        </p:nvGraphicFramePr>
        <p:xfrm>
          <a:off x="1042988" y="1484313"/>
          <a:ext cx="7129462" cy="2179832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4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793" marB="46793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793" marB="4679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5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793" marB="46793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793" marB="4679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8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793" marB="46793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IV/2 Inovace a zkvalitnění výuky směřující k rozvoji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matematické gramotnosti žáků ZŠ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793" marB="4679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793" marB="46793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KUŽEL 3</a:t>
                      </a:r>
                    </a:p>
                  </a:txBody>
                  <a:tcPr marL="90000" marR="90000" marT="46793" marB="4679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793" marB="46793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 </a:t>
                      </a:r>
                    </a:p>
                  </a:txBody>
                  <a:tcPr marL="90000" marR="90000" marT="46793" marB="4679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793" marB="46793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VY_42_INOVACE_12 </a:t>
                      </a:r>
                    </a:p>
                  </a:txBody>
                  <a:tcPr marL="90000" marR="90000" marT="46793" marB="4679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793" marB="46793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Michal Divíšek</a:t>
                      </a:r>
                    </a:p>
                  </a:txBody>
                  <a:tcPr marL="90000" marR="90000" marT="46793" marB="4679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50825" y="188913"/>
            <a:ext cx="8362950" cy="115093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 u="sng" dirty="0" smtClean="0">
                <a:solidFill>
                  <a:srgbClr val="FF0000"/>
                </a:solidFill>
              </a:rPr>
              <a:t>Úkol 1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dirty="0" smtClean="0"/>
              <a:t>Vypočti, </a:t>
            </a:r>
            <a:r>
              <a:rPr lang="cs-CZ" altLang="cs-CZ" sz="2000" dirty="0" smtClean="0"/>
              <a:t>kolik m</a:t>
            </a:r>
            <a:r>
              <a:rPr lang="en-US" altLang="cs-CZ" sz="2000" dirty="0" smtClean="0">
                <a:cs typeface="Arial" charset="0"/>
              </a:rPr>
              <a:t>²</a:t>
            </a:r>
            <a:r>
              <a:rPr lang="cs-CZ" altLang="cs-CZ" sz="2000" dirty="0" smtClean="0">
                <a:cs typeface="Arial" charset="0"/>
              </a:rPr>
              <a:t> plechu spotřebovali na obří trychtýř označující údajný střed Evropy v Havlíčkově Brodě. Má průměr podstavy 280 cm a výšku 230 cm.</a:t>
            </a:r>
            <a:endParaRPr lang="cs-CZ" altLang="cs-CZ" sz="2000" dirty="0" smtClean="0"/>
          </a:p>
        </p:txBody>
      </p:sp>
      <p:sp>
        <p:nvSpPr>
          <p:cNvPr id="22531" name="Text Box 3"/>
          <p:cNvSpPr txBox="1">
            <a:spLocks noChangeArrowheads="1"/>
          </p:cNvSpPr>
          <p:nvPr/>
        </p:nvSpPr>
        <p:spPr bwMode="auto">
          <a:xfrm>
            <a:off x="323850" y="1196975"/>
            <a:ext cx="36004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cs-CZ" altLang="cs-CZ" sz="2000"/>
              <a:t>d =  280 cm  r = 140 cm</a:t>
            </a:r>
          </a:p>
          <a:p>
            <a:pPr algn="l">
              <a:spcBef>
                <a:spcPct val="0"/>
              </a:spcBef>
            </a:pPr>
            <a:r>
              <a:rPr lang="cs-CZ" altLang="cs-CZ" sz="2000"/>
              <a:t>v =  230 cm</a:t>
            </a:r>
          </a:p>
          <a:p>
            <a:pPr algn="l">
              <a:spcBef>
                <a:spcPct val="0"/>
              </a:spcBef>
            </a:pPr>
            <a:r>
              <a:rPr lang="cs-CZ" altLang="cs-CZ" sz="2000"/>
              <a:t>S =  ?</a:t>
            </a:r>
          </a:p>
        </p:txBody>
      </p:sp>
      <p:sp>
        <p:nvSpPr>
          <p:cNvPr id="22545" name="Text Box 17"/>
          <p:cNvSpPr txBox="1">
            <a:spLocks noChangeArrowheads="1"/>
          </p:cNvSpPr>
          <p:nvPr/>
        </p:nvSpPr>
        <p:spPr bwMode="auto">
          <a:xfrm>
            <a:off x="395288" y="4149725"/>
            <a:ext cx="5761037" cy="222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cs-CZ" altLang="cs-CZ" sz="2000"/>
              <a:t>    S    =    </a:t>
            </a:r>
            <a:r>
              <a:rPr lang="en-US" altLang="cs-CZ" sz="2000">
                <a:sym typeface="Symbol" pitchFamily="18" charset="2"/>
              </a:rPr>
              <a:t></a:t>
            </a:r>
            <a:r>
              <a:rPr lang="cs-CZ" altLang="cs-CZ" sz="2000">
                <a:sym typeface="Symbol" pitchFamily="18" charset="2"/>
              </a:rPr>
              <a:t> . r. ( r + s )</a:t>
            </a:r>
          </a:p>
          <a:p>
            <a:pPr algn="l"/>
            <a:r>
              <a:rPr lang="cs-CZ" altLang="cs-CZ" sz="2000"/>
              <a:t>    S =  3,14 .140 ( 140 + 269,26 ) </a:t>
            </a:r>
          </a:p>
          <a:p>
            <a:pPr algn="l"/>
            <a:r>
              <a:rPr lang="cs-CZ" altLang="cs-CZ" sz="2000"/>
              <a:t>    S =   439,6 ( 140 + 269,26 )</a:t>
            </a:r>
          </a:p>
          <a:p>
            <a:pPr algn="l"/>
            <a:r>
              <a:rPr lang="cs-CZ" altLang="cs-CZ" sz="2000"/>
              <a:t>    S =   439,6 . 409,26</a:t>
            </a:r>
          </a:p>
          <a:p>
            <a:pPr algn="l"/>
            <a:r>
              <a:rPr lang="cs-CZ" altLang="cs-CZ" sz="2000"/>
              <a:t>    S =  179910,7 cm</a:t>
            </a:r>
            <a:r>
              <a:rPr lang="en-US" altLang="cs-CZ" sz="2000">
                <a:cs typeface="Arial" charset="0"/>
              </a:rPr>
              <a:t>²</a:t>
            </a:r>
            <a:r>
              <a:rPr lang="cs-CZ" altLang="cs-CZ" sz="2000">
                <a:cs typeface="Arial" charset="0"/>
              </a:rPr>
              <a:t>= 18 m</a:t>
            </a:r>
            <a:r>
              <a:rPr lang="en-US" altLang="cs-CZ" sz="2000">
                <a:cs typeface="Arial" charset="0"/>
              </a:rPr>
              <a:t>²</a:t>
            </a:r>
            <a:r>
              <a:rPr lang="cs-CZ" altLang="cs-CZ" sz="2000">
                <a:cs typeface="Arial" charset="0"/>
              </a:rPr>
              <a:t> </a:t>
            </a:r>
            <a:endParaRPr lang="en-US" altLang="cs-CZ" sz="2000" u="sng">
              <a:cs typeface="Arial" charset="0"/>
            </a:endParaRPr>
          </a:p>
          <a:p>
            <a:pPr algn="l"/>
            <a:r>
              <a:rPr lang="cs-CZ" altLang="cs-CZ" sz="2000">
                <a:sym typeface="Symbol" pitchFamily="18" charset="2"/>
              </a:rPr>
              <a:t>K výrobě obřího trychtýře je třeba 18 m</a:t>
            </a:r>
            <a:r>
              <a:rPr lang="en-US" altLang="cs-CZ" sz="2000">
                <a:cs typeface="Arial" charset="0"/>
                <a:sym typeface="Symbol" pitchFamily="18" charset="2"/>
              </a:rPr>
              <a:t>²</a:t>
            </a:r>
            <a:r>
              <a:rPr lang="cs-CZ" altLang="cs-CZ" sz="2000">
                <a:cs typeface="Arial" charset="0"/>
                <a:sym typeface="Symbol" pitchFamily="18" charset="2"/>
              </a:rPr>
              <a:t> plechu</a:t>
            </a:r>
            <a:r>
              <a:rPr lang="cs-CZ" altLang="cs-CZ" sz="2000">
                <a:sym typeface="Symbol" pitchFamily="18" charset="2"/>
              </a:rPr>
              <a:t>.</a:t>
            </a:r>
            <a:endParaRPr lang="cs-CZ" altLang="cs-CZ" sz="2000"/>
          </a:p>
        </p:txBody>
      </p:sp>
      <p:pic>
        <p:nvPicPr>
          <p:cNvPr id="22547" name="Picture 1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4825" y="1273175"/>
            <a:ext cx="2943225" cy="441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48" name="Text Box 20"/>
          <p:cNvSpPr txBox="1">
            <a:spLocks noChangeArrowheads="1"/>
          </p:cNvSpPr>
          <p:nvPr/>
        </p:nvSpPr>
        <p:spPr bwMode="auto">
          <a:xfrm>
            <a:off x="1692275" y="1844675"/>
            <a:ext cx="3240088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cs-CZ" altLang="cs-CZ" sz="2000"/>
              <a:t>Nejprve dopočteme podle Pythagorovy věty stranu s.</a:t>
            </a:r>
          </a:p>
          <a:p>
            <a:pPr algn="l">
              <a:spcBef>
                <a:spcPct val="0"/>
              </a:spcBef>
            </a:pPr>
            <a:r>
              <a:rPr lang="cs-CZ" altLang="cs-CZ" sz="2000"/>
              <a:t>s</a:t>
            </a:r>
            <a:r>
              <a:rPr lang="en-US" altLang="cs-CZ" sz="2000">
                <a:cs typeface="Arial" charset="0"/>
              </a:rPr>
              <a:t>²</a:t>
            </a:r>
            <a:r>
              <a:rPr lang="cs-CZ" altLang="cs-CZ" sz="2000">
                <a:cs typeface="Arial" charset="0"/>
              </a:rPr>
              <a:t>  =   v </a:t>
            </a:r>
            <a:r>
              <a:rPr lang="en-US" altLang="cs-CZ" sz="2000"/>
              <a:t>²</a:t>
            </a:r>
            <a:r>
              <a:rPr lang="cs-CZ" altLang="cs-CZ" sz="2000"/>
              <a:t> +   r </a:t>
            </a:r>
            <a:r>
              <a:rPr lang="en-US" altLang="cs-CZ" sz="2000"/>
              <a:t>²</a:t>
            </a:r>
            <a:endParaRPr lang="cs-CZ" altLang="cs-CZ" sz="2000"/>
          </a:p>
          <a:p>
            <a:pPr algn="l">
              <a:spcBef>
                <a:spcPct val="0"/>
              </a:spcBef>
            </a:pPr>
            <a:r>
              <a:rPr lang="cs-CZ" altLang="cs-CZ" sz="2000"/>
              <a:t>s </a:t>
            </a:r>
            <a:r>
              <a:rPr lang="en-US" altLang="cs-CZ" sz="2000"/>
              <a:t>²</a:t>
            </a:r>
            <a:r>
              <a:rPr lang="cs-CZ" altLang="cs-CZ" sz="2000"/>
              <a:t> = 230</a:t>
            </a:r>
            <a:r>
              <a:rPr lang="en-US" altLang="cs-CZ" sz="2000"/>
              <a:t>²</a:t>
            </a:r>
            <a:r>
              <a:rPr lang="cs-CZ" altLang="cs-CZ" sz="2000"/>
              <a:t> + 140</a:t>
            </a:r>
            <a:r>
              <a:rPr lang="en-US" altLang="cs-CZ" sz="2000"/>
              <a:t>²</a:t>
            </a:r>
            <a:endParaRPr lang="cs-CZ" altLang="cs-CZ" sz="2000"/>
          </a:p>
          <a:p>
            <a:pPr algn="l">
              <a:spcBef>
                <a:spcPct val="0"/>
              </a:spcBef>
            </a:pPr>
            <a:r>
              <a:rPr lang="cs-CZ" altLang="cs-CZ" sz="2000"/>
              <a:t>s</a:t>
            </a:r>
            <a:r>
              <a:rPr lang="en-US" altLang="cs-CZ" sz="2000"/>
              <a:t>²</a:t>
            </a:r>
            <a:r>
              <a:rPr lang="cs-CZ" altLang="cs-CZ" sz="2000"/>
              <a:t>  = 52900 + 19600</a:t>
            </a:r>
          </a:p>
          <a:p>
            <a:pPr algn="l">
              <a:spcBef>
                <a:spcPct val="0"/>
              </a:spcBef>
            </a:pPr>
            <a:r>
              <a:rPr lang="cs-CZ" altLang="cs-CZ" sz="2000"/>
              <a:t>s</a:t>
            </a:r>
            <a:r>
              <a:rPr lang="en-US" altLang="cs-CZ" sz="2000"/>
              <a:t>²</a:t>
            </a:r>
            <a:r>
              <a:rPr lang="cs-CZ" altLang="cs-CZ" sz="2000"/>
              <a:t>  = 72500</a:t>
            </a:r>
            <a:endParaRPr lang="en-US" altLang="cs-CZ" sz="2000">
              <a:cs typeface="Arial" charset="0"/>
            </a:endParaRPr>
          </a:p>
          <a:p>
            <a:pPr algn="l">
              <a:spcBef>
                <a:spcPct val="0"/>
              </a:spcBef>
            </a:pPr>
            <a:r>
              <a:rPr lang="cs-CZ" altLang="cs-CZ" sz="2000"/>
              <a:t>s   = 269,26 cm</a:t>
            </a:r>
          </a:p>
        </p:txBody>
      </p:sp>
      <p:sp>
        <p:nvSpPr>
          <p:cNvPr id="22549" name="Line 21"/>
          <p:cNvSpPr>
            <a:spLocks noChangeShapeType="1"/>
          </p:cNvSpPr>
          <p:nvPr/>
        </p:nvSpPr>
        <p:spPr bwMode="auto">
          <a:xfrm flipH="1" flipV="1">
            <a:off x="7019925" y="1773238"/>
            <a:ext cx="73025" cy="1728787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2550" name="Line 22"/>
          <p:cNvSpPr>
            <a:spLocks noChangeShapeType="1"/>
          </p:cNvSpPr>
          <p:nvPr/>
        </p:nvSpPr>
        <p:spPr bwMode="auto">
          <a:xfrm flipV="1">
            <a:off x="7092950" y="1773238"/>
            <a:ext cx="1152525" cy="1728787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2551" name="Line 23"/>
          <p:cNvSpPr>
            <a:spLocks noChangeShapeType="1"/>
          </p:cNvSpPr>
          <p:nvPr/>
        </p:nvSpPr>
        <p:spPr bwMode="auto">
          <a:xfrm flipH="1">
            <a:off x="6948488" y="1773238"/>
            <a:ext cx="129540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3351" name="Freeform 39"/>
          <p:cNvSpPr>
            <a:spLocks/>
          </p:cNvSpPr>
          <p:nvPr/>
        </p:nvSpPr>
        <p:spPr bwMode="auto">
          <a:xfrm rot="11326406" flipH="1">
            <a:off x="7086600" y="1698625"/>
            <a:ext cx="503238" cy="647700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2553" name="Text Box 38"/>
          <p:cNvSpPr txBox="1">
            <a:spLocks noChangeArrowheads="1"/>
          </p:cNvSpPr>
          <p:nvPr/>
        </p:nvSpPr>
        <p:spPr bwMode="auto">
          <a:xfrm>
            <a:off x="7019925" y="1773238"/>
            <a:ext cx="6461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cs-CZ" altLang="cs-CZ" sz="1800" b="1">
                <a:solidFill>
                  <a:srgbClr val="FF0000"/>
                </a:solidFill>
              </a:rPr>
              <a:t>90</a:t>
            </a:r>
            <a:r>
              <a:rPr lang="en-US" altLang="cs-CZ" sz="1800" b="1">
                <a:solidFill>
                  <a:srgbClr val="FF0000"/>
                </a:solidFill>
                <a:cs typeface="Arial" charset="0"/>
              </a:rPr>
              <a:t>º</a:t>
            </a:r>
          </a:p>
        </p:txBody>
      </p:sp>
      <p:sp>
        <p:nvSpPr>
          <p:cNvPr id="22554" name="Text Box 26"/>
          <p:cNvSpPr txBox="1">
            <a:spLocks noChangeArrowheads="1"/>
          </p:cNvSpPr>
          <p:nvPr/>
        </p:nvSpPr>
        <p:spPr bwMode="auto">
          <a:xfrm>
            <a:off x="7667625" y="2420938"/>
            <a:ext cx="12239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cs-CZ" altLang="cs-CZ" sz="2000" b="1">
                <a:solidFill>
                  <a:srgbClr val="FF0000"/>
                </a:solidFill>
              </a:rPr>
              <a:t>s = ?</a:t>
            </a:r>
          </a:p>
          <a:p>
            <a:pPr algn="l">
              <a:spcBef>
                <a:spcPct val="0"/>
              </a:spcBef>
            </a:pPr>
            <a:endParaRPr lang="cs-CZ" altLang="cs-CZ" sz="2000" b="1">
              <a:solidFill>
                <a:srgbClr val="008000"/>
              </a:solidFill>
            </a:endParaRPr>
          </a:p>
        </p:txBody>
      </p:sp>
      <p:sp>
        <p:nvSpPr>
          <p:cNvPr id="22555" name="Text Box 27"/>
          <p:cNvSpPr txBox="1">
            <a:spLocks noChangeArrowheads="1"/>
          </p:cNvSpPr>
          <p:nvPr/>
        </p:nvSpPr>
        <p:spPr bwMode="auto">
          <a:xfrm>
            <a:off x="5508625" y="2060575"/>
            <a:ext cx="1655763" cy="671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cs-CZ" altLang="cs-CZ" sz="2000" b="1">
                <a:solidFill>
                  <a:srgbClr val="FF0000"/>
                </a:solidFill>
              </a:rPr>
              <a:t>v =230cm</a:t>
            </a:r>
          </a:p>
          <a:p>
            <a:pPr algn="l">
              <a:spcBef>
                <a:spcPct val="0"/>
              </a:spcBef>
            </a:pPr>
            <a:endParaRPr lang="cs-CZ" altLang="cs-CZ" sz="1800" b="1">
              <a:solidFill>
                <a:srgbClr val="008000"/>
              </a:solidFill>
            </a:endParaRPr>
          </a:p>
        </p:txBody>
      </p:sp>
      <p:sp>
        <p:nvSpPr>
          <p:cNvPr id="22556" name="Text Box 28"/>
          <p:cNvSpPr txBox="1">
            <a:spLocks noChangeArrowheads="1"/>
          </p:cNvSpPr>
          <p:nvPr/>
        </p:nvSpPr>
        <p:spPr bwMode="auto">
          <a:xfrm>
            <a:off x="7019925" y="1341438"/>
            <a:ext cx="16557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cs-CZ" altLang="cs-CZ" sz="2000" b="1">
                <a:solidFill>
                  <a:srgbClr val="FF0000"/>
                </a:solidFill>
              </a:rPr>
              <a:t>r =140cm</a:t>
            </a:r>
            <a:endParaRPr lang="cs-CZ" altLang="cs-CZ" sz="1800" b="1">
              <a:solidFill>
                <a:srgbClr val="008000"/>
              </a:solidFill>
            </a:endParaRPr>
          </a:p>
        </p:txBody>
      </p:sp>
      <p:sp>
        <p:nvSpPr>
          <p:cNvPr id="22557" name="AutoShape 2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22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22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22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22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22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13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22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22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22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5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5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5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5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5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5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5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5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5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5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5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5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5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5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5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5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5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5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25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25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5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5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25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25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5" dur="2000"/>
                                        <p:tgtEl>
                                          <p:spTgt spid="22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49" grpId="0" animBg="1"/>
      <p:bldP spid="22550" grpId="0" animBg="1"/>
      <p:bldP spid="22551" grpId="0" animBg="1"/>
      <p:bldP spid="13351" grpId="0" animBg="1"/>
      <p:bldP spid="22553" grpId="0"/>
      <p:bldP spid="22554" grpId="0"/>
      <p:bldP spid="22555" grpId="0"/>
      <p:bldP spid="22556" grpId="0"/>
      <p:bldP spid="2255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95288" y="188913"/>
            <a:ext cx="8424862" cy="12954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 u="sng" smtClean="0">
                <a:solidFill>
                  <a:srgbClr val="FF0000"/>
                </a:solidFill>
              </a:rPr>
              <a:t>Úkol 2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smtClean="0"/>
              <a:t>Přední kuželová část raketoplánu je chráněna křemíkovými destičkami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smtClean="0"/>
              <a:t>rozměru 15 x 15 cm. Každá stojí 2000 USD. Kolik stojí izolační obal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smtClean="0"/>
              <a:t>přední části se stranou 3,8 m s průměrem 3,2 m?</a:t>
            </a:r>
          </a:p>
        </p:txBody>
      </p:sp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323850" y="1484313"/>
            <a:ext cx="36004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cs-CZ" altLang="cs-CZ" sz="2000"/>
              <a:t>d =  320 cm  r = 160 cm</a:t>
            </a:r>
          </a:p>
          <a:p>
            <a:pPr algn="l">
              <a:spcBef>
                <a:spcPct val="0"/>
              </a:spcBef>
            </a:pPr>
            <a:r>
              <a:rPr lang="cs-CZ" altLang="cs-CZ" sz="2000"/>
              <a:t>s =  380 cm</a:t>
            </a:r>
          </a:p>
          <a:p>
            <a:pPr algn="l">
              <a:spcBef>
                <a:spcPct val="0"/>
              </a:spcBef>
            </a:pPr>
            <a:r>
              <a:rPr lang="cs-CZ" altLang="cs-CZ" sz="2000"/>
              <a:t>S =  ?</a:t>
            </a: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0" y="2924175"/>
            <a:ext cx="4897438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cs-CZ" altLang="cs-CZ" sz="2000"/>
              <a:t>    S    =    </a:t>
            </a:r>
            <a:r>
              <a:rPr lang="en-US" altLang="cs-CZ" sz="2000">
                <a:sym typeface="Symbol" pitchFamily="18" charset="2"/>
              </a:rPr>
              <a:t></a:t>
            </a:r>
            <a:r>
              <a:rPr lang="cs-CZ" altLang="cs-CZ" sz="2000">
                <a:sym typeface="Symbol" pitchFamily="18" charset="2"/>
              </a:rPr>
              <a:t> . r . s</a:t>
            </a:r>
          </a:p>
          <a:p>
            <a:pPr algn="l"/>
            <a:r>
              <a:rPr lang="cs-CZ" altLang="cs-CZ" sz="2000"/>
              <a:t>    S =  3,14 .160 . 380 </a:t>
            </a:r>
          </a:p>
          <a:p>
            <a:pPr algn="l"/>
            <a:r>
              <a:rPr lang="cs-CZ" altLang="cs-CZ" sz="2000"/>
              <a:t>    S =   </a:t>
            </a:r>
            <a:r>
              <a:rPr lang="cs-CZ" altLang="cs-CZ" sz="2000" u="sng"/>
              <a:t>190912 cm</a:t>
            </a:r>
            <a:r>
              <a:rPr lang="en-US" altLang="cs-CZ" sz="2000" u="sng">
                <a:cs typeface="Arial" charset="0"/>
              </a:rPr>
              <a:t>²</a:t>
            </a:r>
            <a:endParaRPr lang="cs-CZ" altLang="cs-CZ" sz="2000" u="sng">
              <a:cs typeface="Arial" charset="0"/>
            </a:endParaRPr>
          </a:p>
          <a:p>
            <a:pPr algn="l"/>
            <a:endParaRPr lang="en-US" altLang="cs-CZ" sz="2000">
              <a:cs typeface="Arial" charset="0"/>
            </a:endParaRPr>
          </a:p>
          <a:p>
            <a:pPr algn="l"/>
            <a:r>
              <a:rPr lang="cs-CZ" altLang="cs-CZ" sz="2000"/>
              <a:t> čtvercová destička S = a</a:t>
            </a:r>
            <a:r>
              <a:rPr lang="en-US" altLang="cs-CZ" sz="2000">
                <a:cs typeface="Arial" charset="0"/>
              </a:rPr>
              <a:t>²</a:t>
            </a:r>
            <a:r>
              <a:rPr lang="cs-CZ" altLang="cs-CZ" sz="2000">
                <a:cs typeface="Arial" charset="0"/>
              </a:rPr>
              <a:t>=15</a:t>
            </a:r>
            <a:r>
              <a:rPr lang="en-US" altLang="cs-CZ" sz="2000">
                <a:cs typeface="Arial" charset="0"/>
              </a:rPr>
              <a:t>²</a:t>
            </a:r>
            <a:r>
              <a:rPr lang="cs-CZ" altLang="cs-CZ" sz="2000">
                <a:cs typeface="Arial" charset="0"/>
              </a:rPr>
              <a:t>=225cm</a:t>
            </a:r>
            <a:r>
              <a:rPr lang="en-US" altLang="cs-CZ" sz="2000">
                <a:cs typeface="Arial" charset="0"/>
              </a:rPr>
              <a:t>²</a:t>
            </a:r>
            <a:endParaRPr lang="cs-CZ" altLang="cs-CZ" sz="2000">
              <a:cs typeface="Arial" charset="0"/>
            </a:endParaRPr>
          </a:p>
          <a:p>
            <a:pPr algn="l"/>
            <a:r>
              <a:rPr lang="cs-CZ" altLang="cs-CZ" sz="2000"/>
              <a:t> 190912 : 225 = 848.49  tj. 849 destiček</a:t>
            </a:r>
          </a:p>
          <a:p>
            <a:pPr algn="l"/>
            <a:r>
              <a:rPr lang="cs-CZ" altLang="cs-CZ" sz="2000"/>
              <a:t> výpočet ceny</a:t>
            </a:r>
          </a:p>
          <a:p>
            <a:pPr algn="l"/>
            <a:r>
              <a:rPr lang="cs-CZ" altLang="cs-CZ" sz="2000"/>
              <a:t> 849 . 2000 = </a:t>
            </a:r>
            <a:r>
              <a:rPr lang="cs-CZ" altLang="cs-CZ" sz="2000" u="sng"/>
              <a:t>1698000 USD</a:t>
            </a:r>
            <a:r>
              <a:rPr lang="cs-CZ" altLang="cs-CZ" sz="2000">
                <a:cs typeface="Arial" charset="0"/>
              </a:rPr>
              <a:t> </a:t>
            </a:r>
            <a:endParaRPr lang="cs-CZ" altLang="cs-CZ" sz="2000">
              <a:sym typeface="Symbol" pitchFamily="18" charset="2"/>
            </a:endParaRPr>
          </a:p>
        </p:txBody>
      </p:sp>
      <p:pic>
        <p:nvPicPr>
          <p:cNvPr id="23567" name="Picture 1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1484313"/>
            <a:ext cx="2897188" cy="362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8" name="Oval 16"/>
          <p:cNvSpPr>
            <a:spLocks noChangeArrowheads="1"/>
          </p:cNvSpPr>
          <p:nvPr/>
        </p:nvSpPr>
        <p:spPr bwMode="auto">
          <a:xfrm>
            <a:off x="3492500" y="2708275"/>
            <a:ext cx="1944688" cy="720725"/>
          </a:xfrm>
          <a:prstGeom prst="ellipse">
            <a:avLst/>
          </a:prstGeom>
          <a:solidFill>
            <a:schemeClr val="bg1"/>
          </a:soli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3569" name="Line 17"/>
          <p:cNvSpPr>
            <a:spLocks noChangeShapeType="1"/>
          </p:cNvSpPr>
          <p:nvPr/>
        </p:nvSpPr>
        <p:spPr bwMode="auto">
          <a:xfrm flipH="1">
            <a:off x="3492500" y="1484313"/>
            <a:ext cx="1008063" cy="1512887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70" name="Line 18"/>
          <p:cNvSpPr>
            <a:spLocks noChangeShapeType="1"/>
          </p:cNvSpPr>
          <p:nvPr/>
        </p:nvSpPr>
        <p:spPr bwMode="auto">
          <a:xfrm>
            <a:off x="4500563" y="1484313"/>
            <a:ext cx="935037" cy="1512887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71" name="Line 19"/>
          <p:cNvSpPr>
            <a:spLocks noChangeShapeType="1"/>
          </p:cNvSpPr>
          <p:nvPr/>
        </p:nvSpPr>
        <p:spPr bwMode="auto">
          <a:xfrm flipV="1">
            <a:off x="3492500" y="3068638"/>
            <a:ext cx="935038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72" name="Text Box 20"/>
          <p:cNvSpPr txBox="1">
            <a:spLocks noChangeArrowheads="1"/>
          </p:cNvSpPr>
          <p:nvPr/>
        </p:nvSpPr>
        <p:spPr bwMode="auto">
          <a:xfrm>
            <a:off x="3563938" y="3573463"/>
            <a:ext cx="16557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cs-CZ" altLang="cs-CZ" sz="1800" b="1">
                <a:solidFill>
                  <a:srgbClr val="FF0000"/>
                </a:solidFill>
              </a:rPr>
              <a:t>r = 160cm</a:t>
            </a:r>
            <a:endParaRPr lang="cs-CZ" altLang="cs-CZ" sz="1800" b="1">
              <a:solidFill>
                <a:srgbClr val="008000"/>
              </a:solidFill>
            </a:endParaRPr>
          </a:p>
        </p:txBody>
      </p:sp>
      <p:sp>
        <p:nvSpPr>
          <p:cNvPr id="23573" name="Line 21"/>
          <p:cNvSpPr>
            <a:spLocks noChangeShapeType="1"/>
          </p:cNvSpPr>
          <p:nvPr/>
        </p:nvSpPr>
        <p:spPr bwMode="auto">
          <a:xfrm flipV="1">
            <a:off x="3492500" y="1484313"/>
            <a:ext cx="1006475" cy="1512887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74" name="Text Box 22"/>
          <p:cNvSpPr txBox="1">
            <a:spLocks noChangeArrowheads="1"/>
          </p:cNvSpPr>
          <p:nvPr/>
        </p:nvSpPr>
        <p:spPr bwMode="auto">
          <a:xfrm>
            <a:off x="3924300" y="2205038"/>
            <a:ext cx="16557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cs-CZ" altLang="cs-CZ" sz="1800" b="1">
                <a:solidFill>
                  <a:srgbClr val="FF0000"/>
                </a:solidFill>
              </a:rPr>
              <a:t>s = 380cm</a:t>
            </a:r>
          </a:p>
          <a:p>
            <a:pPr algn="l">
              <a:spcBef>
                <a:spcPct val="0"/>
              </a:spcBef>
            </a:pPr>
            <a:endParaRPr lang="cs-CZ" altLang="cs-CZ" sz="1800" b="1">
              <a:solidFill>
                <a:srgbClr val="008000"/>
              </a:solidFill>
            </a:endParaRPr>
          </a:p>
        </p:txBody>
      </p:sp>
      <p:sp>
        <p:nvSpPr>
          <p:cNvPr id="23576" name="Text Box 24"/>
          <p:cNvSpPr txBox="1">
            <a:spLocks noChangeArrowheads="1"/>
          </p:cNvSpPr>
          <p:nvPr/>
        </p:nvSpPr>
        <p:spPr bwMode="auto">
          <a:xfrm>
            <a:off x="684213" y="5949950"/>
            <a:ext cx="8064500" cy="396875"/>
          </a:xfrm>
          <a:prstGeom prst="rect">
            <a:avLst/>
          </a:prstGeom>
          <a:noFill/>
          <a:ln w="3810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altLang="cs-CZ" sz="2000">
                <a:sym typeface="Symbol" pitchFamily="18" charset="2"/>
              </a:rPr>
              <a:t>Cena izolační vrstvy přední části raketoplánu je 1698000 USD.</a:t>
            </a:r>
          </a:p>
        </p:txBody>
      </p:sp>
      <p:sp>
        <p:nvSpPr>
          <p:cNvPr id="23577" name="AutoShape 2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23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23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23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3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3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23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23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23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3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3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3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35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35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35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35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355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355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355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355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5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35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8" dur="2000"/>
                                        <p:tgtEl>
                                          <p:spTgt spid="23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68" grpId="0" animBg="1"/>
      <p:bldP spid="23569" grpId="0" animBg="1"/>
      <p:bldP spid="23570" grpId="0" animBg="1"/>
      <p:bldP spid="23571" grpId="0" animBg="1"/>
      <p:bldP spid="23572" grpId="0"/>
      <p:bldP spid="23573" grpId="0" animBg="1"/>
      <p:bldP spid="23574" grpId="0"/>
      <p:bldP spid="2357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95288" y="260350"/>
            <a:ext cx="8424862" cy="12954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 u="sng" dirty="0" smtClean="0">
                <a:solidFill>
                  <a:srgbClr val="FF0000"/>
                </a:solidFill>
              </a:rPr>
              <a:t>Úkol 3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dirty="0" smtClean="0"/>
              <a:t>Kolik Kč stojí oboustranný nátěr </a:t>
            </a:r>
            <a:r>
              <a:rPr lang="cs-CZ" altLang="cs-CZ" sz="2000" dirty="0" smtClean="0"/>
              <a:t>násypky? </a:t>
            </a:r>
            <a:r>
              <a:rPr lang="cs-CZ" altLang="cs-CZ" sz="2000" dirty="0" smtClean="0"/>
              <a:t>Tvar násypky  - spojené kužely o průměru 3,6 m a celková výška je 6 m. 1m</a:t>
            </a:r>
            <a:r>
              <a:rPr lang="en-US" altLang="cs-CZ" sz="2000" dirty="0" smtClean="0">
                <a:cs typeface="Arial" charset="0"/>
              </a:rPr>
              <a:t>²</a:t>
            </a:r>
            <a:r>
              <a:rPr lang="cs-CZ" altLang="cs-CZ" sz="2000" dirty="0" smtClean="0">
                <a:cs typeface="Arial" charset="0"/>
              </a:rPr>
              <a:t> nátěru stojí 145 Kč.</a:t>
            </a:r>
            <a:endParaRPr lang="cs-CZ" altLang="cs-CZ" sz="2000" dirty="0" smtClean="0"/>
          </a:p>
        </p:txBody>
      </p:sp>
      <p:sp>
        <p:nvSpPr>
          <p:cNvPr id="24579" name="Text Box 3"/>
          <p:cNvSpPr txBox="1">
            <a:spLocks noChangeArrowheads="1"/>
          </p:cNvSpPr>
          <p:nvPr/>
        </p:nvSpPr>
        <p:spPr bwMode="auto">
          <a:xfrm>
            <a:off x="323850" y="1341438"/>
            <a:ext cx="36004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cs-CZ" altLang="cs-CZ" sz="2000"/>
              <a:t>Jeden kužel má :</a:t>
            </a:r>
          </a:p>
          <a:p>
            <a:pPr algn="l">
              <a:spcBef>
                <a:spcPct val="0"/>
              </a:spcBef>
            </a:pPr>
            <a:r>
              <a:rPr lang="cs-CZ" altLang="cs-CZ" sz="2000"/>
              <a:t>d =  3,6 m  r = 1,8 m</a:t>
            </a:r>
          </a:p>
          <a:p>
            <a:pPr algn="l">
              <a:spcBef>
                <a:spcPct val="0"/>
              </a:spcBef>
            </a:pPr>
            <a:r>
              <a:rPr lang="cs-CZ" altLang="cs-CZ" sz="2000"/>
              <a:t>v =  3 m</a:t>
            </a:r>
            <a:endParaRPr lang="cs-CZ" altLang="cs-CZ" sz="1800"/>
          </a:p>
          <a:p>
            <a:pPr algn="l">
              <a:spcBef>
                <a:spcPct val="0"/>
              </a:spcBef>
            </a:pPr>
            <a:r>
              <a:rPr lang="cs-CZ" altLang="cs-CZ" sz="2000"/>
              <a:t>S =  ?</a:t>
            </a:r>
          </a:p>
        </p:txBody>
      </p:sp>
      <p:sp>
        <p:nvSpPr>
          <p:cNvPr id="24580" name="Text Box 4"/>
          <p:cNvSpPr txBox="1">
            <a:spLocks noChangeArrowheads="1"/>
          </p:cNvSpPr>
          <p:nvPr/>
        </p:nvSpPr>
        <p:spPr bwMode="auto">
          <a:xfrm>
            <a:off x="0" y="3284538"/>
            <a:ext cx="4897438" cy="222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cs-CZ" altLang="cs-CZ" sz="2000"/>
              <a:t>    S    =    </a:t>
            </a:r>
            <a:r>
              <a:rPr lang="en-US" altLang="cs-CZ" sz="2000">
                <a:sym typeface="Symbol" pitchFamily="18" charset="2"/>
              </a:rPr>
              <a:t></a:t>
            </a:r>
            <a:r>
              <a:rPr lang="cs-CZ" altLang="cs-CZ" sz="2000">
                <a:sym typeface="Symbol" pitchFamily="18" charset="2"/>
              </a:rPr>
              <a:t> . r . s</a:t>
            </a:r>
          </a:p>
          <a:p>
            <a:pPr algn="l"/>
            <a:r>
              <a:rPr lang="cs-CZ" altLang="cs-CZ" sz="2000"/>
              <a:t>    S =  3,14 .1,8 . 3,5 </a:t>
            </a:r>
          </a:p>
          <a:p>
            <a:pPr algn="l"/>
            <a:r>
              <a:rPr lang="cs-CZ" altLang="cs-CZ" sz="2000"/>
              <a:t>    S =   </a:t>
            </a:r>
            <a:r>
              <a:rPr lang="cs-CZ" altLang="cs-CZ" sz="2000" u="sng"/>
              <a:t>19,782 m</a:t>
            </a:r>
            <a:r>
              <a:rPr lang="en-US" altLang="cs-CZ" sz="2000" u="sng">
                <a:cs typeface="Arial" charset="0"/>
              </a:rPr>
              <a:t>²</a:t>
            </a:r>
          </a:p>
          <a:p>
            <a:pPr algn="l"/>
            <a:r>
              <a:rPr lang="cs-CZ" altLang="cs-CZ" sz="2000"/>
              <a:t> cena nátěru 19782 .145</a:t>
            </a:r>
            <a:r>
              <a:rPr lang="cs-CZ" altLang="cs-CZ" sz="2000">
                <a:cs typeface="Arial" charset="0"/>
              </a:rPr>
              <a:t>=2868,39 Kč</a:t>
            </a:r>
          </a:p>
          <a:p>
            <a:pPr algn="l"/>
            <a:r>
              <a:rPr lang="cs-CZ" altLang="cs-CZ" sz="2000"/>
              <a:t> vnitřní a dolní část násypky</a:t>
            </a:r>
          </a:p>
          <a:p>
            <a:pPr algn="l"/>
            <a:r>
              <a:rPr lang="cs-CZ" altLang="cs-CZ" sz="2000"/>
              <a:t> 2868,39  . 4   = </a:t>
            </a:r>
            <a:r>
              <a:rPr lang="cs-CZ" altLang="cs-CZ" sz="2000" u="sng"/>
              <a:t>11473,56 Kč</a:t>
            </a:r>
            <a:endParaRPr lang="cs-CZ" altLang="cs-CZ" sz="2000" u="sng">
              <a:sym typeface="Symbol" pitchFamily="18" charset="2"/>
            </a:endParaRPr>
          </a:p>
        </p:txBody>
      </p:sp>
      <p:sp>
        <p:nvSpPr>
          <p:cNvPr id="24582" name="Oval 6"/>
          <p:cNvSpPr>
            <a:spLocks noChangeArrowheads="1"/>
          </p:cNvSpPr>
          <p:nvPr/>
        </p:nvSpPr>
        <p:spPr bwMode="auto">
          <a:xfrm>
            <a:off x="6300788" y="2997200"/>
            <a:ext cx="2519362" cy="720725"/>
          </a:xfrm>
          <a:prstGeom prst="ellipse">
            <a:avLst/>
          </a:prstGeom>
          <a:solidFill>
            <a:schemeClr val="bg1"/>
          </a:soli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4583" name="Line 7"/>
          <p:cNvSpPr>
            <a:spLocks noChangeShapeType="1"/>
          </p:cNvSpPr>
          <p:nvPr/>
        </p:nvSpPr>
        <p:spPr bwMode="auto">
          <a:xfrm flipH="1">
            <a:off x="6300788" y="1341438"/>
            <a:ext cx="1223962" cy="2016125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584" name="Line 8"/>
          <p:cNvSpPr>
            <a:spLocks noChangeShapeType="1"/>
          </p:cNvSpPr>
          <p:nvPr/>
        </p:nvSpPr>
        <p:spPr bwMode="auto">
          <a:xfrm>
            <a:off x="7524750" y="1341438"/>
            <a:ext cx="1295400" cy="2016125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589" name="Text Box 13"/>
          <p:cNvSpPr txBox="1">
            <a:spLocks noChangeArrowheads="1"/>
          </p:cNvSpPr>
          <p:nvPr/>
        </p:nvSpPr>
        <p:spPr bwMode="auto">
          <a:xfrm>
            <a:off x="684213" y="5949950"/>
            <a:ext cx="8064500" cy="396875"/>
          </a:xfrm>
          <a:prstGeom prst="rect">
            <a:avLst/>
          </a:prstGeom>
          <a:noFill/>
          <a:ln w="3810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altLang="cs-CZ" sz="2000">
                <a:sym typeface="Symbol" pitchFamily="18" charset="2"/>
              </a:rPr>
              <a:t>Cena nátěru  je 11473,56 Kč.</a:t>
            </a:r>
          </a:p>
        </p:txBody>
      </p:sp>
      <p:sp>
        <p:nvSpPr>
          <p:cNvPr id="24590" name="Line 14"/>
          <p:cNvSpPr>
            <a:spLocks noChangeShapeType="1"/>
          </p:cNvSpPr>
          <p:nvPr/>
        </p:nvSpPr>
        <p:spPr bwMode="auto">
          <a:xfrm>
            <a:off x="6300788" y="3429000"/>
            <a:ext cx="1295400" cy="2160588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591" name="Line 15"/>
          <p:cNvSpPr>
            <a:spLocks noChangeShapeType="1"/>
          </p:cNvSpPr>
          <p:nvPr/>
        </p:nvSpPr>
        <p:spPr bwMode="auto">
          <a:xfrm flipH="1">
            <a:off x="7596188" y="3429000"/>
            <a:ext cx="1223962" cy="2160588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592" name="Line 16"/>
          <p:cNvSpPr>
            <a:spLocks noChangeShapeType="1"/>
          </p:cNvSpPr>
          <p:nvPr/>
        </p:nvSpPr>
        <p:spPr bwMode="auto">
          <a:xfrm flipH="1" flipV="1">
            <a:off x="7524750" y="1341438"/>
            <a:ext cx="71438" cy="4175125"/>
          </a:xfrm>
          <a:prstGeom prst="line">
            <a:avLst/>
          </a:prstGeom>
          <a:noFill/>
          <a:ln w="2540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593" name="Line 17"/>
          <p:cNvSpPr>
            <a:spLocks noChangeShapeType="1"/>
          </p:cNvSpPr>
          <p:nvPr/>
        </p:nvSpPr>
        <p:spPr bwMode="auto">
          <a:xfrm>
            <a:off x="6300788" y="3357563"/>
            <a:ext cx="2447925" cy="0"/>
          </a:xfrm>
          <a:prstGeom prst="line">
            <a:avLst/>
          </a:prstGeom>
          <a:noFill/>
          <a:ln w="2540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594" name="Line 18"/>
          <p:cNvSpPr>
            <a:spLocks noChangeShapeType="1"/>
          </p:cNvSpPr>
          <p:nvPr/>
        </p:nvSpPr>
        <p:spPr bwMode="auto">
          <a:xfrm flipV="1">
            <a:off x="6300788" y="3357563"/>
            <a:ext cx="1223962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595" name="Text Box 19"/>
          <p:cNvSpPr txBox="1">
            <a:spLocks noChangeArrowheads="1"/>
          </p:cNvSpPr>
          <p:nvPr/>
        </p:nvSpPr>
        <p:spPr bwMode="auto">
          <a:xfrm>
            <a:off x="6588125" y="3357563"/>
            <a:ext cx="16557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cs-CZ" altLang="cs-CZ" sz="1800" b="1">
                <a:solidFill>
                  <a:srgbClr val="FF0000"/>
                </a:solidFill>
              </a:rPr>
              <a:t>r = 1,8m</a:t>
            </a:r>
            <a:endParaRPr lang="cs-CZ" altLang="cs-CZ" sz="1800" b="1">
              <a:solidFill>
                <a:srgbClr val="008000"/>
              </a:solidFill>
            </a:endParaRPr>
          </a:p>
        </p:txBody>
      </p:sp>
      <p:sp>
        <p:nvSpPr>
          <p:cNvPr id="24596" name="Text Box 20"/>
          <p:cNvSpPr txBox="1">
            <a:spLocks noChangeArrowheads="1"/>
          </p:cNvSpPr>
          <p:nvPr/>
        </p:nvSpPr>
        <p:spPr bwMode="auto">
          <a:xfrm>
            <a:off x="6300788" y="1989138"/>
            <a:ext cx="9366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cs-CZ" altLang="cs-CZ" sz="1800" b="1">
                <a:solidFill>
                  <a:srgbClr val="FF0000"/>
                </a:solidFill>
              </a:rPr>
              <a:t>s = ?</a:t>
            </a:r>
          </a:p>
          <a:p>
            <a:pPr algn="l">
              <a:spcBef>
                <a:spcPct val="0"/>
              </a:spcBef>
            </a:pPr>
            <a:endParaRPr lang="cs-CZ" altLang="cs-CZ" sz="1800" b="1">
              <a:solidFill>
                <a:srgbClr val="008000"/>
              </a:solidFill>
            </a:endParaRPr>
          </a:p>
        </p:txBody>
      </p:sp>
      <p:sp>
        <p:nvSpPr>
          <p:cNvPr id="24599" name="Line 23"/>
          <p:cNvSpPr>
            <a:spLocks noChangeShapeType="1"/>
          </p:cNvSpPr>
          <p:nvPr/>
        </p:nvSpPr>
        <p:spPr bwMode="auto">
          <a:xfrm>
            <a:off x="7524750" y="1341438"/>
            <a:ext cx="0" cy="20161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600" name="Text Box 24"/>
          <p:cNvSpPr txBox="1">
            <a:spLocks noChangeArrowheads="1"/>
          </p:cNvSpPr>
          <p:nvPr/>
        </p:nvSpPr>
        <p:spPr bwMode="auto">
          <a:xfrm>
            <a:off x="7488238" y="2060575"/>
            <a:ext cx="16557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cs-CZ" altLang="cs-CZ" sz="1800" b="1">
                <a:solidFill>
                  <a:srgbClr val="FF0000"/>
                </a:solidFill>
              </a:rPr>
              <a:t>v = 3m</a:t>
            </a:r>
          </a:p>
          <a:p>
            <a:pPr algn="l">
              <a:spcBef>
                <a:spcPct val="0"/>
              </a:spcBef>
            </a:pPr>
            <a:endParaRPr lang="cs-CZ" altLang="cs-CZ" sz="1800" b="1">
              <a:solidFill>
                <a:srgbClr val="008000"/>
              </a:solidFill>
            </a:endParaRPr>
          </a:p>
        </p:txBody>
      </p:sp>
      <p:sp>
        <p:nvSpPr>
          <p:cNvPr id="24601" name="Text Box 38"/>
          <p:cNvSpPr txBox="1">
            <a:spLocks noChangeArrowheads="1"/>
          </p:cNvSpPr>
          <p:nvPr/>
        </p:nvSpPr>
        <p:spPr bwMode="auto">
          <a:xfrm>
            <a:off x="7019925" y="2997200"/>
            <a:ext cx="6461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cs-CZ" altLang="cs-CZ" sz="1800"/>
              <a:t>90</a:t>
            </a:r>
            <a:r>
              <a:rPr lang="en-US" altLang="cs-CZ" sz="1800">
                <a:cs typeface="Arial" charset="0"/>
              </a:rPr>
              <a:t>º</a:t>
            </a:r>
          </a:p>
        </p:txBody>
      </p:sp>
      <p:sp>
        <p:nvSpPr>
          <p:cNvPr id="24602" name="Text Box 26"/>
          <p:cNvSpPr txBox="1">
            <a:spLocks noChangeArrowheads="1"/>
          </p:cNvSpPr>
          <p:nvPr/>
        </p:nvSpPr>
        <p:spPr bwMode="auto">
          <a:xfrm>
            <a:off x="2987675" y="1412875"/>
            <a:ext cx="3313113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cs-CZ" altLang="cs-CZ" sz="2000"/>
              <a:t>Dopočteme podle Pythagorovy věty stranu s.</a:t>
            </a:r>
          </a:p>
          <a:p>
            <a:pPr algn="l">
              <a:spcBef>
                <a:spcPct val="0"/>
              </a:spcBef>
            </a:pPr>
            <a:r>
              <a:rPr lang="cs-CZ" altLang="cs-CZ" sz="2000"/>
              <a:t>s</a:t>
            </a:r>
            <a:r>
              <a:rPr lang="en-US" altLang="cs-CZ" sz="2000">
                <a:cs typeface="Arial" charset="0"/>
              </a:rPr>
              <a:t>²</a:t>
            </a:r>
            <a:r>
              <a:rPr lang="cs-CZ" altLang="cs-CZ" sz="2000">
                <a:cs typeface="Arial" charset="0"/>
              </a:rPr>
              <a:t>  =  v </a:t>
            </a:r>
            <a:r>
              <a:rPr lang="en-US" altLang="cs-CZ" sz="2000"/>
              <a:t>²</a:t>
            </a:r>
            <a:r>
              <a:rPr lang="cs-CZ" altLang="cs-CZ" sz="2000"/>
              <a:t> +   r </a:t>
            </a:r>
            <a:r>
              <a:rPr lang="en-US" altLang="cs-CZ" sz="2000"/>
              <a:t>²</a:t>
            </a:r>
            <a:endParaRPr lang="cs-CZ" altLang="cs-CZ" sz="2000"/>
          </a:p>
          <a:p>
            <a:pPr algn="l">
              <a:spcBef>
                <a:spcPct val="0"/>
              </a:spcBef>
            </a:pPr>
            <a:r>
              <a:rPr lang="cs-CZ" altLang="cs-CZ" sz="2000"/>
              <a:t>s </a:t>
            </a:r>
            <a:r>
              <a:rPr lang="en-US" altLang="cs-CZ" sz="2000"/>
              <a:t>²</a:t>
            </a:r>
            <a:r>
              <a:rPr lang="cs-CZ" altLang="cs-CZ" sz="2000"/>
              <a:t> =  3</a:t>
            </a:r>
            <a:r>
              <a:rPr lang="en-US" altLang="cs-CZ" sz="2000"/>
              <a:t>²</a:t>
            </a:r>
            <a:r>
              <a:rPr lang="cs-CZ" altLang="cs-CZ" sz="2000"/>
              <a:t> + 1,8</a:t>
            </a:r>
            <a:r>
              <a:rPr lang="en-US" altLang="cs-CZ" sz="2000"/>
              <a:t>²</a:t>
            </a:r>
            <a:endParaRPr lang="cs-CZ" altLang="cs-CZ" sz="2000"/>
          </a:p>
          <a:p>
            <a:pPr algn="l">
              <a:spcBef>
                <a:spcPct val="0"/>
              </a:spcBef>
            </a:pPr>
            <a:r>
              <a:rPr lang="cs-CZ" altLang="cs-CZ" sz="2000"/>
              <a:t>s</a:t>
            </a:r>
            <a:r>
              <a:rPr lang="en-US" altLang="cs-CZ" sz="2000"/>
              <a:t>²</a:t>
            </a:r>
            <a:r>
              <a:rPr lang="cs-CZ" altLang="cs-CZ" sz="2000"/>
              <a:t>  =  9 + 3,24</a:t>
            </a:r>
          </a:p>
          <a:p>
            <a:pPr algn="l">
              <a:spcBef>
                <a:spcPct val="0"/>
              </a:spcBef>
            </a:pPr>
            <a:r>
              <a:rPr lang="cs-CZ" altLang="cs-CZ" sz="2000"/>
              <a:t>s</a:t>
            </a:r>
            <a:r>
              <a:rPr lang="en-US" altLang="cs-CZ" sz="2000"/>
              <a:t>²</a:t>
            </a:r>
            <a:r>
              <a:rPr lang="cs-CZ" altLang="cs-CZ" sz="2000"/>
              <a:t>  =  12,24</a:t>
            </a:r>
            <a:endParaRPr lang="en-US" altLang="cs-CZ" sz="2000">
              <a:cs typeface="Arial" charset="0"/>
            </a:endParaRPr>
          </a:p>
          <a:p>
            <a:pPr algn="l">
              <a:spcBef>
                <a:spcPct val="0"/>
              </a:spcBef>
            </a:pPr>
            <a:r>
              <a:rPr lang="cs-CZ" altLang="cs-CZ" sz="2000"/>
              <a:t>s   =  3,5 m</a:t>
            </a:r>
          </a:p>
        </p:txBody>
      </p:sp>
      <p:sp>
        <p:nvSpPr>
          <p:cNvPr id="24603" name="AutoShape 2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24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24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24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4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24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24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500"/>
                                        <p:tgtEl>
                                          <p:spTgt spid="24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24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24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24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6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24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24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4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4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4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4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4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4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4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4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4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4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4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4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 nodeType="clickPar">
                      <p:stCondLst>
                        <p:cond delay="indefinite"/>
                      </p:stCondLst>
                      <p:childTnLst>
                        <p:par>
                          <p:cTn id="1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 nodeType="clickPar">
                      <p:stCondLst>
                        <p:cond delay="indefinite"/>
                      </p:stCondLst>
                      <p:childTnLst>
                        <p:par>
                          <p:cTn id="1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 nodeType="clickPar">
                      <p:stCondLst>
                        <p:cond delay="indefinite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45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45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 nodeType="clickPar">
                      <p:stCondLst>
                        <p:cond delay="indefinite"/>
                      </p:stCondLst>
                      <p:childTnLst>
                        <p:par>
                          <p:cTn id="1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245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45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9" dur="2000"/>
                                        <p:tgtEl>
                                          <p:spTgt spid="24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2" grpId="0" animBg="1"/>
      <p:bldP spid="24583" grpId="0" animBg="1"/>
      <p:bldP spid="24584" grpId="0" animBg="1"/>
      <p:bldP spid="24590" grpId="0" animBg="1"/>
      <p:bldP spid="24591" grpId="0" animBg="1"/>
      <p:bldP spid="24592" grpId="0" animBg="1"/>
      <p:bldP spid="24593" grpId="0" animBg="1"/>
      <p:bldP spid="24594" grpId="0" animBg="1"/>
      <p:bldP spid="24596" grpId="0"/>
      <p:bldP spid="24599" grpId="0" animBg="1"/>
      <p:bldP spid="24600" grpId="0"/>
      <p:bldP spid="24601" grpId="0"/>
      <p:bldP spid="2460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400" u="sng" smtClean="0"/>
              <a:t>Odkazy a uvedení autorů :</a:t>
            </a:r>
          </a:p>
          <a:p>
            <a:pPr eaLnBrk="1" hangingPunct="1">
              <a:buFontTx/>
              <a:buNone/>
            </a:pPr>
            <a:r>
              <a:rPr lang="cs-CZ" altLang="cs-CZ" sz="2000" smtClean="0"/>
              <a:t>1) Obrázky těles, náčrtů a schémat :  Mgr. Michal Divíšek</a:t>
            </a:r>
          </a:p>
          <a:p>
            <a:pPr eaLnBrk="1" hangingPunct="1">
              <a:buFontTx/>
              <a:buNone/>
            </a:pPr>
            <a:r>
              <a:rPr lang="cs-CZ" altLang="cs-CZ" sz="2000" smtClean="0"/>
              <a:t>2) Snímky</a:t>
            </a:r>
          </a:p>
          <a:p>
            <a:pPr eaLnBrk="1" hangingPunct="1"/>
            <a:r>
              <a:rPr lang="cs-CZ" altLang="cs-CZ" sz="1800" smtClean="0">
                <a:hlinkClick r:id="rId2"/>
              </a:rPr>
              <a:t>http://www.zelenesrdce.cz/co-delame_/program-zapomenute-studanky</a:t>
            </a:r>
            <a:endParaRPr lang="cs-CZ" altLang="cs-CZ" sz="1800" smtClean="0"/>
          </a:p>
          <a:p>
            <a:pPr eaLnBrk="1" hangingPunct="1"/>
            <a:r>
              <a:rPr lang="cs-CZ" altLang="cs-CZ" sz="1800" smtClean="0">
                <a:hlinkClick r:id="rId3"/>
              </a:rPr>
              <a:t>http://commons.wikimedia.org/wiki/File:STS-114_launch.jpg</a:t>
            </a:r>
            <a:endParaRPr lang="cs-CZ" altLang="cs-CZ" sz="1800" smtClean="0"/>
          </a:p>
          <a:p>
            <a:pPr eaLnBrk="1" hangingPunct="1"/>
            <a:endParaRPr lang="cs-CZ" altLang="cs-CZ" sz="1800" smtClean="0"/>
          </a:p>
        </p:txBody>
      </p:sp>
      <p:sp>
        <p:nvSpPr>
          <p:cNvPr id="6147" name="AutoShape 3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956550" y="6381750"/>
            <a:ext cx="1187450" cy="476250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 w="381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342900" marR="0" indent="-34290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cs-CZ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 w="381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342900" marR="0" indent="-34290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cs-CZ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1307</TotalTime>
  <Words>509</Words>
  <Application>Microsoft Office PowerPoint</Application>
  <PresentationFormat>Předvádění na obrazovce (4:3)</PresentationFormat>
  <Paragraphs>84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Symbol</vt:lpstr>
      <vt:lpstr>Výchozí návrh</vt:lpstr>
      <vt:lpstr>KUŽEL 3</vt:lpstr>
      <vt:lpstr>Snímek 2</vt:lpstr>
      <vt:lpstr>Snímek 3</vt:lpstr>
      <vt:lpstr>Snímek 4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KUZEL</dc:title>
  <dc:creator>pc</dc:creator>
  <cp:lastModifiedBy>Dum</cp:lastModifiedBy>
  <cp:revision>48</cp:revision>
  <dcterms:created xsi:type="dcterms:W3CDTF">2011-04-20T17:56:56Z</dcterms:created>
  <dcterms:modified xsi:type="dcterms:W3CDTF">2014-03-18T18:59:12Z</dcterms:modified>
</cp:coreProperties>
</file>