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9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2" r:id="rId12"/>
    <p:sldId id="265" r:id="rId13"/>
    <p:sldId id="266" r:id="rId14"/>
    <p:sldId id="267" r:id="rId15"/>
    <p:sldId id="263" r:id="rId16"/>
    <p:sldId id="270" r:id="rId17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1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E4EFE-7F2E-49CD-93ED-A69ECE41591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935E0-1577-43AC-A77D-0CA89BF96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53A5F-16F4-4E7A-AE06-DDA53BE7C03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4F9E4-D960-45A8-BE25-4527EFCB8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053DA-3B4E-4102-9752-736BD55DA26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2BF1D-0528-4903-9DBF-E2A45937B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8F19E-5938-430C-9A5B-C914EDFD2BA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DFD5B-DD9D-47FD-8934-8BBA9AFA9F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F3B3-87D8-4D7E-A2ED-7350FD779209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87AEA-FDED-44D8-B012-56E75B8DB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5FB02-F715-48DB-91E2-962363DEDA9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89313-B66F-4838-A1E7-D856B0D22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4B9F9-CE2F-4BC7-88D6-F295448D5E74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6588E-B129-4644-8FE0-B4C9CA79C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DFE16-6F3C-40A8-87B9-AD8495D7A3A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CBBDD-AAF7-4AE5-A8C5-6D6CC7491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513F0-C4DC-4746-B76B-A04D77C7D1C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7CE6-63DB-42AF-AF04-8A1A5F81F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F723F-3F68-4ECE-84AC-594FBAF9D53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BF863-EBB8-4537-B07A-39FA05B4A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45A51-B0CA-4AD8-B7A7-A8995E7985F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90986-82CA-46C4-ACAC-FE4A0ECB4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4069D31-7588-4377-9FA4-C201345F741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0847181-DCF1-4E34-B3A6-74BCF8492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B1935A8-3E74-4780-9B8C-815C69B6E3C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28B587C-ED60-4C6F-BBE5-099832FF1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64E8249-9E5D-4F2E-A7CF-142642BB1B3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0B0EF2E-6E35-4D9E-8BAC-5B2C31171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6DBCB12-28E4-4F25-8FC4-F22868DC238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CF6EE1E-5495-4B54-8B0F-9FCDF1C7D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58F3D28-C9B6-4806-B632-110D0237256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7A4CC240-5DDC-435F-B64A-128F6D43F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757692A-08B6-454E-93C0-17A2BECC67D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4033B7-3C2C-4932-A983-4BE267821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C2B8430-5432-4178-96B9-5C7CB64246F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0D96B19-89C0-4AAA-963A-3CAE969D4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F15E1FF0-D733-4033-A623-B700E79CCF3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5FE15DF-5329-40CC-9DF4-17A32567E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CA326E-EA20-402F-8716-00C742E6CC1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A2D06AB-0CEF-4B95-AC52-62B990FC8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6B02345-BE34-454F-87B5-B92CC325AD6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D4F05D4-2932-42EA-ACC0-75F666FDEF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5FB9564A-38D8-4986-B06B-FBC69CB825A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846A15C-4891-4112-A64C-A69985165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D020F2F-7B0F-4FE4-924E-E1300D0547B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2E67C2E-6AEE-4FC7-AFA4-46CC762DA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548041E3-39FD-4B31-8BF3-BC97CAB6C1F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F484391-B8A3-4CE2-B86F-3331E9BCF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60C37FD-A81E-43C5-B48D-2A433CFFEA9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A43192A-396B-423C-9569-8ED527E22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F2991C-10A2-475F-9721-E18C2D8E223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8D40B1C-7ABF-48AA-93DB-90B2A28EE5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774CF824-4BB6-4A2D-A5C7-1B327FFCF2E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9AF0563-A1A5-4D8A-84F5-637D5174B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FF2D58C-C761-45D4-9F04-93E2FAA16D7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227971-52E6-47A6-833F-ECE92BB5D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398783B-26E6-471A-8B8D-1636645CF63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A809082-5B2A-4BC2-9920-254CBA476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53CA48C-E14A-4089-8CD8-3EC7C01031E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2159901-747A-451E-9F80-51CC9874D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10C7CA2-79DF-450E-B99E-02CCBB0DCDA9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34071E3-23B2-426A-8C2C-F0C8F3A342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BF2B3DA-C976-4C33-B18F-A38754799CD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AEC57EE-A0D5-4520-813B-AC332B1FB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7D4F92C7-A1C7-4B63-A749-2F98C08E693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5EFBBF83-CD79-4633-9D4B-292394ED9D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98553B-35C4-44FE-8AD8-E8AC1B69622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C4F161-F510-4DD2-B589-C9E34A303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4" r:id="rId2"/>
    <p:sldLayoutId id="2147483703" r:id="rId3"/>
    <p:sldLayoutId id="2147483702" r:id="rId4"/>
    <p:sldLayoutId id="2147483701" r:id="rId5"/>
    <p:sldLayoutId id="2147483700" r:id="rId6"/>
    <p:sldLayoutId id="2147483699" r:id="rId7"/>
    <p:sldLayoutId id="2147483698" r:id="rId8"/>
    <p:sldLayoutId id="2147483697" r:id="rId9"/>
    <p:sldLayoutId id="2147483696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cs typeface="+mn-cs"/>
              </a:defRPr>
            </a:lvl1pPr>
          </a:lstStyle>
          <a:p>
            <a:pPr>
              <a:defRPr/>
            </a:pPr>
            <a:fld id="{F2843F54-A2B1-46D3-921F-E0F931DB6C5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cs typeface="+mn-cs"/>
              </a:defRPr>
            </a:lvl1pPr>
          </a:lstStyle>
          <a:p>
            <a:pPr>
              <a:defRPr/>
            </a:pPr>
            <a:fld id="{A09A650C-5F8B-4DB5-8645-1EBFE4E98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560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cs typeface="+mn-cs"/>
              </a:defRPr>
            </a:lvl1pPr>
          </a:lstStyle>
          <a:p>
            <a:pPr>
              <a:defRPr/>
            </a:pPr>
            <a:fld id="{F1B027BD-8D3B-4E72-B805-827B712D4FB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cs typeface="+mn-cs"/>
              </a:defRPr>
            </a:lvl1pPr>
          </a:lstStyle>
          <a:p>
            <a:pPr>
              <a:defRPr/>
            </a:pPr>
            <a:fld id="{90E2681E-92A5-40B2-A138-BAC5C8278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11000" t="-1000" r="11000" b="8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1" name="Group 53"/>
          <p:cNvGraphicFramePr>
            <a:graphicFrameLocks noGrp="1"/>
          </p:cNvGraphicFramePr>
          <p:nvPr/>
        </p:nvGraphicFramePr>
        <p:xfrm>
          <a:off x="323850" y="1268413"/>
          <a:ext cx="8424863" cy="5456237"/>
        </p:xfrm>
        <a:graphic>
          <a:graphicData uri="http://schemas.openxmlformats.org/drawingml/2006/table">
            <a:tbl>
              <a:tblPr/>
              <a:tblGrid>
                <a:gridCol w="2533650"/>
                <a:gridCol w="5891213"/>
              </a:tblGrid>
              <a:tr h="6401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Střední zdravotnická škola a Vyšší odborná škola zdravotnická Nymburk, Soudní 20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IČO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00640824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CZ.1.07/1.5.00/34.0134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projektu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Zhotovování stomatologických protéz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DUM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Modelovací pryskyřice – zhotovení kapny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Označení DUM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VY_32_INOVACE_ZSP3.06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Pavla Dočekalová Urbanová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1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ukazuje použití volně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modelovatelné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pryskyřice na zhotovení kapny.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39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určená pro 3. ročník oboru Asistent zubního technika. Jedná se o prezentaci, která má rozšířit znalosti praktického využití materiálů.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 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10.11.2013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ctrTitle"/>
          </p:nvPr>
        </p:nvSpPr>
        <p:spPr>
          <a:xfrm>
            <a:off x="685800" y="188913"/>
            <a:ext cx="7772400" cy="6335712"/>
          </a:xfrm>
        </p:spPr>
        <p:txBody>
          <a:bodyPr/>
          <a:lstStyle/>
          <a:p>
            <a:r>
              <a:rPr lang="cs-CZ" sz="8000" b="1" u="sng" smtClean="0">
                <a:solidFill>
                  <a:srgbClr val="FF0000"/>
                </a:solidFill>
              </a:rPr>
              <a:t>MODELOVACÍ PRYSKYŘICE</a:t>
            </a:r>
            <a:r>
              <a:rPr lang="cs-CZ" sz="6000" b="1" u="sng" smtClean="0">
                <a:solidFill>
                  <a:srgbClr val="FF0000"/>
                </a:solidFill>
              </a:rPr>
              <a:t/>
            </a:r>
            <a:br>
              <a:rPr lang="cs-CZ" sz="6000" b="1" u="sng" smtClean="0">
                <a:solidFill>
                  <a:srgbClr val="FF0000"/>
                </a:solidFill>
              </a:rPr>
            </a:br>
            <a:r>
              <a:rPr lang="cs-CZ" sz="6000" b="1" u="sng" smtClean="0">
                <a:solidFill>
                  <a:srgbClr val="FF0000"/>
                </a:solidFill>
              </a:rPr>
              <a:t/>
            </a:r>
            <a:br>
              <a:rPr lang="cs-CZ" sz="6000" b="1" u="sng" smtClean="0">
                <a:solidFill>
                  <a:srgbClr val="FF0000"/>
                </a:solidFill>
              </a:rPr>
            </a:br>
            <a:r>
              <a:rPr lang="cs-CZ" sz="6000" b="1" smtClean="0">
                <a:solidFill>
                  <a:srgbClr val="FF0000"/>
                </a:solidFill>
              </a:rPr>
              <a:t>kapna a použití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620713"/>
            <a:ext cx="4103688" cy="58324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u="sng" dirty="0" smtClean="0"/>
              <a:t>POTŘEBUJEME: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m</a:t>
            </a:r>
            <a:r>
              <a:rPr lang="cs-CZ" dirty="0" smtClean="0"/>
              <a:t>odelovací pryskyřici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(prášek + tekutinu)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t</a:t>
            </a:r>
            <a:r>
              <a:rPr lang="cs-CZ" dirty="0" smtClean="0"/>
              <a:t>enký štětec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i</a:t>
            </a:r>
            <a:r>
              <a:rPr lang="cs-CZ" dirty="0" smtClean="0"/>
              <a:t>zolační prostředek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(např. </a:t>
            </a:r>
            <a:r>
              <a:rPr lang="cs-CZ" dirty="0" err="1" smtClean="0"/>
              <a:t>Isodent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u</a:t>
            </a:r>
            <a:r>
              <a:rPr lang="cs-CZ" dirty="0" smtClean="0"/>
              <a:t>pravený pahýl,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opatřený vrstvou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distančního laku</a:t>
            </a:r>
            <a:endParaRPr lang="cs-CZ" dirty="0"/>
          </a:p>
        </p:txBody>
      </p:sp>
      <p:pic>
        <p:nvPicPr>
          <p:cNvPr id="39938" name="Picture 2" descr="C:\Users\Pavla Ura\Desktop\škola\fotky\PB120022.JPG"/>
          <p:cNvPicPr>
            <a:picLocks noChangeAspect="1" noChangeArrowheads="1"/>
          </p:cNvPicPr>
          <p:nvPr/>
        </p:nvPicPr>
        <p:blipFill>
          <a:blip r:embed="rId2"/>
          <a:srcRect l="43" t="-2" r="2753" b="262"/>
          <a:stretch>
            <a:fillRect/>
          </a:stretch>
        </p:blipFill>
        <p:spPr bwMode="auto">
          <a:xfrm>
            <a:off x="4164013" y="0"/>
            <a:ext cx="5003800" cy="684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962"/>
          </a:xfrm>
        </p:spPr>
        <p:txBody>
          <a:bodyPr/>
          <a:lstStyle/>
          <a:p>
            <a:r>
              <a:rPr lang="cs-CZ" smtClean="0"/>
              <a:t>1. krok – pahýl naizolujeme </a:t>
            </a:r>
            <a:br>
              <a:rPr lang="cs-CZ" smtClean="0"/>
            </a:br>
            <a:r>
              <a:rPr lang="cs-CZ" smtClean="0"/>
              <a:t>např. Isodentem (2x)</a:t>
            </a:r>
          </a:p>
        </p:txBody>
      </p:sp>
      <p:pic>
        <p:nvPicPr>
          <p:cNvPr id="40962" name="Picture 2" descr="C:\Users\Pavla Ura\Desktop\škola\fotky\PB120010.JPG"/>
          <p:cNvPicPr>
            <a:picLocks noChangeAspect="1" noChangeArrowheads="1"/>
          </p:cNvPicPr>
          <p:nvPr/>
        </p:nvPicPr>
        <p:blipFill>
          <a:blip r:embed="rId2"/>
          <a:srcRect t="21014" b="-17229"/>
          <a:stretch>
            <a:fillRect/>
          </a:stretch>
        </p:blipFill>
        <p:spPr bwMode="auto">
          <a:xfrm>
            <a:off x="1476375" y="2403475"/>
            <a:ext cx="6335713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662"/>
          </a:xfrm>
        </p:spPr>
        <p:txBody>
          <a:bodyPr/>
          <a:lstStyle/>
          <a:p>
            <a:r>
              <a:rPr lang="cs-CZ" sz="4000" smtClean="0"/>
              <a:t>2. krok – namočíme štětec do</a:t>
            </a:r>
            <a:r>
              <a:rPr lang="cs-CZ" sz="4000" smtClean="0">
                <a:latin typeface="Arial" charset="0"/>
              </a:rPr>
              <a:t> </a:t>
            </a:r>
            <a:r>
              <a:rPr lang="cs-CZ" sz="4000" smtClean="0"/>
              <a:t>tekutiny a nabereme na něj</a:t>
            </a:r>
            <a:r>
              <a:rPr lang="cs-CZ" sz="4000" smtClean="0">
                <a:latin typeface="Arial" charset="0"/>
              </a:rPr>
              <a:t> </a:t>
            </a:r>
            <a:r>
              <a:rPr lang="cs-CZ" sz="4000" smtClean="0"/>
              <a:t>prášek v množství, které se touto tekutinou navlhčí</a:t>
            </a:r>
          </a:p>
        </p:txBody>
      </p:sp>
      <p:pic>
        <p:nvPicPr>
          <p:cNvPr id="41986" name="Picture 2" descr="C:\Users\Pavla Ura\Desktop\škola\fotky\PB120011.JPG"/>
          <p:cNvPicPr>
            <a:picLocks noChangeAspect="1" noChangeArrowheads="1"/>
          </p:cNvPicPr>
          <p:nvPr/>
        </p:nvPicPr>
        <p:blipFill>
          <a:blip r:embed="rId2"/>
          <a:srcRect l="-8005" t="839" r="9575" b="839"/>
          <a:stretch>
            <a:fillRect/>
          </a:stretch>
        </p:blipFill>
        <p:spPr bwMode="auto">
          <a:xfrm>
            <a:off x="-468313" y="3001963"/>
            <a:ext cx="5183188" cy="388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7" name="Picture 3" descr="C:\Users\Pavla Ura\Desktop\škola\fotky\PB120013.JPG"/>
          <p:cNvPicPr>
            <a:picLocks noChangeAspect="1" noChangeArrowheads="1"/>
          </p:cNvPicPr>
          <p:nvPr/>
        </p:nvPicPr>
        <p:blipFill>
          <a:blip r:embed="rId3"/>
          <a:srcRect l="-4784" r="4784" b="1575"/>
          <a:stretch>
            <a:fillRect/>
          </a:stretch>
        </p:blipFill>
        <p:spPr bwMode="auto">
          <a:xfrm>
            <a:off x="3890963" y="3001963"/>
            <a:ext cx="5267325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3271837"/>
          </a:xfrm>
        </p:spPr>
        <p:txBody>
          <a:bodyPr/>
          <a:lstStyle/>
          <a:p>
            <a:r>
              <a:rPr lang="cs-CZ" smtClean="0"/>
              <a:t>3. krok – nanášíme na pahýl ve směru od krčku ke hraně v rozsahu asi poloviny plochy a necháme zatuhnout</a:t>
            </a:r>
          </a:p>
        </p:txBody>
      </p:sp>
      <p:pic>
        <p:nvPicPr>
          <p:cNvPr id="43010" name="Picture 2" descr="C:\Users\Pavla Ura\Desktop\škola\fotky\PB120015.JPG"/>
          <p:cNvPicPr>
            <a:picLocks noChangeAspect="1" noChangeArrowheads="1"/>
          </p:cNvPicPr>
          <p:nvPr/>
        </p:nvPicPr>
        <p:blipFill>
          <a:blip r:embed="rId2"/>
          <a:srcRect l="33072" t="8566" r="11102" b="15044"/>
          <a:stretch>
            <a:fillRect/>
          </a:stretch>
        </p:blipFill>
        <p:spPr bwMode="auto">
          <a:xfrm>
            <a:off x="323850" y="3644900"/>
            <a:ext cx="2735263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1" name="Picture 3" descr="C:\Users\Pavla Ura\Desktop\škola\fotky\PB120016.JPG"/>
          <p:cNvPicPr>
            <a:picLocks noChangeAspect="1" noChangeArrowheads="1"/>
          </p:cNvPicPr>
          <p:nvPr/>
        </p:nvPicPr>
        <p:blipFill>
          <a:blip r:embed="rId3"/>
          <a:srcRect l="26559" t="-6032" r="18974" b="31664"/>
          <a:stretch>
            <a:fillRect/>
          </a:stretch>
        </p:blipFill>
        <p:spPr bwMode="auto">
          <a:xfrm>
            <a:off x="3276600" y="3392488"/>
            <a:ext cx="2987675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2" name="Picture 4" descr="C:\Users\Pavla Ura\Desktop\škola\fotky\PB120017.JPG"/>
          <p:cNvPicPr>
            <a:picLocks noChangeAspect="1" noChangeArrowheads="1"/>
          </p:cNvPicPr>
          <p:nvPr/>
        </p:nvPicPr>
        <p:blipFill>
          <a:blip r:embed="rId4"/>
          <a:srcRect l="33566" t="25885" r="26711" b="12444"/>
          <a:stretch>
            <a:fillRect/>
          </a:stretch>
        </p:blipFill>
        <p:spPr bwMode="auto">
          <a:xfrm>
            <a:off x="6473825" y="3644900"/>
            <a:ext cx="2411413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1837"/>
          </a:xfrm>
        </p:spPr>
        <p:txBody>
          <a:bodyPr/>
          <a:lstStyle/>
          <a:p>
            <a:r>
              <a:rPr lang="cs-CZ" smtClean="0"/>
              <a:t>4. krok – doplníme většinu zbylé plochy a necháme zatuhnout, poté dokončíme</a:t>
            </a:r>
          </a:p>
        </p:txBody>
      </p:sp>
      <p:pic>
        <p:nvPicPr>
          <p:cNvPr id="44034" name="Picture 2" descr="C:\Users\Pavla Ura\Desktop\škola\fotky\PB120019.JPG"/>
          <p:cNvPicPr>
            <a:picLocks noChangeAspect="1" noChangeArrowheads="1"/>
          </p:cNvPicPr>
          <p:nvPr/>
        </p:nvPicPr>
        <p:blipFill>
          <a:blip r:embed="rId2"/>
          <a:srcRect t="24249" r="14861" b="11447"/>
          <a:stretch>
            <a:fillRect/>
          </a:stretch>
        </p:blipFill>
        <p:spPr bwMode="auto">
          <a:xfrm>
            <a:off x="1476375" y="2708275"/>
            <a:ext cx="6227763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/>
          <a:lstStyle/>
          <a:p>
            <a:r>
              <a:rPr lang="cs-CZ" smtClean="0"/>
              <a:t>5. krok – namodelujeme výstupky pro snadnější snímání z pahýlu</a:t>
            </a:r>
          </a:p>
        </p:txBody>
      </p:sp>
      <p:pic>
        <p:nvPicPr>
          <p:cNvPr id="45058" name="Picture 2" descr="C:\Users\Pavla Ura\Desktop\škola\fotky\PB120020.JPG"/>
          <p:cNvPicPr>
            <a:picLocks noChangeAspect="1" noChangeArrowheads="1"/>
          </p:cNvPicPr>
          <p:nvPr/>
        </p:nvPicPr>
        <p:blipFill>
          <a:blip r:embed="rId2"/>
          <a:srcRect l="2" t="19485" r="13383" b="-12660"/>
          <a:stretch>
            <a:fillRect/>
          </a:stretch>
        </p:blipFill>
        <p:spPr bwMode="auto">
          <a:xfrm>
            <a:off x="1403350" y="2195513"/>
            <a:ext cx="6335713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2376487"/>
          </a:xfrm>
        </p:spPr>
        <p:txBody>
          <a:bodyPr/>
          <a:lstStyle/>
          <a:p>
            <a:pPr algn="l"/>
            <a:r>
              <a:rPr lang="cs-CZ" smtClean="0"/>
              <a:t>6. krok – zpolymerovanou kapnu můžeme sejmout a z vnějšku obrousit na požadovanou tloušťku</a:t>
            </a:r>
          </a:p>
        </p:txBody>
      </p:sp>
      <p:pic>
        <p:nvPicPr>
          <p:cNvPr id="46082" name="Picture 2" descr="C:\Users\Pavla Ura\Desktop\škola\fotky\PB120023.JPG"/>
          <p:cNvPicPr>
            <a:picLocks noChangeAspect="1" noChangeArrowheads="1"/>
          </p:cNvPicPr>
          <p:nvPr/>
        </p:nvPicPr>
        <p:blipFill>
          <a:blip r:embed="rId2"/>
          <a:srcRect l="21941" t="13081" r="23921" b="19333"/>
          <a:stretch>
            <a:fillRect/>
          </a:stretch>
        </p:blipFill>
        <p:spPr bwMode="auto">
          <a:xfrm>
            <a:off x="250825" y="2743200"/>
            <a:ext cx="3960813" cy="370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3" name="Picture 3" descr="C:\Users\Pavla Ura\Desktop\škola\fotky\PB120028.JPG"/>
          <p:cNvPicPr>
            <a:picLocks noChangeAspect="1" noChangeArrowheads="1"/>
          </p:cNvPicPr>
          <p:nvPr/>
        </p:nvPicPr>
        <p:blipFill>
          <a:blip r:embed="rId3"/>
          <a:srcRect l="17026" t="16313" r="6697" b="1270"/>
          <a:stretch>
            <a:fillRect/>
          </a:stretch>
        </p:blipFill>
        <p:spPr bwMode="auto">
          <a:xfrm>
            <a:off x="4356100" y="2744788"/>
            <a:ext cx="4575175" cy="370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5" name="Picture 2" descr="C:\Users\Pavla Ura\Desktop\škola\fotky\PB1200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628775"/>
            <a:ext cx="8642350" cy="5472113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900" b="1" dirty="0" smtClean="0"/>
              <a:t>VÝHODY: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kapna je pevná a přesná v celém rozsahu</a:t>
            </a:r>
            <a:br>
              <a:rPr lang="cs-CZ" dirty="0" smtClean="0"/>
            </a:br>
            <a:r>
              <a:rPr lang="cs-CZ" dirty="0" smtClean="0"/>
              <a:t>- lze měřit její sílu i měrkou na kov</a:t>
            </a:r>
            <a:br>
              <a:rPr lang="cs-CZ" dirty="0" smtClean="0"/>
            </a:br>
            <a:r>
              <a:rPr lang="cs-CZ" dirty="0" smtClean="0"/>
              <a:t>- na leštěný kov lze použít i bez izolace (používá se ke zhotovení individuálních kapen na implantáty)</a:t>
            </a:r>
            <a:br>
              <a:rPr lang="cs-CZ" dirty="0" smtClean="0"/>
            </a:br>
            <a:r>
              <a:rPr lang="cs-CZ" dirty="0" smtClean="0"/>
              <a:t>- pryskyřici lze nanést i do spojů vymodelovaných můstků – tím se sníží riziko deformace při snímání z modelu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>
          <a:xfrm>
            <a:off x="457200" y="-1108075"/>
            <a:ext cx="8229600" cy="8785225"/>
          </a:xfrm>
        </p:spPr>
        <p:txBody>
          <a:bodyPr/>
          <a:lstStyle/>
          <a:p>
            <a:pPr algn="l"/>
            <a:r>
              <a:rPr lang="cs-CZ" b="1" smtClean="0"/>
              <a:t>NEVÝHODY:</a:t>
            </a:r>
            <a:r>
              <a:rPr lang="cs-CZ" smtClean="0"/>
              <a:t/>
            </a:r>
            <a:br>
              <a:rPr lang="cs-CZ" smtClean="0"/>
            </a:br>
            <a:r>
              <a:rPr lang="cs-CZ" sz="4000" smtClean="0"/>
              <a:t>- časově náročnější zhotovení (zachování postupu přerušovaného nanášení pomůže vyrovnat kontrakci materiálu při tuhnutí)</a:t>
            </a:r>
            <a:br>
              <a:rPr lang="cs-CZ" sz="4000" smtClean="0"/>
            </a:br>
            <a:r>
              <a:rPr lang="cs-CZ" sz="4000" smtClean="0"/>
              <a:t>- nutnost velmi dobré izolace sádry</a:t>
            </a:r>
            <a:br>
              <a:rPr lang="cs-CZ" sz="4000" smtClean="0"/>
            </a:br>
            <a:r>
              <a:rPr lang="cs-CZ" sz="4000" smtClean="0"/>
              <a:t>- nesnadné snímání z modelu</a:t>
            </a:r>
            <a:br>
              <a:rPr lang="cs-CZ" sz="4000" smtClean="0"/>
            </a:br>
            <a:r>
              <a:rPr lang="cs-CZ" sz="4000" smtClean="0"/>
              <a:t>- není vhodné používat při „šokovém“ (rychlém) vypalovacím schematu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Nadpis 1"/>
          <p:cNvSpPr>
            <a:spLocks noGrp="1"/>
          </p:cNvSpPr>
          <p:nvPr>
            <p:ph type="title"/>
          </p:nvPr>
        </p:nvSpPr>
        <p:spPr>
          <a:xfrm>
            <a:off x="395288" y="692150"/>
            <a:ext cx="8229600" cy="4176713"/>
          </a:xfrm>
        </p:spPr>
        <p:txBody>
          <a:bodyPr/>
          <a:lstStyle/>
          <a:p>
            <a:pPr algn="l"/>
            <a:r>
              <a:rPr lang="cs-CZ" b="1" u="sng" smtClean="0"/>
              <a:t>Tip:</a:t>
            </a:r>
            <a:r>
              <a:rPr lang="cs-CZ" b="1" smtClean="0"/>
              <a:t/>
            </a:r>
            <a:br>
              <a:rPr lang="cs-CZ" b="1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Hotovou kapnu z vnějšku lehce potáhneme voskem pro bezproblémové vypalování.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10000" t="12000" r="10000" b="6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865187"/>
          </a:xfrm>
        </p:spPr>
        <p:txBody>
          <a:bodyPr/>
          <a:lstStyle/>
          <a:p>
            <a:pPr eaLnBrk="1" hangingPunct="1"/>
            <a:r>
              <a:rPr lang="cs-CZ" altLang="cs-CZ" sz="1200" smtClean="0">
                <a:latin typeface="Times New Roman" pitchFamily="18" charset="0"/>
              </a:rPr>
              <a:t>Materiál je určen pro bezplatné používání a pro potřeby výuky, vzdělávání na všech typech škol a školských zařízení. Jakékoliv další použití podléhá autorskému zákonu.</a:t>
            </a:r>
          </a:p>
        </p:txBody>
      </p:sp>
      <p:sp>
        <p:nvSpPr>
          <p:cNvPr id="51203" name="Zástupný symbol pro obsah 2"/>
          <p:cNvSpPr>
            <a:spLocks noGrp="1"/>
          </p:cNvSpPr>
          <p:nvPr>
            <p:ph idx="1"/>
          </p:nvPr>
        </p:nvSpPr>
        <p:spPr>
          <a:xfrm>
            <a:off x="323850" y="2349500"/>
            <a:ext cx="8612188" cy="41036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3600" smtClean="0">
                <a:latin typeface="Arial" charset="0"/>
                <a:cs typeface="Arial" charset="0"/>
              </a:rPr>
              <a:t>Zdroje: vlastní tvorba</a:t>
            </a:r>
          </a:p>
          <a:p>
            <a:pPr eaLnBrk="1" hangingPunct="1">
              <a:buFont typeface="Arial" charset="0"/>
              <a:buNone/>
            </a:pPr>
            <a:endParaRPr lang="cs-CZ" altLang="cs-CZ" sz="36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294</Words>
  <Application>Microsoft Office PowerPoint</Application>
  <PresentationFormat>Předvádění na obrazovce (4:3)</PresentationFormat>
  <Paragraphs>43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25</vt:i4>
      </vt:variant>
      <vt:variant>
        <vt:lpstr>Nadpisy snímků</vt:lpstr>
      </vt:variant>
      <vt:variant>
        <vt:i4>14</vt:i4>
      </vt:variant>
    </vt:vector>
  </HeadingPairs>
  <TitlesOfParts>
    <vt:vector size="42" baseType="lpstr">
      <vt:lpstr>Calibri</vt:lpstr>
      <vt:lpstr>Arial</vt:lpstr>
      <vt:lpstr>Times New Roman</vt:lpstr>
      <vt:lpstr>Motiv systému Office</vt:lpstr>
      <vt:lpstr>Motiv sady Office</vt:lpstr>
      <vt:lpstr>1_Motiv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1_Motiv sady Office</vt:lpstr>
      <vt:lpstr>Snímek 1</vt:lpstr>
      <vt:lpstr>MODELOVACÍ PRYSKYŘICE  kapna a použití</vt:lpstr>
      <vt:lpstr>Snímek 3</vt:lpstr>
      <vt:lpstr>1. krok – pahýl naizolujeme  např. Isodentem (2x)</vt:lpstr>
      <vt:lpstr>2. krok – namočíme štětec do tekutiny a nabereme na něj prášek v množství, které se touto tekutinou navlhčí</vt:lpstr>
      <vt:lpstr>3. krok – nanášíme na pahýl ve směru od krčku ke hraně v rozsahu asi poloviny plochy a necháme zatuhnout</vt:lpstr>
      <vt:lpstr>4. krok – doplníme většinu zbylé plochy a necháme zatuhnout, poté dokončíme</vt:lpstr>
      <vt:lpstr>5. krok – namodelujeme výstupky pro snadnější snímání z pahýlu</vt:lpstr>
      <vt:lpstr>6. krok – zpolymerovanou kapnu můžeme sejmout a z vnějšku obrousit na požadovanou tloušťku</vt:lpstr>
      <vt:lpstr>Snímek 10</vt:lpstr>
      <vt:lpstr>VÝHODY: - kapna je pevná a přesná v celém rozsahu - lze měřit její sílu i měrkou na kov - na leštěný kov lze použít i bez izolace (používá se ke zhotovení individuálních kapen na implantáty) - pryskyřici lze nanést i do spojů vymodelovaných můstků – tím se sníží riziko deformace při snímání z modelu   </vt:lpstr>
      <vt:lpstr>NEVÝHODY: - časově náročnější zhotovení (zachování postupu přerušovaného nanášení pomůže vyrovnat kontrakci materiálu při tuhnutí) - nutnost velmi dobré izolace sádry - nesnadné snímání z modelu - není vhodné používat při „šokovém“ (rychlém) vypalovacím schematu</vt:lpstr>
      <vt:lpstr>Tip:  Hotovou kapnu z vnějšku lehce potáhneme voskem pro bezproblémové vypalování.</vt:lpstr>
      <vt:lpstr>Materiál je určen pro bezplatné používání a pro potřeby výuky, vzdělávání na všech typech škol a školských zařízení. Jakékoliv další použití podléhá autorskému zákonu.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KAPNA Z MODELOVACÍ PRYSKYŘICE</dc:title>
  <dc:creator>Pavla</dc:creator>
  <cp:lastModifiedBy>74007</cp:lastModifiedBy>
  <cp:revision>20</cp:revision>
  <dcterms:created xsi:type="dcterms:W3CDTF">2013-10-17T20:24:26Z</dcterms:created>
  <dcterms:modified xsi:type="dcterms:W3CDTF">2014-01-08T15:48:09Z</dcterms:modified>
</cp:coreProperties>
</file>