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C9229-36DF-4ACF-8C72-B3BC1F26307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3FCC5-A805-4E5B-87E0-5D3008848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EEE8D-7268-4369-AC7D-2CB083B648C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37F12-710E-4FF6-B292-B9AAEBD82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F18EE-A5CE-4C96-9CDA-88190C57DAC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FA9BF-17FD-4215-B557-B051EEB14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A6867-F083-4785-A568-C3D412C4390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AEDFC-F8A5-4419-8AB2-48669B3DE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58397-FFD7-401F-A301-66D40BD10C1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A947A-882D-4B57-AF5E-8FE3F4F29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2B59E-0603-468B-9D56-28BC6B3C2BB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351FE-E6E4-447B-90A7-FE071CAD3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AFE8F-ACE2-46D7-8A00-AE0F3C7C4E0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C4709-67BD-4647-B61A-916C1E8BD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2103A-81FB-4ECA-B6FE-54D8EE46FE6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D460B-E08D-492B-A1FA-C0B9D12E8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BAFF6-50D9-4AFC-B345-6D3B16A5AF0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A4225-FAD4-41C0-8410-6E77A3FA6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4DB2B-3B6D-4275-B19F-8A686C920CD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E4924-C406-457C-9D82-65ADA9A309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DC8ED-09EA-41DE-905C-FC3683E1F37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11762-92F1-40DB-8083-F1C8A633B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0330D95-2AC0-4D96-BE22-81C901FEF72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449F48A5-83E2-4B08-93CA-DBE3857FC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96" r:id="rId9"/>
    <p:sldLayoutId id="2147483687" r:id="rId10"/>
    <p:sldLayoutId id="2147483686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4800" b="1" kern="1200" dirty="0">
          <a:solidFill>
            <a:srgbClr val="7F4A25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8_Australian_Open_Tennis,_Melbourne.jpg" TargetMode="External"/><Relationship Id="rId2" Type="http://schemas.openxmlformats.org/officeDocument/2006/relationships/hyperlink" Target="http://cs.wikipedia.org/wiki/Australsk%C3%BD_svaz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VY_52_INOVACE_12_Australský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svaz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Australský svaz</a:t>
            </a:r>
            <a:endParaRPr lang="cs-CZ" sz="6600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14338" name="Picture 3" descr="C:\Users\OEM\Pictures\mapka_australi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557338"/>
            <a:ext cx="4038600" cy="457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C:\Users\OEM\Pictures\02-australie-vlajka-611px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2275" y="1557338"/>
            <a:ext cx="3660775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5" descr="C:\Users\OEM\Pictures\australie_znak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6900" y="3579813"/>
            <a:ext cx="3311525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ZÁKLADNÍ ÚDAJE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smtClean="0"/>
              <a:t>ROZLOHA: 7 713 364 km</a:t>
            </a:r>
            <a:r>
              <a:rPr lang="cs-CZ" baseline="30000" smtClean="0"/>
              <a:t>2</a:t>
            </a:r>
          </a:p>
          <a:p>
            <a:pPr>
              <a:spcBef>
                <a:spcPct val="0"/>
              </a:spcBef>
            </a:pPr>
            <a:r>
              <a:rPr lang="cs-CZ" smtClean="0"/>
              <a:t>POČET OBYVATEL: 19 662 000</a:t>
            </a:r>
          </a:p>
          <a:p>
            <a:pPr>
              <a:spcBef>
                <a:spcPct val="0"/>
              </a:spcBef>
            </a:pPr>
            <a:r>
              <a:rPr lang="cs-CZ" smtClean="0"/>
              <a:t>HLAVNÍ MĚSTO: Canberra</a:t>
            </a:r>
          </a:p>
          <a:p>
            <a:pPr>
              <a:spcBef>
                <a:spcPct val="0"/>
              </a:spcBef>
            </a:pPr>
            <a:r>
              <a:rPr lang="cs-CZ" smtClean="0"/>
              <a:t>DALŠÍ MĚSTA: Sydney, Melbourne, Adelaide, Brisbane</a:t>
            </a:r>
          </a:p>
          <a:p>
            <a:pPr>
              <a:spcBef>
                <a:spcPct val="0"/>
              </a:spcBef>
            </a:pPr>
            <a:r>
              <a:rPr lang="cs-CZ" smtClean="0"/>
              <a:t>ÚŘEDNÍ JAZYK: angličtina</a:t>
            </a:r>
          </a:p>
          <a:p>
            <a:pPr>
              <a:spcBef>
                <a:spcPct val="0"/>
              </a:spcBef>
            </a:pPr>
            <a:r>
              <a:rPr lang="cs-CZ" smtClean="0"/>
              <a:t>NÁBOŽENSTVÍ: křesťanství</a:t>
            </a:r>
          </a:p>
          <a:p>
            <a:pPr>
              <a:spcBef>
                <a:spcPct val="0"/>
              </a:spcBef>
            </a:pPr>
            <a:r>
              <a:rPr lang="cs-CZ" smtClean="0"/>
              <a:t>MĚNA: australský dolar</a:t>
            </a:r>
          </a:p>
          <a:p>
            <a:pPr>
              <a:spcBef>
                <a:spcPct val="0"/>
              </a:spcBef>
            </a:pPr>
            <a:r>
              <a:rPr lang="cs-CZ" smtClean="0"/>
              <a:t>HLAVNÍ VÝVOZNÍ POLOŽKY: železná ruda, zlato, uhlí,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                                                           vlna, obilí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OBYVATELSTVO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sz="2000" smtClean="0"/>
              <a:t>Obyvatelstvo Austrálie je osídleno </a:t>
            </a:r>
            <a:r>
              <a:rPr lang="cs-CZ" sz="2000" b="1" smtClean="0"/>
              <a:t>NEROVNOMĚRNĚ.</a:t>
            </a:r>
            <a:r>
              <a:rPr lang="cs-CZ" sz="2000" smtClean="0"/>
              <a:t> Hlavním důvodem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jsou přírodní podmínky. Většina obyvatel žije ve městech na jižním a   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východním pobřeží. Vnitrozemí je osídleno velmi řídce. Původní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obyvatelé jsou </a:t>
            </a:r>
            <a:r>
              <a:rPr lang="cs-CZ" sz="2000" b="1" smtClean="0"/>
              <a:t>AUSTRÁLCI, </a:t>
            </a:r>
            <a:r>
              <a:rPr lang="cs-CZ" sz="2000" smtClean="0"/>
              <a:t>patřící do </a:t>
            </a:r>
            <a:r>
              <a:rPr lang="cs-CZ" sz="2000" b="1" smtClean="0"/>
              <a:t>ČERNÉ RASY.</a:t>
            </a:r>
            <a:r>
              <a:rPr lang="cs-CZ" sz="2000" smtClean="0"/>
              <a:t> Pro domorodé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obyvatele se užívá výraz </a:t>
            </a:r>
            <a:r>
              <a:rPr lang="cs-CZ" sz="2000" b="1" smtClean="0"/>
              <a:t>ABORIGINALS </a:t>
            </a:r>
            <a:r>
              <a:rPr lang="en-US" sz="2000" b="1" smtClean="0"/>
              <a:t>[ebor</a:t>
            </a:r>
            <a:r>
              <a:rPr lang="cs-CZ" sz="2000" b="1" smtClean="0"/>
              <a:t>idžinls</a:t>
            </a:r>
            <a:r>
              <a:rPr lang="en-US" sz="2000" b="1" smtClean="0"/>
              <a:t>]</a:t>
            </a:r>
            <a:r>
              <a:rPr lang="cs-CZ" sz="2000" b="1" smtClean="0"/>
              <a:t>. </a:t>
            </a:r>
            <a:r>
              <a:rPr lang="cs-CZ" sz="2000" smtClean="0"/>
              <a:t>Výraz aboriginals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znamená „lidé, kteří tu byli na začátku“. Většinu obyvatel tvoří obyvatelé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evropského původu- </a:t>
            </a:r>
            <a:r>
              <a:rPr lang="cs-CZ" sz="2000" b="1" smtClean="0"/>
              <a:t>POTOMCI PŘISTĚHOVALCŮ Z BRITÁNIE, IRSKA</a:t>
            </a:r>
            <a:r>
              <a:rPr lang="cs-CZ" sz="2000" smtClean="0"/>
              <a:t> a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b="1" smtClean="0"/>
              <a:t>     </a:t>
            </a:r>
            <a:r>
              <a:rPr lang="cs-CZ" sz="2000" smtClean="0"/>
              <a:t>dalších evropských zemí. Tito obyvatelé patří do </a:t>
            </a:r>
            <a:r>
              <a:rPr lang="cs-CZ" sz="2000" b="1" smtClean="0"/>
              <a:t>BÍLÉ RASY.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FOTOGALERIE 1</a:t>
            </a:r>
            <a:endParaRPr lang="cs-CZ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17410" name="Picture 2" descr="C:\Users\OEM\Pictures\melbourne__3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04813"/>
            <a:ext cx="3671888" cy="241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 descr="C:\Users\OEM\Pictures\brisba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1390650"/>
            <a:ext cx="43719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2"/>
          <p:cNvSpPr txBox="1">
            <a:spLocks noChangeArrowheads="1"/>
          </p:cNvSpPr>
          <p:nvPr/>
        </p:nvSpPr>
        <p:spPr bwMode="auto">
          <a:xfrm>
            <a:off x="107950" y="2894013"/>
            <a:ext cx="1258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Melbourne</a:t>
            </a:r>
          </a:p>
        </p:txBody>
      </p:sp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5292725" y="1427163"/>
            <a:ext cx="1031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Brisbane</a:t>
            </a:r>
          </a:p>
        </p:txBody>
      </p:sp>
      <p:pic>
        <p:nvPicPr>
          <p:cNvPr id="17414" name="Picture 4" descr="C:\Users\OEM\Pictures\opera-v-sydne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4938" y="3262313"/>
            <a:ext cx="3616325" cy="261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5" descr="C:\Users\OEM\Pictures\sydney_opera_house-5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37038" y="4365625"/>
            <a:ext cx="3744912" cy="236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TextovéPole 4"/>
          <p:cNvSpPr txBox="1">
            <a:spLocks noChangeArrowheads="1"/>
          </p:cNvSpPr>
          <p:nvPr/>
        </p:nvSpPr>
        <p:spPr bwMode="auto">
          <a:xfrm>
            <a:off x="134938" y="5899150"/>
            <a:ext cx="170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Opera v Sydney</a:t>
            </a:r>
          </a:p>
        </p:txBody>
      </p:sp>
      <p:sp>
        <p:nvSpPr>
          <p:cNvPr id="17417" name="TextovéPole 5"/>
          <p:cNvSpPr txBox="1">
            <a:spLocks noChangeArrowheads="1"/>
          </p:cNvSpPr>
          <p:nvPr/>
        </p:nvSpPr>
        <p:spPr bwMode="auto">
          <a:xfrm>
            <a:off x="7981950" y="4754563"/>
            <a:ext cx="1270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Opera uvnitř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FOTOGLERIE 2</a:t>
            </a:r>
            <a:endParaRPr lang="cs-CZ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18434" name="Picture 2" descr="C:\Users\OEM\Pictures\OT28a3a9_australian_op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620713"/>
            <a:ext cx="4381500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 descr="C:\Users\OEM\Pictures\rugb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14925" y="1484313"/>
            <a:ext cx="3455988" cy="247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C:\Users\OEM\Pictures\uluru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3688" y="3644900"/>
            <a:ext cx="42672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2"/>
          <p:cNvSpPr txBox="1">
            <a:spLocks noChangeArrowheads="1"/>
          </p:cNvSpPr>
          <p:nvPr/>
        </p:nvSpPr>
        <p:spPr bwMode="auto">
          <a:xfrm>
            <a:off x="179388" y="3171825"/>
            <a:ext cx="1717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Australian open</a:t>
            </a:r>
          </a:p>
        </p:txBody>
      </p:sp>
      <p:sp>
        <p:nvSpPr>
          <p:cNvPr id="18438" name="TextovéPole 3"/>
          <p:cNvSpPr txBox="1">
            <a:spLocks noChangeArrowheads="1"/>
          </p:cNvSpPr>
          <p:nvPr/>
        </p:nvSpPr>
        <p:spPr bwMode="auto">
          <a:xfrm>
            <a:off x="5114925" y="4037013"/>
            <a:ext cx="749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rugby</a:t>
            </a:r>
          </a:p>
        </p:txBody>
      </p:sp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293688" y="6496050"/>
            <a:ext cx="1851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Uluru- Ayers rock</a:t>
            </a:r>
          </a:p>
        </p:txBody>
      </p:sp>
      <p:pic>
        <p:nvPicPr>
          <p:cNvPr id="18440" name="Picture 5" descr="C:\Users\OEM\Pictures\Old%20Spinifex%20Rings,%20Little%20Sandy%20Desert,%20Australi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7900" y="4098925"/>
            <a:ext cx="403225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1" name="TextovéPole 5"/>
          <p:cNvSpPr txBox="1">
            <a:spLocks noChangeArrowheads="1"/>
          </p:cNvSpPr>
          <p:nvPr/>
        </p:nvSpPr>
        <p:spPr bwMode="auto">
          <a:xfrm>
            <a:off x="4768850" y="6496050"/>
            <a:ext cx="2074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Malá písečná poušť</a:t>
            </a:r>
          </a:p>
        </p:txBody>
      </p:sp>
      <p:sp>
        <p:nvSpPr>
          <p:cNvPr id="18442" name="TextovéPole 6"/>
          <p:cNvSpPr txBox="1">
            <a:spLocks noChangeArrowheads="1"/>
          </p:cNvSpPr>
          <p:nvPr/>
        </p:nvSpPr>
        <p:spPr bwMode="auto">
          <a:xfrm>
            <a:off x="8480425" y="1879600"/>
            <a:ext cx="749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rugby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OTÁZKY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Patří k Australskému svazu Tasmánie?</a:t>
            </a:r>
          </a:p>
          <a:p>
            <a:pPr>
              <a:spcBef>
                <a:spcPct val="0"/>
              </a:spcBef>
            </a:pPr>
            <a:r>
              <a:rPr lang="cs-CZ" smtClean="0"/>
              <a:t>Hlavní město Austrálie?</a:t>
            </a:r>
          </a:p>
          <a:p>
            <a:pPr>
              <a:spcBef>
                <a:spcPct val="0"/>
              </a:spcBef>
            </a:pPr>
            <a:r>
              <a:rPr lang="cs-CZ" smtClean="0"/>
              <a:t>Ve kterém městě je známá budova opery?</a:t>
            </a:r>
          </a:p>
          <a:p>
            <a:pPr>
              <a:spcBef>
                <a:spcPct val="0"/>
              </a:spcBef>
            </a:pPr>
            <a:r>
              <a:rPr lang="cs-CZ" smtClean="0"/>
              <a:t>Kdo jsou původní obyvatelé?</a:t>
            </a:r>
          </a:p>
          <a:p>
            <a:pPr>
              <a:spcBef>
                <a:spcPct val="0"/>
              </a:spcBef>
            </a:pPr>
            <a:r>
              <a:rPr lang="cs-CZ" smtClean="0"/>
              <a:t>Které oceány Austrálii omývají?</a:t>
            </a:r>
          </a:p>
          <a:p>
            <a:pPr>
              <a:spcBef>
                <a:spcPct val="0"/>
              </a:spcBef>
            </a:pPr>
            <a:r>
              <a:rPr lang="cs-CZ" smtClean="0"/>
              <a:t>Jaká je měna v Austrálii?</a:t>
            </a:r>
          </a:p>
          <a:p>
            <a:pPr>
              <a:spcBef>
                <a:spcPct val="0"/>
              </a:spcBef>
            </a:pPr>
            <a:r>
              <a:rPr lang="cs-CZ" smtClean="0"/>
              <a:t>Odkud přišla většina obyvatel?</a:t>
            </a:r>
          </a:p>
          <a:p>
            <a:pPr>
              <a:spcBef>
                <a:spcPct val="0"/>
              </a:spcBef>
            </a:pPr>
            <a:r>
              <a:rPr lang="cs-CZ" smtClean="0"/>
              <a:t>Čím je tvořena Velká útesová bariéra?</a:t>
            </a:r>
          </a:p>
          <a:p>
            <a:pPr>
              <a:spcBef>
                <a:spcPct val="0"/>
              </a:spcBef>
            </a:pPr>
            <a:r>
              <a:rPr lang="cs-CZ" smtClean="0"/>
              <a:t>Jaké jsou hlavní vývozní položky?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OTÁZKY A ODPOVĚDI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smtClean="0"/>
              <a:t>Patří k Australskému svazu Tasmánie? </a:t>
            </a:r>
            <a:r>
              <a:rPr lang="cs-CZ" smtClean="0">
                <a:solidFill>
                  <a:srgbClr val="00B050"/>
                </a:solidFill>
              </a:rPr>
              <a:t>ano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Hlavní město Austrálie? </a:t>
            </a:r>
            <a:r>
              <a:rPr lang="cs-CZ" smtClean="0">
                <a:solidFill>
                  <a:srgbClr val="00B050"/>
                </a:solidFill>
              </a:rPr>
              <a:t>Canberra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Ve kterém městě je známá budova opery? </a:t>
            </a:r>
            <a:r>
              <a:rPr lang="cs-CZ" smtClean="0">
                <a:solidFill>
                  <a:srgbClr val="00B050"/>
                </a:solidFill>
              </a:rPr>
              <a:t>Sydney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Kdo jsou původní obyvatelé? </a:t>
            </a:r>
            <a:r>
              <a:rPr lang="cs-CZ" smtClean="0">
                <a:solidFill>
                  <a:srgbClr val="00B050"/>
                </a:solidFill>
              </a:rPr>
              <a:t>Austrálci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Které oceány Austrálii omývají? </a:t>
            </a:r>
            <a:r>
              <a:rPr lang="cs-CZ" smtClean="0">
                <a:solidFill>
                  <a:srgbClr val="00B050"/>
                </a:solidFill>
              </a:rPr>
              <a:t>Indický, Tichý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Jaká je měna v Austrálii? </a:t>
            </a:r>
            <a:r>
              <a:rPr lang="cs-CZ" smtClean="0">
                <a:solidFill>
                  <a:srgbClr val="00B050"/>
                </a:solidFill>
              </a:rPr>
              <a:t>australský dolar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Odkud přišla většina obyvatel? </a:t>
            </a:r>
            <a:r>
              <a:rPr lang="cs-CZ" smtClean="0">
                <a:solidFill>
                  <a:srgbClr val="00B050"/>
                </a:solidFill>
              </a:rPr>
              <a:t>Británie, Irsko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Čím je tvořena Velká útesová bariéra? </a:t>
            </a:r>
            <a:r>
              <a:rPr lang="cs-CZ" smtClean="0">
                <a:solidFill>
                  <a:srgbClr val="00B050"/>
                </a:solidFill>
              </a:rPr>
              <a:t>korály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Jaké jsou hlavní vývozní položky? </a:t>
            </a:r>
            <a:r>
              <a:rPr lang="cs-CZ" smtClean="0">
                <a:solidFill>
                  <a:srgbClr val="00B050"/>
                </a:solidFill>
              </a:rPr>
              <a:t>žel. ruda, uhlí, vlna,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>
                <a:solidFill>
                  <a:srgbClr val="00B050"/>
                </a:solidFill>
              </a:rPr>
              <a:t>                                                                    zlato, obilí</a:t>
            </a:r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ZDROJE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>
                <a:hlinkClick r:id="rId2"/>
              </a:rPr>
              <a:t>http://cs.wikipedia.org/wiki/Australsk%C3%BD_svaz</a:t>
            </a: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http://cs.wikipedia.org/wiki/Soubor:2008_Australian_Open_Tennis,_Melbourne.jpg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50</TotalTime>
  <Words>249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Candara</vt:lpstr>
      <vt:lpstr>Arial</vt:lpstr>
      <vt:lpstr>Wingdings 2</vt:lpstr>
      <vt:lpstr>Calibri</vt:lpstr>
      <vt:lpstr>Times New Roman</vt:lpstr>
      <vt:lpstr>Times New Roman,Bold</vt:lpstr>
      <vt:lpstr>Human</vt:lpstr>
      <vt:lpstr>Human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Australský svaz</dc:title>
  <dc:creator>OEM</dc:creator>
  <cp:lastModifiedBy>Maminka</cp:lastModifiedBy>
  <cp:revision>10</cp:revision>
  <dcterms:created xsi:type="dcterms:W3CDTF">2011-04-20T07:45:42Z</dcterms:created>
  <dcterms:modified xsi:type="dcterms:W3CDTF">2012-03-02T07:48:51Z</dcterms:modified>
</cp:coreProperties>
</file>