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9D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customXml" Target="../../customXml/item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5662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377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5909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11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630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141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7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390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568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893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custDataLst>
      <p:custData r:id="rId1"/>
    </p:custDataLst>
    <p:extLst>
      <p:ext uri="{BB962C8B-B14F-4D97-AF65-F5344CB8AC3E}">
        <p14:creationId xmlns:p14="http://schemas.microsoft.com/office/powerpoint/2010/main" val="3379706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D6025-7B9C-4A80-9249-E06F145D038E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479E9-771B-4F40-8EA6-115FCA0DD2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2788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eske-Stredohori.jpg" TargetMode="Externa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png"/><Relationship Id="rId7" Type="http://schemas.openxmlformats.org/officeDocument/2006/relationships/image" Target="../media/image13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emf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emf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Neratovice_Spolana_965.JPG" TargetMode="External"/><Relationship Id="rId3" Type="http://schemas.openxmlformats.org/officeDocument/2006/relationships/hyperlink" Target="http://cs.wikipedia.org/wiki/Soubor:K%C5%99emelinov%C3%BD_d%C5%AFl.JPG" TargetMode="External"/><Relationship Id="rId7" Type="http://schemas.openxmlformats.org/officeDocument/2006/relationships/hyperlink" Target="http://cs.wikipedia.org/wiki/Soubor:Zbraslavsky_Lom.JPG" TargetMode="External"/><Relationship Id="rId2" Type="http://schemas.openxmlformats.org/officeDocument/2006/relationships/hyperlink" Target="http://cs.wikipedia.org/wiki/Soubor:Ceske-Stredohori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Fotothek_df_n-14_0000106.jpg" TargetMode="External"/><Relationship Id="rId5" Type="http://schemas.openxmlformats.org/officeDocument/2006/relationships/hyperlink" Target="http://cs.wikipedia.org/wiki/Soubor:20050111_Nova_hut_Ostrava.jpg" TargetMode="External"/><Relationship Id="rId4" Type="http://schemas.openxmlformats.org/officeDocument/2006/relationships/hyperlink" Target="http://cs.wikipedia.org/wiki/Soubor:Elna_Detmarovice.jpg" TargetMode="External"/><Relationship Id="rId9" Type="http://schemas.openxmlformats.org/officeDocument/2006/relationships/hyperlink" Target="http://office.microsoft.com/cs-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dirty="0" smtClean="0"/>
              <a:t>SŠ, ZŠ a MŠ, Karviná, příspěvková organizace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2850" y="1700808"/>
            <a:ext cx="8856984" cy="1752600"/>
          </a:xfrm>
        </p:spPr>
        <p:txBody>
          <a:bodyPr>
            <a:normAutofit/>
          </a:bodyPr>
          <a:lstStyle/>
          <a:p>
            <a:pPr algn="l"/>
            <a:r>
              <a:rPr lang="cs-CZ" sz="5400" dirty="0" smtClean="0">
                <a:solidFill>
                  <a:schemeClr val="tx1"/>
                </a:solidFill>
              </a:rPr>
              <a:t>  Ochrana životního prostředí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3284984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Mgr. Růžena Blechová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653135"/>
            <a:ext cx="835292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cs typeface="Times New Roman" pitchFamily="18" charset="0"/>
              </a:rPr>
              <a:t>ZŠ Praktická</a:t>
            </a:r>
          </a:p>
          <a:p>
            <a:pPr algn="ctr"/>
            <a:r>
              <a:rPr lang="cs-CZ" sz="2400" dirty="0">
                <a:cs typeface="Times New Roman" pitchFamily="18" charset="0"/>
              </a:rPr>
              <a:t>4</a:t>
            </a:r>
            <a:r>
              <a:rPr lang="cs-CZ" sz="2400" dirty="0" smtClean="0">
                <a:solidFill>
                  <a:schemeClr val="tx1"/>
                </a:solidFill>
                <a:cs typeface="Times New Roman" pitchFamily="18" charset="0"/>
              </a:rPr>
              <a:t>. ročník</a:t>
            </a:r>
          </a:p>
          <a:p>
            <a:pPr algn="ctr"/>
            <a:r>
              <a:rPr lang="cs-CZ" sz="2400" dirty="0" smtClean="0">
                <a:cs typeface="Times New Roman" pitchFamily="18" charset="0"/>
              </a:rPr>
              <a:t>Člověk a jeho svět - </a:t>
            </a:r>
            <a:r>
              <a:rPr lang="cs-CZ" sz="2400" dirty="0" smtClean="0">
                <a:cs typeface="Times New Roman" pitchFamily="18" charset="0"/>
              </a:rPr>
              <a:t>Místo</a:t>
            </a:r>
            <a:r>
              <a:rPr lang="cs-CZ" sz="2400" dirty="0" smtClean="0">
                <a:cs typeface="Times New Roman" pitchFamily="18" charset="0"/>
              </a:rPr>
              <a:t>, kde žijeme</a:t>
            </a:r>
            <a:endParaRPr lang="cs-CZ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endParaRPr lang="cs-CZ" sz="24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899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-371079" y="4581128"/>
            <a:ext cx="972108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8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OCHRANA  </a:t>
            </a:r>
            <a:r>
              <a:rPr lang="cs-CZ" sz="4800" b="1" cap="none" spc="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ŽIVOTNÍHO  PROSTŘE</a:t>
            </a:r>
            <a:r>
              <a:rPr lang="cs-CZ" sz="48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DÍ</a:t>
            </a:r>
            <a:endParaRPr lang="cs-CZ" sz="4800" b="1" cap="none" spc="0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5733256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JE ČINNOST LIDÍ, KTERÁ VEDE K OCHRANĚ OKOLNÍHO PROSTŘEDÍ NUTNÉHO </a:t>
            </a:r>
            <a:br>
              <a:rPr lang="cs-CZ" dirty="0" smtClean="0"/>
            </a:br>
            <a:r>
              <a:rPr lang="cs-CZ" dirty="0" smtClean="0"/>
              <a:t>PRO  SPOKOJENÝ ŽIVOT LIDÍ I OSTATNÍCH ŽIVOČIŠNÝCH DRUHŮ NA ZEMĚKOULI.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475656" y="188640"/>
            <a:ext cx="639258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cs-CZ" sz="5400" b="1" cap="none" spc="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ŽIVOTNÍ  PROSTŘE</a:t>
            </a:r>
            <a:r>
              <a:rPr lang="cs-CZ" sz="54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DÍ</a:t>
            </a:r>
            <a:endParaRPr lang="cs-CZ" sz="5400" dirty="0"/>
          </a:p>
        </p:txBody>
      </p:sp>
      <p:sp>
        <p:nvSpPr>
          <p:cNvPr id="11" name="Obdélník 10"/>
          <p:cNvSpPr/>
          <p:nvPr/>
        </p:nvSpPr>
        <p:spPr>
          <a:xfrm>
            <a:off x="395536" y="1111970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JE VŠECHNO, CO VYTVÁŘÍ PŘIROZENÉ PODMÍNKY PRO ŽIVOT NA ZEMI.</a:t>
            </a:r>
            <a:endParaRPr lang="cs-CZ" dirty="0"/>
          </a:p>
        </p:txBody>
      </p:sp>
      <p:pic>
        <p:nvPicPr>
          <p:cNvPr id="2" name="Picture 2" descr="http://upload.wikimedia.org/wikipedia/commons/thumb/e/ef/Ceske-Stredohori.jpg/800px-Ceske-Stredohori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54" y="2039305"/>
            <a:ext cx="8911492" cy="201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0767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/>
          <p:cNvSpPr/>
          <p:nvPr/>
        </p:nvSpPr>
        <p:spPr>
          <a:xfrm>
            <a:off x="261199" y="1784323"/>
            <a:ext cx="2808312" cy="93191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VODA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261199" y="3820637"/>
            <a:ext cx="2808312" cy="93191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PŮDA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6122977" y="4038550"/>
            <a:ext cx="2808312" cy="93191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ENERGIE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6095682" y="1838261"/>
            <a:ext cx="2808312" cy="93191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HORNINY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grpSp>
        <p:nvGrpSpPr>
          <p:cNvPr id="48" name="Skupina 47"/>
          <p:cNvGrpSpPr/>
          <p:nvPr/>
        </p:nvGrpSpPr>
        <p:grpSpPr>
          <a:xfrm>
            <a:off x="2960201" y="1524999"/>
            <a:ext cx="3242689" cy="3578319"/>
            <a:chOff x="2960201" y="1524999"/>
            <a:chExt cx="3242689" cy="3578319"/>
          </a:xfrm>
        </p:grpSpPr>
        <p:grpSp>
          <p:nvGrpSpPr>
            <p:cNvPr id="17" name="Skupina 16"/>
            <p:cNvGrpSpPr/>
            <p:nvPr/>
          </p:nvGrpSpPr>
          <p:grpSpPr>
            <a:xfrm>
              <a:off x="3624660" y="2304217"/>
              <a:ext cx="1961779" cy="1961779"/>
              <a:chOff x="3555106" y="2304217"/>
              <a:chExt cx="1961779" cy="1961779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3555106" y="2304217"/>
                <a:ext cx="1961779" cy="1961779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3624660" y="2500276"/>
                <a:ext cx="1776654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dirty="0" smtClean="0"/>
                  <a:t>Složky životního prostředí</a:t>
                </a:r>
                <a:br>
                  <a:rPr lang="cs-CZ" sz="2400" dirty="0" smtClean="0"/>
                </a:br>
                <a:r>
                  <a:rPr lang="cs-CZ" sz="2400" dirty="0" smtClean="0"/>
                  <a:t> jsou</a:t>
                </a:r>
                <a:endParaRPr lang="cs-CZ" sz="2400" dirty="0"/>
              </a:p>
            </p:txBody>
          </p:sp>
        </p:grpSp>
        <p:sp>
          <p:nvSpPr>
            <p:cNvPr id="18" name="Šipka dolů 17"/>
            <p:cNvSpPr/>
            <p:nvPr/>
          </p:nvSpPr>
          <p:spPr>
            <a:xfrm rot="10800000">
              <a:off x="4364210" y="1524999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Šipka dolů 24"/>
            <p:cNvSpPr/>
            <p:nvPr/>
          </p:nvSpPr>
          <p:spPr>
            <a:xfrm>
              <a:off x="4426742" y="4360585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Šipka dolů 25"/>
            <p:cNvSpPr/>
            <p:nvPr/>
          </p:nvSpPr>
          <p:spPr>
            <a:xfrm rot="18436592">
              <a:off x="5606301" y="3765936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Šipka dolů 27"/>
            <p:cNvSpPr/>
            <p:nvPr/>
          </p:nvSpPr>
          <p:spPr>
            <a:xfrm rot="14571387">
              <a:off x="5652717" y="2288213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Šipka dolů 28"/>
            <p:cNvSpPr/>
            <p:nvPr/>
          </p:nvSpPr>
          <p:spPr>
            <a:xfrm rot="3845854">
              <a:off x="3152761" y="3538006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Šipka dolů 29"/>
            <p:cNvSpPr/>
            <p:nvPr/>
          </p:nvSpPr>
          <p:spPr>
            <a:xfrm rot="7403300">
              <a:off x="3195129" y="2250028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3233887" y="5250560"/>
            <a:ext cx="2808312" cy="931912"/>
            <a:chOff x="3233887" y="5250560"/>
            <a:chExt cx="2808312" cy="931912"/>
          </a:xfrm>
        </p:grpSpPr>
        <p:sp>
          <p:nvSpPr>
            <p:cNvPr id="13" name="Ovál 12"/>
            <p:cNvSpPr/>
            <p:nvPr/>
          </p:nvSpPr>
          <p:spPr>
            <a:xfrm>
              <a:off x="3233887" y="5250560"/>
              <a:ext cx="2808312" cy="93191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3533627" y="5459197"/>
              <a:ext cx="213291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6">
                      <a:lumMod val="50000"/>
                    </a:schemeClr>
                  </a:solidFill>
                </a:rPr>
                <a:t>ORGANISMY</a:t>
              </a:r>
              <a:endParaRPr lang="cs-CZ" sz="2800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3123379" y="405483"/>
            <a:ext cx="2839276" cy="940805"/>
            <a:chOff x="3170429" y="457954"/>
            <a:chExt cx="2839276" cy="940805"/>
          </a:xfrm>
        </p:grpSpPr>
        <p:sp>
          <p:nvSpPr>
            <p:cNvPr id="32" name="Ovál 31"/>
            <p:cNvSpPr/>
            <p:nvPr/>
          </p:nvSpPr>
          <p:spPr>
            <a:xfrm>
              <a:off x="3201393" y="466847"/>
              <a:ext cx="2808312" cy="93191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bg1"/>
                </a:solidFill>
              </a:endParaRPr>
            </a:p>
          </p:txBody>
        </p:sp>
        <p:grpSp>
          <p:nvGrpSpPr>
            <p:cNvPr id="35" name="Skupina 34"/>
            <p:cNvGrpSpPr/>
            <p:nvPr/>
          </p:nvGrpSpPr>
          <p:grpSpPr>
            <a:xfrm>
              <a:off x="3170429" y="457954"/>
              <a:ext cx="2808312" cy="931912"/>
              <a:chOff x="3170429" y="457954"/>
              <a:chExt cx="2808312" cy="931912"/>
            </a:xfrm>
          </p:grpSpPr>
          <p:sp>
            <p:nvSpPr>
              <p:cNvPr id="36" name="Ovál 35"/>
              <p:cNvSpPr/>
              <p:nvPr/>
            </p:nvSpPr>
            <p:spPr>
              <a:xfrm>
                <a:off x="3170429" y="457954"/>
                <a:ext cx="2808312" cy="931912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TextovéPole 36"/>
              <p:cNvSpPr txBox="1"/>
              <p:nvPr/>
            </p:nvSpPr>
            <p:spPr>
              <a:xfrm>
                <a:off x="3727088" y="662300"/>
                <a:ext cx="16462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OVZDUŠÍ</a:t>
                </a: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74335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2819508" y="1495792"/>
            <a:ext cx="3242689" cy="3578319"/>
            <a:chOff x="2960201" y="1524999"/>
            <a:chExt cx="3242689" cy="3578319"/>
          </a:xfrm>
        </p:grpSpPr>
        <p:grpSp>
          <p:nvGrpSpPr>
            <p:cNvPr id="3" name="Skupina 2"/>
            <p:cNvGrpSpPr/>
            <p:nvPr/>
          </p:nvGrpSpPr>
          <p:grpSpPr>
            <a:xfrm>
              <a:off x="3601651" y="2340047"/>
              <a:ext cx="1961779" cy="1961779"/>
              <a:chOff x="3532097" y="2340047"/>
              <a:chExt cx="1961779" cy="1961779"/>
            </a:xfrm>
          </p:grpSpPr>
          <p:sp>
            <p:nvSpPr>
              <p:cNvPr id="10" name="Ovál 9"/>
              <p:cNvSpPr/>
              <p:nvPr/>
            </p:nvSpPr>
            <p:spPr>
              <a:xfrm>
                <a:off x="3532097" y="2340047"/>
                <a:ext cx="1961779" cy="1961779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000" dirty="0" smtClean="0"/>
                  <a:t>Co ohrožuje naše životní prostředí?</a:t>
                </a:r>
                <a:endParaRPr lang="cs-CZ" sz="2000" dirty="0"/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3624660" y="2500276"/>
                <a:ext cx="17766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cs-CZ" sz="2400" dirty="0"/>
              </a:p>
            </p:txBody>
          </p:sp>
        </p:grpSp>
        <p:sp>
          <p:nvSpPr>
            <p:cNvPr id="4" name="Šipka dolů 3"/>
            <p:cNvSpPr/>
            <p:nvPr/>
          </p:nvSpPr>
          <p:spPr>
            <a:xfrm rot="10800000">
              <a:off x="4364210" y="1524999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Šipka dolů 4"/>
            <p:cNvSpPr/>
            <p:nvPr/>
          </p:nvSpPr>
          <p:spPr>
            <a:xfrm>
              <a:off x="4426742" y="4360585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Šipka dolů 5"/>
            <p:cNvSpPr/>
            <p:nvPr/>
          </p:nvSpPr>
          <p:spPr>
            <a:xfrm rot="18436592">
              <a:off x="5606301" y="3765936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Šipka dolů 6"/>
            <p:cNvSpPr/>
            <p:nvPr/>
          </p:nvSpPr>
          <p:spPr>
            <a:xfrm rot="14571387">
              <a:off x="5652717" y="2288213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Šipka dolů 7"/>
            <p:cNvSpPr/>
            <p:nvPr/>
          </p:nvSpPr>
          <p:spPr>
            <a:xfrm rot="3845854">
              <a:off x="3152761" y="3538006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Šipka dolů 8"/>
            <p:cNvSpPr/>
            <p:nvPr/>
          </p:nvSpPr>
          <p:spPr>
            <a:xfrm rot="7403300">
              <a:off x="3195129" y="2250028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575" y="72645"/>
            <a:ext cx="1891600" cy="1425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783" y="1495792"/>
            <a:ext cx="1885959" cy="1423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359" y="3767559"/>
            <a:ext cx="1885959" cy="1415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875" y="5074111"/>
            <a:ext cx="1941961" cy="146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198220" y="5334430"/>
            <a:ext cx="95389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továrny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71884" y="2918939"/>
            <a:ext cx="2047697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tepelné elektrárny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98978" y="1497826"/>
            <a:ext cx="589037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doly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90990" y="6158688"/>
            <a:ext cx="702885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lomy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046359" y="5195931"/>
            <a:ext cx="1884101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chemické postřiky </a:t>
            </a:r>
            <a:br>
              <a:rPr lang="cs-CZ" dirty="0" smtClean="0"/>
            </a:br>
            <a:r>
              <a:rPr lang="cs-CZ" dirty="0" smtClean="0"/>
              <a:t>v zemědělství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944675" y="2780439"/>
            <a:ext cx="1749308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nečistoty z komínů 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25" y="1382732"/>
            <a:ext cx="2012765" cy="1361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75" y="3860784"/>
            <a:ext cx="1909508" cy="1432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321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2960201" y="1524999"/>
            <a:ext cx="3242689" cy="3578319"/>
            <a:chOff x="2960201" y="1524999"/>
            <a:chExt cx="3242689" cy="3578319"/>
          </a:xfrm>
        </p:grpSpPr>
        <p:grpSp>
          <p:nvGrpSpPr>
            <p:cNvPr id="3" name="Skupina 2"/>
            <p:cNvGrpSpPr/>
            <p:nvPr/>
          </p:nvGrpSpPr>
          <p:grpSpPr>
            <a:xfrm>
              <a:off x="3624660" y="2304217"/>
              <a:ext cx="1961779" cy="1961779"/>
              <a:chOff x="3555106" y="2304217"/>
              <a:chExt cx="1961779" cy="1961779"/>
            </a:xfrm>
          </p:grpSpPr>
          <p:sp>
            <p:nvSpPr>
              <p:cNvPr id="10" name="Ovál 9"/>
              <p:cNvSpPr/>
              <p:nvPr/>
            </p:nvSpPr>
            <p:spPr>
              <a:xfrm>
                <a:off x="3555106" y="2304217"/>
                <a:ext cx="1961779" cy="1961779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3647668" y="2506086"/>
                <a:ext cx="1776654" cy="16312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 smtClean="0"/>
                  <a:t>Jak můžeme pomoci při ochraně životního prostředí?</a:t>
                </a:r>
                <a:endParaRPr lang="cs-CZ" sz="2000" dirty="0"/>
              </a:p>
            </p:txBody>
          </p:sp>
        </p:grpSp>
        <p:sp>
          <p:nvSpPr>
            <p:cNvPr id="4" name="Šipka dolů 3"/>
            <p:cNvSpPr/>
            <p:nvPr/>
          </p:nvSpPr>
          <p:spPr>
            <a:xfrm rot="10800000">
              <a:off x="4364210" y="1524999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Šipka dolů 4"/>
            <p:cNvSpPr/>
            <p:nvPr/>
          </p:nvSpPr>
          <p:spPr>
            <a:xfrm>
              <a:off x="4426742" y="4360585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Šipka dolů 5"/>
            <p:cNvSpPr/>
            <p:nvPr/>
          </p:nvSpPr>
          <p:spPr>
            <a:xfrm rot="18436592">
              <a:off x="5606301" y="3765936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Šipka dolů 6"/>
            <p:cNvSpPr/>
            <p:nvPr/>
          </p:nvSpPr>
          <p:spPr>
            <a:xfrm rot="14571387">
              <a:off x="5652717" y="2288213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Šipka dolů 7"/>
            <p:cNvSpPr/>
            <p:nvPr/>
          </p:nvSpPr>
          <p:spPr>
            <a:xfrm rot="3845854">
              <a:off x="3152761" y="3538006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Šipka dolů 8"/>
            <p:cNvSpPr/>
            <p:nvPr/>
          </p:nvSpPr>
          <p:spPr>
            <a:xfrm rot="7403300">
              <a:off x="3195129" y="2250028"/>
              <a:ext cx="357614" cy="742733"/>
            </a:xfrm>
            <a:prstGeom prst="down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51" y="614120"/>
            <a:ext cx="1891965" cy="1891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567" y="1512853"/>
            <a:ext cx="1800199" cy="1767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910" y="3770099"/>
            <a:ext cx="1767466" cy="1767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7" name="Skupina 26"/>
          <p:cNvGrpSpPr/>
          <p:nvPr/>
        </p:nvGrpSpPr>
        <p:grpSpPr>
          <a:xfrm>
            <a:off x="2651545" y="0"/>
            <a:ext cx="3690000" cy="1335600"/>
            <a:chOff x="2651545" y="0"/>
            <a:chExt cx="3690000" cy="13356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89783" y="83838"/>
              <a:ext cx="1251762" cy="12517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7222" y="0"/>
              <a:ext cx="1335600" cy="13356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1545" y="83838"/>
              <a:ext cx="1131811" cy="12517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829" y="3175324"/>
            <a:ext cx="1531570" cy="1468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8" name="Skupina 27"/>
          <p:cNvGrpSpPr/>
          <p:nvPr/>
        </p:nvGrpSpPr>
        <p:grpSpPr>
          <a:xfrm>
            <a:off x="2990005" y="4911071"/>
            <a:ext cx="3065527" cy="1367167"/>
            <a:chOff x="2990005" y="4911071"/>
            <a:chExt cx="3065527" cy="1367167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7346" y="4911071"/>
              <a:ext cx="938186" cy="997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 descr="C:\Users\blechova\AppData\Local\Microsoft\Windows\Temporary Internet Files\Content.IE5\S3TKW32O\MC900437646[1]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4434" y="5203747"/>
              <a:ext cx="883513" cy="883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005" y="4911071"/>
              <a:ext cx="1342301" cy="13671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TextovéPole 11"/>
          <p:cNvSpPr txBox="1"/>
          <p:nvPr/>
        </p:nvSpPr>
        <p:spPr>
          <a:xfrm>
            <a:off x="3373936" y="59089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04995" y="1328187"/>
            <a:ext cx="1507343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TŘÍDIT ODPAD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2380682"/>
            <a:ext cx="2594469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POUŽÍVAT RECYKLOVANÉ NÁKUPNÍ TAŠKY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93003" y="4721739"/>
            <a:ext cx="2111992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ŠETRNĚ SE CHOVAT </a:t>
            </a:r>
            <a:br>
              <a:rPr lang="cs-CZ" dirty="0" smtClean="0"/>
            </a:br>
            <a:r>
              <a:rPr lang="cs-CZ" dirty="0" smtClean="0"/>
              <a:t>K PŘÍRODĚ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326031" y="6278238"/>
            <a:ext cx="1726791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ŠETŘIT ENERGIE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785108" y="3027013"/>
            <a:ext cx="2819340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VYUŽÍVAT PŘÍRODNÍ ZDROJE K ZÍSKÁVÁNÍ ENERGIÍ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7029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729374" y="2185389"/>
            <a:ext cx="1584175" cy="461665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Recyklace.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97523" y="3059665"/>
            <a:ext cx="4312050" cy="1569660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Znovuvyužití pro původní účel, šetří přírodní zdroje a současně omezuje zatěžování životního prostředí škodlivinami.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64727" y="5023426"/>
            <a:ext cx="4224946" cy="1323439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Znamená to, že daný předmět je vyroben z již použitého, </a:t>
            </a:r>
            <a:r>
              <a:rPr lang="cs-CZ" sz="3200" b="1" i="1" dirty="0" smtClean="0"/>
              <a:t>recyklovaného</a:t>
            </a:r>
            <a:r>
              <a:rPr lang="cs-CZ" sz="2400" i="1" dirty="0" smtClean="0"/>
              <a:t>, </a:t>
            </a:r>
            <a:r>
              <a:rPr lang="cs-CZ" sz="2400" b="1" dirty="0" smtClean="0"/>
              <a:t>materiálu.</a:t>
            </a:r>
            <a:endParaRPr lang="cs-CZ" sz="2400" b="1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106882" y="2205167"/>
            <a:ext cx="4622492" cy="461665"/>
            <a:chOff x="106882" y="2205167"/>
            <a:chExt cx="4622492" cy="461665"/>
          </a:xfrm>
        </p:grpSpPr>
        <p:sp>
          <p:nvSpPr>
            <p:cNvPr id="3" name="TextovéPole 2"/>
            <p:cNvSpPr txBox="1"/>
            <p:nvPr/>
          </p:nvSpPr>
          <p:spPr>
            <a:xfrm>
              <a:off x="106882" y="2205167"/>
              <a:ext cx="3888433" cy="46166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Co znamená tato značka?</a:t>
              </a:r>
              <a:endParaRPr lang="cs-CZ" sz="2400" b="1" dirty="0"/>
            </a:p>
          </p:txBody>
        </p:sp>
        <p:sp>
          <p:nvSpPr>
            <p:cNvPr id="10" name="Šipka doprava 9"/>
            <p:cNvSpPr/>
            <p:nvPr/>
          </p:nvSpPr>
          <p:spPr>
            <a:xfrm>
              <a:off x="4059574" y="2300864"/>
              <a:ext cx="669800" cy="264040"/>
            </a:xfrm>
            <a:prstGeom prst="rightArrow">
              <a:avLst/>
            </a:prstGeom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171142" y="5301206"/>
            <a:ext cx="4593585" cy="830997"/>
            <a:chOff x="171142" y="5301206"/>
            <a:chExt cx="4593585" cy="830997"/>
          </a:xfrm>
        </p:grpSpPr>
        <p:sp>
          <p:nvSpPr>
            <p:cNvPr id="2" name="TextovéPole 1"/>
            <p:cNvSpPr txBox="1"/>
            <p:nvPr/>
          </p:nvSpPr>
          <p:spPr>
            <a:xfrm>
              <a:off x="171142" y="5301206"/>
              <a:ext cx="3888432" cy="83099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/>
                <a:t>Proč jsou touto značkou </a:t>
              </a:r>
              <a:br>
                <a:rPr lang="cs-CZ" sz="2400" b="1" dirty="0" smtClean="0"/>
              </a:br>
              <a:r>
                <a:rPr lang="cs-CZ" sz="2400" b="1" dirty="0" smtClean="0"/>
                <a:t>označeny některé předměty?</a:t>
              </a:r>
              <a:endParaRPr lang="cs-CZ" sz="2400" b="1" dirty="0"/>
            </a:p>
          </p:txBody>
        </p:sp>
        <p:sp>
          <p:nvSpPr>
            <p:cNvPr id="15" name="Šipka doprava 14"/>
            <p:cNvSpPr/>
            <p:nvPr/>
          </p:nvSpPr>
          <p:spPr>
            <a:xfrm>
              <a:off x="4094927" y="5565065"/>
              <a:ext cx="669800" cy="264040"/>
            </a:xfrm>
            <a:prstGeom prst="rightArrow">
              <a:avLst/>
            </a:prstGeom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171142" y="3428997"/>
            <a:ext cx="4492163" cy="830997"/>
            <a:chOff x="171142" y="3428997"/>
            <a:chExt cx="4492163" cy="830997"/>
          </a:xfrm>
        </p:grpSpPr>
        <p:sp>
          <p:nvSpPr>
            <p:cNvPr id="7" name="TextovéPole 6"/>
            <p:cNvSpPr txBox="1"/>
            <p:nvPr/>
          </p:nvSpPr>
          <p:spPr>
            <a:xfrm>
              <a:off x="171142" y="3428997"/>
              <a:ext cx="2952328" cy="83099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/>
                <a:t>Víš, co znamená slovo </a:t>
              </a:r>
              <a:br>
                <a:rPr lang="cs-CZ" sz="2400" b="1" dirty="0" smtClean="0"/>
              </a:br>
              <a:r>
                <a:rPr lang="cs-CZ" sz="2400" b="1" dirty="0" smtClean="0"/>
                <a:t>recyklace?</a:t>
              </a:r>
              <a:endParaRPr lang="cs-CZ" sz="2400" b="1" dirty="0"/>
            </a:p>
          </p:txBody>
        </p:sp>
        <p:sp>
          <p:nvSpPr>
            <p:cNvPr id="16" name="Šipka doprava 15"/>
            <p:cNvSpPr/>
            <p:nvPr/>
          </p:nvSpPr>
          <p:spPr>
            <a:xfrm>
              <a:off x="3174523" y="3661230"/>
              <a:ext cx="1488782" cy="271826"/>
            </a:xfrm>
            <a:prstGeom prst="rightArrow">
              <a:avLst/>
            </a:prstGeom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467544" y="326895"/>
            <a:ext cx="8019578" cy="1704852"/>
            <a:chOff x="467544" y="326895"/>
            <a:chExt cx="8019578" cy="1704852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390594"/>
              <a:ext cx="1440160" cy="1365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0826" y="326895"/>
              <a:ext cx="1872208" cy="17048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 descr="C:\Users\blechova\AppData\Local\Microsoft\Windows\Temporary Internet Files\Content.IE5\8FG8ZR0S\MC900440104[1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2451" y="326895"/>
              <a:ext cx="1604143" cy="17048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393246"/>
              <a:ext cx="1754882" cy="15721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5591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20688"/>
            <a:ext cx="864096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Citace:</a:t>
            </a:r>
            <a:br>
              <a:rPr lang="cs-CZ" dirty="0" smtClean="0"/>
            </a:br>
            <a:r>
              <a:rPr lang="cs-CZ" sz="1600" dirty="0" err="1" smtClean="0"/>
              <a:t>de:User:Azenion</a:t>
            </a:r>
            <a:r>
              <a:rPr lang="cs-CZ" sz="1600" dirty="0" smtClean="0"/>
              <a:t>, http//cs.wikipedia.org, 13. 12. 2006, 20:32.[2012-03-27]File:Ceske-Stredohori.jpg</a:t>
            </a:r>
            <a:r>
              <a:rPr lang="cs-CZ" sz="1600" dirty="0"/>
              <a:t>. 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Dostupné </a:t>
            </a:r>
            <a:r>
              <a:rPr lang="cs-CZ" sz="1600" dirty="0"/>
              <a:t>z </a:t>
            </a: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cs.wikipedia.org/wiki/Soubor:Ceske-Stredohori.jpg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err="1" smtClean="0"/>
              <a:t>me</a:t>
            </a:r>
            <a:r>
              <a:rPr lang="cs-CZ" sz="1600" dirty="0" smtClean="0"/>
              <a:t>, </a:t>
            </a:r>
            <a:r>
              <a:rPr lang="cs-CZ" sz="1600" dirty="0"/>
              <a:t>http//cs.wikipedia.org, </a:t>
            </a:r>
            <a:r>
              <a:rPr lang="cs-CZ" sz="1600" dirty="0" smtClean="0"/>
              <a:t>15. 3. 2008, 20:17</a:t>
            </a:r>
            <a:r>
              <a:rPr lang="cs-CZ" sz="1600" dirty="0"/>
              <a:t>. .[2012-03-27] </a:t>
            </a:r>
            <a:r>
              <a:rPr lang="cs-CZ" sz="1600" dirty="0" smtClean="0"/>
              <a:t>File: </a:t>
            </a:r>
            <a:r>
              <a:rPr lang="cs-CZ" sz="1600" dirty="0"/>
              <a:t>Křemelinový </a:t>
            </a:r>
            <a:r>
              <a:rPr lang="cs-CZ" sz="1600" dirty="0" smtClean="0"/>
              <a:t>důl.JPG. </a:t>
            </a:r>
            <a:r>
              <a:rPr lang="cs-CZ" sz="1600" dirty="0"/>
              <a:t>Dostupné z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cs.wikipedia.org/wiki/Soubor:K%C5%99emelinov%C3%BD_d%C5%AFl.JPG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Štefek </a:t>
            </a:r>
            <a:r>
              <a:rPr lang="cs-CZ" sz="1600" dirty="0"/>
              <a:t>Petr , http//cs.wikipedia.org, </a:t>
            </a:r>
            <a:r>
              <a:rPr lang="cs-CZ" sz="1600" dirty="0" smtClean="0"/>
              <a:t>29. 3. 2007, 15:07</a:t>
            </a:r>
            <a:r>
              <a:rPr lang="cs-CZ" sz="1600" dirty="0"/>
              <a:t>. .[2012-03-27] </a:t>
            </a:r>
            <a:r>
              <a:rPr lang="cs-CZ" sz="1600" dirty="0" smtClean="0"/>
              <a:t>File: </a:t>
            </a:r>
            <a:r>
              <a:rPr lang="cs-CZ" sz="1600" dirty="0" err="1" smtClean="0"/>
              <a:t>Elna</a:t>
            </a:r>
            <a:r>
              <a:rPr lang="cs-CZ" sz="1600" dirty="0" smtClean="0"/>
              <a:t> Detmarovice.jpg. </a:t>
            </a:r>
            <a:r>
              <a:rPr lang="cs-CZ" sz="1600" dirty="0"/>
              <a:t>Dostupné z </a:t>
            </a: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cs.wikipedia.org/wiki/Soubor:Elna_Detmarovice.jpg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Štefek </a:t>
            </a:r>
            <a:r>
              <a:rPr lang="cs-CZ" sz="1600" dirty="0"/>
              <a:t>Petr , http//</a:t>
            </a:r>
            <a:r>
              <a:rPr lang="cs-CZ" sz="1600" dirty="0" smtClean="0"/>
              <a:t>cs.wikipedia.org, 1. 9. 2006, 20:41</a:t>
            </a:r>
            <a:r>
              <a:rPr lang="cs-CZ" sz="1600" dirty="0"/>
              <a:t>. .[2012-03-27] </a:t>
            </a:r>
            <a:r>
              <a:rPr lang="cs-CZ" sz="1600" dirty="0" smtClean="0"/>
              <a:t>File: </a:t>
            </a:r>
            <a:r>
              <a:rPr lang="cs-CZ" sz="1600" dirty="0"/>
              <a:t>20050111 Nova </a:t>
            </a:r>
            <a:r>
              <a:rPr lang="cs-CZ" sz="1600" dirty="0" err="1"/>
              <a:t>hut</a:t>
            </a:r>
            <a:r>
              <a:rPr lang="cs-CZ" sz="1600" dirty="0"/>
              <a:t> </a:t>
            </a:r>
            <a:r>
              <a:rPr lang="cs-CZ" sz="1600" dirty="0" err="1" smtClean="0"/>
              <a:t>Ostrava.jpg.Dostupné</a:t>
            </a:r>
            <a:r>
              <a:rPr lang="cs-CZ" sz="1600" dirty="0" smtClean="0"/>
              <a:t> </a:t>
            </a:r>
            <a:r>
              <a:rPr lang="cs-CZ" sz="1600" dirty="0"/>
              <a:t>z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cs.wikipedia.org/wiki/Soubor:20050111_Nova_hut_Ostrava.jpg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err="1" smtClean="0"/>
              <a:t>Nosko</a:t>
            </a:r>
            <a:r>
              <a:rPr lang="cs-CZ" sz="1600" dirty="0" smtClean="0"/>
              <a:t> </a:t>
            </a:r>
            <a:r>
              <a:rPr lang="cs-CZ" sz="1600" dirty="0"/>
              <a:t>Eugen, http//</a:t>
            </a:r>
            <a:r>
              <a:rPr lang="cs-CZ" sz="1600" dirty="0" smtClean="0"/>
              <a:t>cs.wikipedia.org, 1. 4. 2009, 15:59 </a:t>
            </a:r>
            <a:r>
              <a:rPr lang="cs-CZ" sz="1600" dirty="0"/>
              <a:t>.[</a:t>
            </a:r>
            <a:r>
              <a:rPr lang="cs-CZ" sz="1600" dirty="0" smtClean="0"/>
              <a:t>2012-03-27]. File: </a:t>
            </a:r>
            <a:r>
              <a:rPr lang="cs-CZ" sz="1600" dirty="0" err="1"/>
              <a:t>Fotothek</a:t>
            </a:r>
            <a:r>
              <a:rPr lang="cs-CZ" sz="1600" dirty="0"/>
              <a:t> </a:t>
            </a:r>
            <a:r>
              <a:rPr lang="cs-CZ" sz="1600" dirty="0" err="1"/>
              <a:t>df</a:t>
            </a:r>
            <a:r>
              <a:rPr lang="cs-CZ" sz="1600" dirty="0"/>
              <a:t> n-14 </a:t>
            </a:r>
            <a:r>
              <a:rPr lang="cs-CZ" sz="1600" dirty="0" smtClean="0"/>
              <a:t>0000106.jpg. </a:t>
            </a:r>
            <a:r>
              <a:rPr lang="cs-CZ" sz="1600" dirty="0"/>
              <a:t>Dostupné z </a:t>
            </a: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cs.wikipedia.org/wiki/Soubor:Fotothek_df_n-14_0000106.jpg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endParaRPr lang="cs-CZ" sz="1600" dirty="0" smtClean="0"/>
          </a:p>
          <a:p>
            <a:r>
              <a:rPr lang="cs-CZ" sz="1600" dirty="0" err="1" smtClean="0"/>
              <a:t>Křžut</a:t>
            </a:r>
            <a:r>
              <a:rPr lang="cs-CZ" sz="1600" dirty="0" smtClean="0"/>
              <a:t>, </a:t>
            </a:r>
            <a:r>
              <a:rPr lang="cs-CZ" sz="1600" dirty="0"/>
              <a:t>http//</a:t>
            </a:r>
            <a:r>
              <a:rPr lang="cs-CZ" sz="1600" dirty="0" smtClean="0"/>
              <a:t>cs.wikipedia.org, 11. 8. 2009, 00:53 [2012-03-27</a:t>
            </a:r>
            <a:r>
              <a:rPr lang="cs-CZ" sz="1600" dirty="0"/>
              <a:t>] </a:t>
            </a:r>
            <a:r>
              <a:rPr lang="cs-CZ" sz="1600" dirty="0" smtClean="0"/>
              <a:t>File:</a:t>
            </a:r>
            <a:r>
              <a:rPr lang="cs-CZ" sz="1600" b="1" dirty="0"/>
              <a:t> </a:t>
            </a:r>
            <a:r>
              <a:rPr lang="cs-CZ" sz="1600" dirty="0" err="1"/>
              <a:t>Zbraslavsky</a:t>
            </a:r>
            <a:r>
              <a:rPr lang="cs-CZ" sz="1600" dirty="0"/>
              <a:t> </a:t>
            </a:r>
            <a:r>
              <a:rPr lang="cs-CZ" sz="1600" dirty="0" smtClean="0"/>
              <a:t>Lom.JPG. </a:t>
            </a:r>
            <a:r>
              <a:rPr lang="cs-CZ" sz="1600" dirty="0"/>
              <a:t>Dostupné z </a:t>
            </a:r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cs.wikipedia.org/wiki/Soubor:Zbraslavsky_Lom.JPG</a:t>
            </a:r>
            <a:endParaRPr lang="cs-CZ" sz="1600" dirty="0" smtClean="0"/>
          </a:p>
          <a:p>
            <a:endParaRPr lang="cs-CZ" dirty="0"/>
          </a:p>
          <a:p>
            <a:r>
              <a:rPr lang="cs-CZ" sz="1600" dirty="0" smtClean="0"/>
              <a:t>Moravec </a:t>
            </a:r>
            <a:r>
              <a:rPr lang="cs-CZ" sz="1600" dirty="0"/>
              <a:t>Hynek, http//</a:t>
            </a:r>
            <a:r>
              <a:rPr lang="cs-CZ" sz="1600" dirty="0" smtClean="0"/>
              <a:t>cs.wikipedia.org, 27. 6. 2007, </a:t>
            </a:r>
            <a:r>
              <a:rPr lang="cs-CZ" sz="1600" dirty="0"/>
              <a:t>22:07 .[2012-03-27] </a:t>
            </a:r>
            <a:r>
              <a:rPr lang="cs-CZ" sz="1600" dirty="0" smtClean="0"/>
              <a:t>File: </a:t>
            </a:r>
            <a:r>
              <a:rPr lang="cs-CZ" sz="1600" dirty="0"/>
              <a:t>Neratovice Spolana </a:t>
            </a:r>
            <a:r>
              <a:rPr lang="cs-CZ" sz="1600" dirty="0" smtClean="0"/>
              <a:t>965.JPG. Dostupné </a:t>
            </a:r>
            <a:r>
              <a:rPr lang="cs-CZ" sz="1600" dirty="0"/>
              <a:t>z </a:t>
            </a:r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cs.wikipedia.org/wiki/Soubor:Neratovice_Spolana_965.JPG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endParaRPr lang="cs-CZ" sz="1600" dirty="0" smtClean="0"/>
          </a:p>
          <a:p>
            <a:r>
              <a:rPr lang="cs-CZ" sz="1600" u="sng" dirty="0">
                <a:hlinkClick r:id="rId9"/>
              </a:rPr>
              <a:t>http://office.microsoft.com/cs-cz/</a:t>
            </a:r>
            <a:r>
              <a:rPr lang="cs-CZ" sz="1600" dirty="0"/>
              <a:t> - klipart </a:t>
            </a:r>
            <a:br>
              <a:rPr lang="cs-CZ" sz="1600" dirty="0"/>
            </a:br>
            <a:endParaRPr lang="cs-CZ" sz="1600" dirty="0"/>
          </a:p>
          <a:p>
            <a:endParaRPr lang="cs-CZ" sz="16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370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OICESCOUNT" val="0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3708AF24-79A8-4723-B8AF-14952240453C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</TotalTime>
  <Words>162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SŠ, ZŠ a MŠ, Karviná, příspěvková organizace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SŠ, ZŠ a MŠ, Karviná, příspěvková organizace</dc:title>
  <dc:creator>blechovaruzena</dc:creator>
  <cp:lastModifiedBy>Učitel</cp:lastModifiedBy>
  <cp:revision>37</cp:revision>
  <dcterms:created xsi:type="dcterms:W3CDTF">2012-03-26T18:21:02Z</dcterms:created>
  <dcterms:modified xsi:type="dcterms:W3CDTF">2012-03-29T16:02:12Z</dcterms:modified>
</cp:coreProperties>
</file>