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3" r:id="rId3"/>
    <p:sldId id="257" r:id="rId4"/>
    <p:sldId id="262" r:id="rId5"/>
    <p:sldId id="259" r:id="rId6"/>
    <p:sldId id="260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C82399-D167-4916-831F-9174EAA603CB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36BBBA0-E59E-4BEB-8125-C8EB9A90703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//upload.wikimedia.org/wikipedia/commons/a/ab/EU_location_CZE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4/48/Czechia_-_outline_map.sv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file:///\\commons.wikimedia.org\wiki\User:%25D0%2592%25D0%25B8%25D0%25BA%25D1%2582%25D0%25BE%25D1%2580_%25D0%2592" TargetMode="External"/><Relationship Id="rId2" Type="http://schemas.openxmlformats.org/officeDocument/2006/relationships/hyperlink" Target="http://cs.wikipedia.org/wiki/Soubor:EU_location_CZE.pn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office.microsoft.com/cs-cz/" TargetMode="External"/><Relationship Id="rId5" Type="http://schemas.openxmlformats.org/officeDocument/2006/relationships/hyperlink" Target="file:///\\commons.wikimedia.org\wiki\User:Packa" TargetMode="External"/><Relationship Id="rId4" Type="http://schemas.openxmlformats.org/officeDocument/2006/relationships/hyperlink" Target="http://cs.wikipedia.org/wiki/Soubor:Czechia_-_outline_map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          </a:t>
            </a:r>
            <a:r>
              <a:rPr lang="cs-CZ" sz="2800" dirty="0" smtClean="0"/>
              <a:t>Mgr. Růžena Blechová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175351" cy="4320480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2000" dirty="0" smtClean="0">
                <a:effectLst/>
              </a:rPr>
              <a:t/>
            </a:r>
            <a:br>
              <a:rPr lang="cs-CZ" sz="2000" dirty="0" smtClean="0">
                <a:effectLst/>
              </a:rPr>
            </a:br>
            <a:r>
              <a:rPr lang="cs-CZ" sz="2000" dirty="0" smtClean="0">
                <a:effectLst/>
              </a:rPr>
              <a:t/>
            </a:r>
            <a:br>
              <a:rPr lang="cs-CZ" sz="2000" dirty="0" smtClean="0">
                <a:effectLst/>
              </a:rPr>
            </a:br>
            <a:r>
              <a:rPr lang="cs-CZ" sz="2000" dirty="0" smtClean="0">
                <a:effectLst/>
              </a:rPr>
              <a:t>  Střední škola, Základní škola a Mateřská škola Karviná</a:t>
            </a:r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effectLst/>
              </a:rPr>
              <a:t>Česká republika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r>
              <a:rPr lang="cs-CZ" sz="3200" dirty="0" smtClean="0">
                <a:effectLst/>
              </a:rPr>
              <a:t>mapy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5580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7632848" cy="5400600"/>
          </a:xfrm>
        </p:spPr>
        <p:txBody>
          <a:bodyPr/>
          <a:lstStyle/>
          <a:p>
            <a:pPr marL="0" indent="0" algn="l">
              <a:buNone/>
            </a:pPr>
            <a:r>
              <a:rPr lang="cs-CZ" sz="2400" b="0" u="sng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/>
            </a:r>
            <a:br>
              <a:rPr lang="cs-CZ" sz="2400" b="0" u="sng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r>
              <a:rPr lang="cs-CZ" sz="2800" b="0" u="sng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        </a:t>
            </a:r>
            <a:endParaRPr lang="cs-CZ" sz="2800" b="0" dirty="0">
              <a:solidFill>
                <a:schemeClr val="accent5">
                  <a:lumMod val="75000"/>
                </a:schemeClr>
              </a:solidFill>
              <a:effectLst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981" y="620688"/>
            <a:ext cx="3152075" cy="3394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90267" y="620688"/>
            <a:ext cx="49685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Ahoj, jmenuji se Petr </a:t>
            </a:r>
            <a:b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a zajímalo by mě, jestli víš něco o zemi, ve které žiješ, jestli víš, jak vypadá její mapa a jestli se v ní vyznáš. Zkusíme si to společně ověřit. Zvu vás na putování po České republice. Naše cesta právě začíná.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07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941168"/>
            <a:ext cx="8496944" cy="1440160"/>
          </a:xfrm>
          <a:solidFill>
            <a:srgbClr val="92D050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 algn="l">
              <a:buNone/>
            </a:pPr>
            <a:r>
              <a:rPr lang="cs-CZ" sz="2800" dirty="0" smtClean="0">
                <a:solidFill>
                  <a:schemeClr val="tx1"/>
                </a:solidFill>
                <a:effectLst/>
                <a:latin typeface="Arial" pitchFamily="34" charset="0"/>
              </a:rPr>
              <a:t>Česká republika leží ve středu Evropy. Sousedí </a:t>
            </a:r>
            <a:br>
              <a:rPr lang="cs-CZ" sz="2800" dirty="0" smtClean="0"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effectLst/>
                <a:latin typeface="Arial" pitchFamily="34" charset="0"/>
              </a:rPr>
              <a:t>Polskem, Slovenskem, Rakouskem a Německem.</a:t>
            </a:r>
            <a:br>
              <a:rPr lang="cs-CZ" sz="2800" dirty="0" smtClean="0"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effectLst/>
                <a:latin typeface="Arial" pitchFamily="34" charset="0"/>
              </a:rPr>
              <a:t>Ukaž jednotlivé státy na mapě.</a:t>
            </a:r>
            <a:endParaRPr lang="cs-CZ" sz="2800" dirty="0"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8" name="Picture 4" descr="Soubor:EU location CZE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48644"/>
            <a:ext cx="6120680" cy="459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2248842" cy="2421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99179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717" y="332335"/>
            <a:ext cx="7047894" cy="4281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3"/>
          <p:cNvSpPr txBox="1">
            <a:spLocks/>
          </p:cNvSpPr>
          <p:nvPr/>
        </p:nvSpPr>
        <p:spPr>
          <a:xfrm>
            <a:off x="367675" y="5157192"/>
            <a:ext cx="5184576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None/>
            </a:pPr>
            <a:r>
              <a:rPr lang="cs-CZ" sz="3500" b="0" dirty="0" smtClean="0">
                <a:solidFill>
                  <a:schemeClr val="tx1"/>
                </a:solidFill>
                <a:effectLst/>
                <a:latin typeface="Arial" pitchFamily="34" charset="0"/>
              </a:rPr>
              <a:t>Má 10 300 000 obyvatel.</a:t>
            </a:r>
            <a:endParaRPr lang="cs-CZ" sz="3500" b="0" dirty="0"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25144"/>
            <a:ext cx="1739863" cy="1873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0730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760" y="4941168"/>
            <a:ext cx="6512511" cy="1143000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 algn="l">
              <a:buNone/>
            </a:pPr>
            <a:r>
              <a:rPr lang="cs-CZ" sz="3200" dirty="0" smtClean="0">
                <a:solidFill>
                  <a:schemeClr val="tx1"/>
                </a:solidFill>
                <a:effectLst/>
              </a:rPr>
              <a:t>Je členěna na kraje. Zkus najít kraj, ve kterém žiješ.</a:t>
            </a:r>
            <a:endParaRPr lang="cs-CZ" sz="320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2" name="Picture 4" descr="Soubor:Czechia - outline map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7117098" cy="416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37111"/>
            <a:ext cx="2088232" cy="2248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2172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517232"/>
            <a:ext cx="6768752" cy="1143000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 algn="l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   </a:t>
            </a:r>
            <a:r>
              <a:rPr lang="cs-CZ" sz="2400" dirty="0" smtClean="0">
                <a:solidFill>
                  <a:schemeClr val="tx1"/>
                </a:solidFill>
                <a:effectLst/>
              </a:rPr>
              <a:t>Hlavní město České republiky je Praha. 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   Mezi největší města se řadí Brno, Ostrava,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   Plzeň, Olomouc. Zkus je na mapě najít.</a:t>
            </a:r>
            <a:endParaRPr lang="cs-CZ" sz="240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5" name="Picture 3" descr="C:\Users\blechova\Desktop\Č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7344816" cy="442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41732"/>
            <a:ext cx="1783204" cy="1920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924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68367" y="5301208"/>
            <a:ext cx="7632848" cy="1143000"/>
          </a:xfr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 algn="l">
              <a:buNone/>
            </a:pPr>
            <a:r>
              <a:rPr lang="cs-CZ" sz="2800" dirty="0" smtClean="0">
                <a:solidFill>
                  <a:schemeClr val="tx2"/>
                </a:solidFill>
                <a:effectLst/>
              </a:rPr>
              <a:t>Nejdelší řeka je Vltava, nejvodnatější Labe. Poznáš, která je Vltava a která Labe?</a:t>
            </a:r>
            <a:endParaRPr lang="cs-CZ" sz="2800" dirty="0">
              <a:solidFill>
                <a:schemeClr val="tx2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 rot="10800000" flipH="1" flipV="1">
            <a:off x="755576" y="260648"/>
            <a:ext cx="7632848" cy="417646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7381543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67225"/>
            <a:ext cx="1944216" cy="2093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613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848872" cy="5760640"/>
          </a:xfrm>
          <a:effectLst/>
        </p:spPr>
        <p:txBody>
          <a:bodyPr/>
          <a:lstStyle/>
          <a:p>
            <a:pPr marL="0" indent="0" algn="l">
              <a:buNone/>
            </a:pPr>
            <a:r>
              <a:rPr lang="cs-CZ" sz="2400" dirty="0" smtClean="0">
                <a:solidFill>
                  <a:schemeClr val="accent4"/>
                </a:solidFill>
                <a:effectLst/>
              </a:rPr>
              <a:t>Citace:</a:t>
            </a:r>
            <a:br>
              <a:rPr lang="cs-CZ" sz="2400" dirty="0" smtClean="0">
                <a:solidFill>
                  <a:schemeClr val="accent4"/>
                </a:solidFill>
                <a:effectLst/>
              </a:rPr>
            </a:br>
            <a:r>
              <a:rPr lang="cs-CZ" sz="1400" dirty="0" smtClean="0"/>
              <a:t>David </a:t>
            </a:r>
            <a:r>
              <a:rPr lang="cs-CZ" sz="1400" dirty="0" err="1" smtClean="0"/>
              <a:t>Ljuzzo</a:t>
            </a:r>
            <a:r>
              <a:rPr lang="cs-CZ" sz="1400" dirty="0" smtClean="0"/>
              <a:t>. http//cs.wikipedia.org, 1. 1. 2007, 2:05, [17. 5. 2007, 5:12]File: EU </a:t>
            </a:r>
            <a:r>
              <a:rPr lang="cs-CZ" sz="1400" dirty="0" err="1" smtClean="0"/>
              <a:t>location</a:t>
            </a:r>
            <a:r>
              <a:rPr lang="cs-CZ" sz="1400" dirty="0" smtClean="0"/>
              <a:t> CZE.png. Dostupné z </a:t>
            </a:r>
            <a:r>
              <a:rPr lang="cs-CZ" sz="1400" dirty="0" smtClean="0">
                <a:hlinkClick r:id="rId2"/>
              </a:rPr>
              <a:t>http://cs.wikipedia.org/wiki/Soubor:EU_location_CZE.png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err="1" smtClean="0"/>
              <a:t>derivative</a:t>
            </a:r>
            <a:r>
              <a:rPr lang="cs-CZ" sz="1400" dirty="0" smtClean="0"/>
              <a:t> </a:t>
            </a:r>
            <a:r>
              <a:rPr lang="cs-CZ" sz="1400" dirty="0" err="1" smtClean="0"/>
              <a:t>work</a:t>
            </a:r>
            <a:r>
              <a:rPr lang="cs-CZ" sz="1400" dirty="0" smtClean="0"/>
              <a:t> </a:t>
            </a:r>
            <a:r>
              <a:rPr lang="az-Cyrl-AZ" sz="1400" dirty="0" smtClean="0">
                <a:hlinkClick r:id="rId3" action="ppaction://hlinkfile" tooltip="User:Виктор В"/>
              </a:rPr>
              <a:t>Виктор_В</a:t>
            </a:r>
            <a:r>
              <a:rPr lang="cs-CZ" sz="1400" dirty="0" smtClean="0"/>
              <a:t>, http//cs.wikipedia.org, 28. 8. 2010, 11:53. File:ReliefMapof</a:t>
            </a:r>
            <a:br>
              <a:rPr lang="cs-CZ" sz="1400" dirty="0" smtClean="0"/>
            </a:br>
            <a:r>
              <a:rPr lang="cs-CZ" sz="1400" dirty="0" smtClean="0"/>
              <a:t>CzechRepublic.png. Dostupné z http://cs.wikipedia.org/wiki/Soubor:Relief_Map_of_Czech_</a:t>
            </a:r>
            <a:br>
              <a:rPr lang="cs-CZ" sz="1400" dirty="0" smtClean="0"/>
            </a:br>
            <a:r>
              <a:rPr lang="cs-CZ" sz="1400" dirty="0" smtClean="0"/>
              <a:t>Republic.png</a:t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err="1" smtClean="0"/>
              <a:t>Caroig</a:t>
            </a:r>
            <a:r>
              <a:rPr lang="cs-CZ" sz="1400" dirty="0" smtClean="0"/>
              <a:t>, </a:t>
            </a:r>
            <a:r>
              <a:rPr lang="cs-CZ" sz="1400" dirty="0"/>
              <a:t>http//</a:t>
            </a:r>
            <a:r>
              <a:rPr lang="cs-CZ" sz="1400" dirty="0" smtClean="0"/>
              <a:t>cs.wikipedia.org, 3. 9. 2007, 22:11, File:</a:t>
            </a:r>
            <a:r>
              <a:rPr lang="cs-CZ" sz="1400" dirty="0"/>
              <a:t> </a:t>
            </a:r>
            <a:r>
              <a:rPr lang="cs-CZ" sz="1400" dirty="0" err="1"/>
              <a:t>Czechia</a:t>
            </a:r>
            <a:r>
              <a:rPr lang="cs-CZ" sz="1400" dirty="0"/>
              <a:t> - </a:t>
            </a:r>
            <a:r>
              <a:rPr lang="cs-CZ" sz="1400" dirty="0" err="1"/>
              <a:t>outline</a:t>
            </a:r>
            <a:r>
              <a:rPr lang="cs-CZ" sz="1400" dirty="0"/>
              <a:t> </a:t>
            </a:r>
            <a:r>
              <a:rPr lang="cs-CZ" sz="1400" dirty="0" err="1" smtClean="0"/>
              <a:t>map.svg</a:t>
            </a:r>
            <a:r>
              <a:rPr lang="cs-CZ" sz="1400" dirty="0" smtClean="0"/>
              <a:t>.</a:t>
            </a:r>
            <a:br>
              <a:rPr lang="cs-CZ" sz="1400" dirty="0" smtClean="0"/>
            </a:br>
            <a:r>
              <a:rPr lang="cs-CZ" sz="1400" dirty="0"/>
              <a:t>Dostupné z </a:t>
            </a:r>
            <a:r>
              <a:rPr lang="cs-CZ" sz="1400" dirty="0">
                <a:hlinkClick r:id="rId4"/>
              </a:rPr>
              <a:t>http://cs.wikipedia.org/wiki/Soubor:Czechia_-_</a:t>
            </a:r>
            <a:r>
              <a:rPr lang="cs-CZ" sz="1400" dirty="0" smtClean="0">
                <a:hlinkClick r:id="rId4"/>
              </a:rPr>
              <a:t>outline_map.svg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>Pavel Hrdlička (Czech </a:t>
            </a:r>
            <a:r>
              <a:rPr lang="cs-CZ" sz="1400" dirty="0" err="1"/>
              <a:t>Wikipedia</a:t>
            </a:r>
            <a:r>
              <a:rPr lang="cs-CZ" sz="1400" dirty="0"/>
              <a:t> user </a:t>
            </a:r>
            <a:r>
              <a:rPr lang="cs-CZ" sz="1400" dirty="0">
                <a:hlinkClick r:id="rId5" action="ppaction://hlinkfile" tooltip="User:Packa"/>
              </a:rPr>
              <a:t>Packa</a:t>
            </a:r>
            <a:r>
              <a:rPr lang="cs-CZ" sz="1400" dirty="0" smtClean="0"/>
              <a:t>), </a:t>
            </a:r>
            <a:r>
              <a:rPr lang="cs-CZ" sz="1400" dirty="0"/>
              <a:t>http//</a:t>
            </a:r>
            <a:r>
              <a:rPr lang="cs-CZ" sz="1400" dirty="0" smtClean="0"/>
              <a:t>cs.wikipedia.org, 18. 12. 2011, 11:32,</a:t>
            </a:r>
            <a:br>
              <a:rPr lang="cs-CZ" sz="1400" dirty="0" smtClean="0"/>
            </a:br>
            <a:r>
              <a:rPr lang="cs-CZ" sz="1400" dirty="0" smtClean="0"/>
              <a:t>File:</a:t>
            </a:r>
            <a:r>
              <a:rPr lang="cs-CZ" sz="1400" dirty="0"/>
              <a:t> Czech </a:t>
            </a:r>
            <a:r>
              <a:rPr lang="cs-CZ" sz="1400" dirty="0" err="1"/>
              <a:t>Highways</a:t>
            </a:r>
            <a:r>
              <a:rPr lang="cs-CZ" sz="1400" dirty="0"/>
              <a:t> </a:t>
            </a:r>
            <a:r>
              <a:rPr lang="cs-CZ" sz="1400" dirty="0" smtClean="0"/>
              <a:t>2012.png. </a:t>
            </a:r>
            <a:r>
              <a:rPr lang="cs-CZ" sz="1400" dirty="0"/>
              <a:t>Dostupné z </a:t>
            </a:r>
            <a:r>
              <a:rPr lang="cs-CZ" sz="1400" dirty="0" smtClean="0"/>
              <a:t>http://cs.wikipedia.org/wiki/Soubor:Czech_</a:t>
            </a:r>
            <a:br>
              <a:rPr lang="cs-CZ" sz="1400" dirty="0" smtClean="0"/>
            </a:br>
            <a:r>
              <a:rPr lang="cs-CZ" sz="1400" dirty="0" smtClean="0"/>
              <a:t>Highways_2012.png</a:t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u="sng" dirty="0">
                <a:hlinkClick r:id="rId6"/>
              </a:rPr>
              <a:t>http://office.microsoft.com/cs-cz/</a:t>
            </a:r>
            <a:r>
              <a:rPr lang="cs-CZ" sz="1400" dirty="0"/>
              <a:t> - klipart </a:t>
            </a:r>
            <a:br>
              <a:rPr lang="cs-CZ" sz="1400" dirty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2400" dirty="0">
                <a:solidFill>
                  <a:schemeClr val="accent4"/>
                </a:solidFill>
                <a:effectLst/>
              </a:rPr>
              <a:t/>
            </a:r>
            <a:br>
              <a:rPr lang="cs-CZ" sz="2400" dirty="0">
                <a:solidFill>
                  <a:schemeClr val="accent4"/>
                </a:solidFill>
                <a:effectLst/>
              </a:rPr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2400" dirty="0" smtClean="0">
                <a:solidFill>
                  <a:schemeClr val="accent4"/>
                </a:solidFill>
                <a:effectLst/>
              </a:rPr>
              <a:t/>
            </a:r>
            <a:br>
              <a:rPr lang="cs-CZ" sz="2400" dirty="0" smtClean="0">
                <a:solidFill>
                  <a:schemeClr val="accent4"/>
                </a:solidFill>
                <a:effectLst/>
              </a:rPr>
            </a:br>
            <a:r>
              <a:rPr lang="cs-CZ" sz="2000" dirty="0" smtClean="0">
                <a:effectLst/>
              </a:rPr>
              <a:t/>
            </a:r>
            <a:br>
              <a:rPr lang="cs-CZ" sz="2000" dirty="0" smtClean="0">
                <a:effectLst/>
              </a:rPr>
            </a:br>
            <a:r>
              <a:rPr lang="cs-CZ" sz="1600" dirty="0" smtClean="0">
                <a:effectLst/>
              </a:rPr>
              <a:t/>
            </a:r>
            <a:br>
              <a:rPr lang="cs-CZ" sz="1600" dirty="0" smtClean="0">
                <a:effectLst/>
              </a:rPr>
            </a:br>
            <a:r>
              <a:rPr lang="cs-CZ" sz="1600" dirty="0" smtClean="0">
                <a:effectLst/>
              </a:rPr>
              <a:t/>
            </a:r>
            <a:br>
              <a:rPr lang="cs-CZ" sz="1600" dirty="0" smtClean="0">
                <a:effectLst/>
              </a:rPr>
            </a:br>
            <a:r>
              <a:rPr lang="cs-CZ" sz="2000" dirty="0" smtClean="0">
                <a:effectLst/>
              </a:rPr>
              <a:t/>
            </a:r>
            <a:br>
              <a:rPr lang="cs-CZ" sz="2000" dirty="0" smtClean="0">
                <a:effectLst/>
              </a:rPr>
            </a:br>
            <a:endParaRPr lang="cs-CZ" sz="2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8570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339</TotalTime>
  <Words>64</Words>
  <Application>Microsoft Office PowerPoint</Application>
  <PresentationFormat>Předvádění na obrazovce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    Střední škola, Základní škola a Mateřská škola Karviná  Česká republika mapy</vt:lpstr>
      <vt:lpstr>         </vt:lpstr>
      <vt:lpstr>Česká republika leží ve středu Evropy. Sousedí  Polskem, Slovenskem, Rakouskem a Německem. Ukaž jednotlivé státy na mapě.</vt:lpstr>
      <vt:lpstr>Prezentace aplikace PowerPoint</vt:lpstr>
      <vt:lpstr>Je členěna na kraje. Zkus najít kraj, ve kterém žiješ.</vt:lpstr>
      <vt:lpstr>   Hlavní město České republiky je Praha.     Mezi největší města se řadí Brno, Ostrava,    Plzeň, Olomouc. Zkus je na mapě najít.</vt:lpstr>
      <vt:lpstr>Nejdelší řeka je Vltava, nejvodnatější Labe. Poznáš, která je Vltava a která Labe?</vt:lpstr>
      <vt:lpstr>Citace: David Ljuzzo. http//cs.wikipedia.org, 1. 1. 2007, 2:05, [17. 5. 2007, 5:12]File: EU location CZE.png. Dostupné z http://cs.wikipedia.org/wiki/Soubor:EU_location_CZE.png  derivative work Виктор_В, http//cs.wikipedia.org, 28. 8. 2010, 11:53. File:ReliefMapof CzechRepublic.png. Dostupné z http://cs.wikipedia.org/wiki/Soubor:Relief_Map_of_Czech_ Republic.png  Caroig, http//cs.wikipedia.org, 3. 9. 2007, 22:11, File: Czechia - outline map.svg. Dostupné z http://cs.wikipedia.org/wiki/Soubor:Czechia_-_outline_map.svg  Pavel Hrdlička (Czech Wikipedia user Packa), http//cs.wikipedia.org, 18. 12. 2011, 11:32, File: Czech Highways 2012.png. Dostupné z http://cs.wikipedia.org/wiki/Soubor:Czech_ Highways_2012.png  http://office.microsoft.com/cs-cz/ - klipart 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republika</dc:title>
  <dc:creator>blechovaruzena</dc:creator>
  <cp:lastModifiedBy>blechovaruzena</cp:lastModifiedBy>
  <cp:revision>31</cp:revision>
  <dcterms:created xsi:type="dcterms:W3CDTF">2012-03-04T17:56:38Z</dcterms:created>
  <dcterms:modified xsi:type="dcterms:W3CDTF">2012-03-25T16:00:12Z</dcterms:modified>
</cp:coreProperties>
</file>