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69" r:id="rId3"/>
    <p:sldId id="259" r:id="rId4"/>
    <p:sldId id="260" r:id="rId5"/>
    <p:sldId id="257" r:id="rId6"/>
    <p:sldId id="262" r:id="rId7"/>
    <p:sldId id="264" r:id="rId8"/>
    <p:sldId id="267" r:id="rId9"/>
    <p:sldId id="266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84" autoAdjust="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5.9.2011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449280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1.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VY_32_INOVACE_07_Sčítání do 4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56332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395288" y="476250"/>
            <a:ext cx="8391525" cy="4279900"/>
          </a:xfrm>
        </p:spPr>
        <p:txBody>
          <a:bodyPr>
            <a:normAutofit/>
          </a:bodyPr>
          <a:lstStyle/>
          <a:p>
            <a:pPr eaLnBrk="1" hangingPunct="1"/>
            <a:r>
              <a:rPr lang="cs-CZ" sz="9600" b="1" dirty="0" smtClean="0">
                <a:solidFill>
                  <a:srgbClr val="0070C0"/>
                </a:solidFill>
              </a:rPr>
              <a:t/>
            </a:r>
            <a:br>
              <a:rPr lang="cs-CZ" sz="9600" b="1" dirty="0" smtClean="0">
                <a:solidFill>
                  <a:srgbClr val="0070C0"/>
                </a:solidFill>
              </a:rPr>
            </a:br>
            <a:r>
              <a:rPr lang="cs-CZ" sz="60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ČÍTÁNÍ  DO  4</a:t>
            </a:r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  <a:t/>
            </a:r>
            <a:b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</a:br>
            <a:endParaRPr lang="cs-CZ" sz="6000" dirty="0" smtClean="0">
              <a:solidFill>
                <a:srgbClr val="0070C0"/>
              </a:solidFill>
              <a:latin typeface="Elephant" pitchFamily="18" charset="0"/>
            </a:endParaRPr>
          </a:p>
        </p:txBody>
      </p:sp>
      <p:sp>
        <p:nvSpPr>
          <p:cNvPr id="2051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250" y="5589588"/>
            <a:ext cx="6337300" cy="365125"/>
          </a:xfrm>
          <a:noFill/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PaedDr. Zdeňka Kofroňová, 2. ZŠ Dobříš</a:t>
            </a:r>
          </a:p>
          <a:p>
            <a:pPr eaLnBrk="1" hangingPunct="1"/>
            <a:endParaRPr lang="cs-CZ" sz="1200" i="1" dirty="0" smtClean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51371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700565" y="3467705"/>
            <a:ext cx="76835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2" name="TextovéPole 12"/>
          <p:cNvSpPr txBox="1">
            <a:spLocks noChangeArrowheads="1"/>
          </p:cNvSpPr>
          <p:nvPr/>
        </p:nvSpPr>
        <p:spPr bwMode="auto">
          <a:xfrm>
            <a:off x="3775075" y="3467705"/>
            <a:ext cx="1949053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 smtClean="0">
                <a:solidFill>
                  <a:srgbClr val="FF0000"/>
                </a:solidFill>
              </a:rPr>
              <a:t>+ 1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4" name="TextovéPole 12"/>
          <p:cNvSpPr txBox="1">
            <a:spLocks noChangeArrowheads="1"/>
          </p:cNvSpPr>
          <p:nvPr/>
        </p:nvSpPr>
        <p:spPr bwMode="auto">
          <a:xfrm>
            <a:off x="7092280" y="3467705"/>
            <a:ext cx="76835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0" name="TextovéPole 2"/>
          <p:cNvSpPr txBox="1"/>
          <p:nvPr/>
        </p:nvSpPr>
        <p:spPr>
          <a:xfrm>
            <a:off x="5984615" y="3508375"/>
            <a:ext cx="7200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sz="9600" b="1" dirty="0">
                <a:solidFill>
                  <a:srgbClr val="FF0000"/>
                </a:solidFill>
              </a:rPr>
              <a:t>=</a:t>
            </a: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778475"/>
            <a:ext cx="1764499" cy="157040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5514" y="2204864"/>
            <a:ext cx="1764499" cy="157040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3154" y="908719"/>
            <a:ext cx="1764499" cy="157040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131" y="908720"/>
            <a:ext cx="1764499" cy="157040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3" y="188640"/>
            <a:ext cx="3367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Sestav příklad podle obrázků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56277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" grpId="0"/>
      <p:bldP spid="4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078830" y="3538325"/>
            <a:ext cx="9921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002060"/>
                </a:solidFill>
              </a:rPr>
              <a:t>3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958009" y="3538325"/>
            <a:ext cx="9921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002060"/>
                </a:solidFill>
              </a:rPr>
              <a:t>+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184215" y="3538325"/>
            <a:ext cx="9921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002060"/>
                </a:solidFill>
              </a:rPr>
              <a:t>1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071018" y="3514232"/>
            <a:ext cx="9921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 smtClean="0">
                <a:solidFill>
                  <a:srgbClr val="002060"/>
                </a:solidFill>
              </a:rPr>
              <a:t>=</a:t>
            </a:r>
            <a:endParaRPr lang="cs-CZ" sz="96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098311" y="3514232"/>
            <a:ext cx="9921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 smtClean="0">
                <a:solidFill>
                  <a:srgbClr val="002060"/>
                </a:solidFill>
              </a:rPr>
              <a:t>4</a:t>
            </a:r>
            <a:endParaRPr lang="cs-CZ" sz="9600" b="1" dirty="0">
              <a:solidFill>
                <a:srgbClr val="002060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0374" y="980728"/>
            <a:ext cx="1736029" cy="170130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6093" y="1698265"/>
            <a:ext cx="1736029" cy="170130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0749" y="373848"/>
            <a:ext cx="1736029" cy="170130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9941" y="1831382"/>
            <a:ext cx="1736029" cy="1701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29271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594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81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81" tmFilter="0, 0; 0.125,0.2665; 0.25,0.4; 0.375,0.465; 0.5,0.5;  0.625,0.535; 0.75,0.6; 0.875,0.7335; 1,1">
                                          <p:stCondLst>
                                            <p:cond delay="581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90" tmFilter="0, 0; 0.125,0.2665; 0.25,0.4; 0.375,0.465; 0.5,0.5;  0.625,0.535; 0.75,0.6; 0.875,0.7335; 1,1">
                                          <p:stCondLst>
                                            <p:cond delay="115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44" tmFilter="0, 0; 0.125,0.2665; 0.25,0.4; 0.375,0.465; 0.5,0.5;  0.625,0.535; 0.75,0.6; 0.875,0.7335; 1,1">
                                          <p:stCondLst>
                                            <p:cond delay="144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3">
                                          <p:stCondLst>
                                            <p:cond delay="56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45" decel="50000">
                                          <p:stCondLst>
                                            <p:cond delay="59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3">
                                          <p:stCondLst>
                                            <p:cond delay="114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45" decel="50000">
                                          <p:stCondLst>
                                            <p:cond delay="1171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3">
                                          <p:stCondLst>
                                            <p:cond delay="1437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45" decel="50000">
                                          <p:stCondLst>
                                            <p:cond delay="145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3">
                                          <p:stCondLst>
                                            <p:cond delay="158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45" decel="50000">
                                          <p:stCondLst>
                                            <p:cond delay="160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594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81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81" tmFilter="0, 0; 0.125,0.2665; 0.25,0.4; 0.375,0.465; 0.5,0.5;  0.625,0.535; 0.75,0.6; 0.875,0.7335; 1,1">
                                          <p:stCondLst>
                                            <p:cond delay="58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90" tmFilter="0, 0; 0.125,0.2665; 0.25,0.4; 0.375,0.465; 0.5,0.5;  0.625,0.535; 0.75,0.6; 0.875,0.7335; 1,1">
                                          <p:stCondLst>
                                            <p:cond delay="115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44" tmFilter="0, 0; 0.125,0.2665; 0.25,0.4; 0.375,0.465; 0.5,0.5;  0.625,0.535; 0.75,0.6; 0.875,0.7335; 1,1">
                                          <p:stCondLst>
                                            <p:cond delay="144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3">
                                          <p:stCondLst>
                                            <p:cond delay="56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45" decel="50000">
                                          <p:stCondLst>
                                            <p:cond delay="59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3">
                                          <p:stCondLst>
                                            <p:cond delay="114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45" decel="50000">
                                          <p:stCondLst>
                                            <p:cond delay="117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3">
                                          <p:stCondLst>
                                            <p:cond delay="143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45" decel="50000">
                                          <p:stCondLst>
                                            <p:cond delay="145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3">
                                          <p:stCondLst>
                                            <p:cond delay="158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45" decel="50000">
                                          <p:stCondLst>
                                            <p:cond delay="160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836613"/>
            <a:ext cx="1452562" cy="172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Rectangle 14"/>
          <p:cNvSpPr>
            <a:spLocks noChangeArrowheads="1"/>
          </p:cNvSpPr>
          <p:nvPr/>
        </p:nvSpPr>
        <p:spPr bwMode="auto">
          <a:xfrm>
            <a:off x="3006584" y="3437619"/>
            <a:ext cx="2213488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cs-CZ" sz="96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+ 2</a:t>
            </a:r>
            <a:endParaRPr lang="cs-CZ" sz="96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220" name="Rectangle 15"/>
          <p:cNvSpPr>
            <a:spLocks noChangeArrowheads="1"/>
          </p:cNvSpPr>
          <p:nvPr/>
        </p:nvSpPr>
        <p:spPr bwMode="auto">
          <a:xfrm>
            <a:off x="1908175" y="3429000"/>
            <a:ext cx="1009650" cy="155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96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9221" name="Rectangle 16"/>
          <p:cNvSpPr>
            <a:spLocks noChangeArrowheads="1"/>
          </p:cNvSpPr>
          <p:nvPr/>
        </p:nvSpPr>
        <p:spPr bwMode="auto">
          <a:xfrm>
            <a:off x="6166927" y="3418872"/>
            <a:ext cx="1009650" cy="155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96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96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Obrázek 2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692150"/>
            <a:ext cx="1452562" cy="1728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2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900" y="765175"/>
            <a:ext cx="1452563" cy="1728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2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788" y="765175"/>
            <a:ext cx="1452562" cy="1728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16"/>
          <p:cNvSpPr>
            <a:spLocks noChangeArrowheads="1"/>
          </p:cNvSpPr>
          <p:nvPr/>
        </p:nvSpPr>
        <p:spPr bwMode="auto">
          <a:xfrm>
            <a:off x="5009356" y="3451529"/>
            <a:ext cx="1009650" cy="155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96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=</a:t>
            </a:r>
          </a:p>
        </p:txBody>
      </p:sp>
    </p:spTree>
    <p:extLst>
      <p:ext uri="{BB962C8B-B14F-4D97-AF65-F5344CB8AC3E}">
        <p14:creationId xmlns:p14="http://schemas.microsoft.com/office/powerpoint/2010/main" val="20384653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/>
      <p:bldP spid="9220" grpId="0"/>
      <p:bldP spid="9221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747031"/>
            <a:ext cx="1147763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565" y="1700808"/>
            <a:ext cx="1147763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5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1917" y="747031"/>
            <a:ext cx="1147762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8692" y="838427"/>
            <a:ext cx="1147763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700565" y="3467705"/>
            <a:ext cx="76835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2" name="TextovéPole 12"/>
          <p:cNvSpPr txBox="1">
            <a:spLocks noChangeArrowheads="1"/>
          </p:cNvSpPr>
          <p:nvPr/>
        </p:nvSpPr>
        <p:spPr bwMode="auto">
          <a:xfrm>
            <a:off x="3775075" y="3467705"/>
            <a:ext cx="1949053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 smtClean="0">
                <a:solidFill>
                  <a:srgbClr val="FF0000"/>
                </a:solidFill>
              </a:rPr>
              <a:t>+ 1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4" name="TextovéPole 12"/>
          <p:cNvSpPr txBox="1">
            <a:spLocks noChangeArrowheads="1"/>
          </p:cNvSpPr>
          <p:nvPr/>
        </p:nvSpPr>
        <p:spPr bwMode="auto">
          <a:xfrm>
            <a:off x="7092280" y="3467705"/>
            <a:ext cx="768350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0" name="TextovéPole 2"/>
          <p:cNvSpPr txBox="1"/>
          <p:nvPr/>
        </p:nvSpPr>
        <p:spPr>
          <a:xfrm>
            <a:off x="5974182" y="3477066"/>
            <a:ext cx="7200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sz="9600" b="1" dirty="0">
                <a:solidFill>
                  <a:srgbClr val="FF0000"/>
                </a:solidFill>
              </a:rPr>
              <a:t>=</a:t>
            </a:r>
          </a:p>
        </p:txBody>
      </p:sp>
    </p:spTree>
    <p:extLst>
      <p:ext uri="{BB962C8B-B14F-4D97-AF65-F5344CB8AC3E}">
        <p14:creationId xmlns:p14="http://schemas.microsoft.com/office/powerpoint/2010/main" val="13203505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" grpId="0"/>
      <p:bldP spid="4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51754">
            <a:off x="1045791" y="814526"/>
            <a:ext cx="2139950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54833">
            <a:off x="5843669" y="2252630"/>
            <a:ext cx="2139950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96572">
            <a:off x="3936064" y="823714"/>
            <a:ext cx="2139950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84966">
            <a:off x="6012160" y="512777"/>
            <a:ext cx="2139950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851920" y="4157216"/>
            <a:ext cx="9921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4F6228"/>
                </a:solidFill>
              </a:rPr>
              <a:t>3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696063" y="4221088"/>
            <a:ext cx="9921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4F6228"/>
                </a:solidFill>
              </a:rPr>
              <a:t>+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619672" y="4167358"/>
            <a:ext cx="9921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>
                <a:solidFill>
                  <a:srgbClr val="4F6228"/>
                </a:solidFill>
              </a:rPr>
              <a:t>1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844108" y="4179597"/>
            <a:ext cx="9921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 smtClean="0">
                <a:solidFill>
                  <a:srgbClr val="4F6228"/>
                </a:solidFill>
              </a:rPr>
              <a:t>=</a:t>
            </a:r>
            <a:endParaRPr lang="cs-CZ" sz="9600" b="1" dirty="0">
              <a:solidFill>
                <a:srgbClr val="4F6228"/>
              </a:solidFill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927877" y="4167358"/>
            <a:ext cx="992188" cy="155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9600" b="1" dirty="0" smtClean="0">
                <a:solidFill>
                  <a:srgbClr val="4F6228"/>
                </a:solidFill>
              </a:rPr>
              <a:t>4</a:t>
            </a:r>
            <a:endParaRPr lang="cs-CZ" sz="9600" b="1" dirty="0">
              <a:solidFill>
                <a:srgbClr val="4F622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90652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223" y="765175"/>
            <a:ext cx="691953" cy="75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3" y="740678"/>
            <a:ext cx="714487" cy="7767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5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1877" y="765176"/>
            <a:ext cx="691953" cy="75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1650" y="740679"/>
            <a:ext cx="714488" cy="7767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644008" y="712544"/>
            <a:ext cx="1296144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 smtClean="0">
                <a:solidFill>
                  <a:srgbClr val="FF0000"/>
                </a:solidFill>
              </a:rPr>
              <a:t>3 +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2" name="TextovéPole 12"/>
          <p:cNvSpPr txBox="1">
            <a:spLocks noChangeArrowheads="1"/>
          </p:cNvSpPr>
          <p:nvPr/>
        </p:nvSpPr>
        <p:spPr bwMode="auto">
          <a:xfrm>
            <a:off x="6035486" y="712543"/>
            <a:ext cx="658776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 smtClean="0">
                <a:solidFill>
                  <a:srgbClr val="FF0000"/>
                </a:solidFill>
              </a:rPr>
              <a:t>1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4" name="TextovéPole 12"/>
          <p:cNvSpPr txBox="1">
            <a:spLocks noChangeArrowheads="1"/>
          </p:cNvSpPr>
          <p:nvPr/>
        </p:nvSpPr>
        <p:spPr bwMode="auto">
          <a:xfrm>
            <a:off x="7497755" y="657336"/>
            <a:ext cx="768350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0" name="TextovéPole 2"/>
          <p:cNvSpPr txBox="1"/>
          <p:nvPr/>
        </p:nvSpPr>
        <p:spPr>
          <a:xfrm>
            <a:off x="6691558" y="750912"/>
            <a:ext cx="7200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sz="6000" b="1" dirty="0">
                <a:solidFill>
                  <a:srgbClr val="FF0000"/>
                </a:solidFill>
              </a:rPr>
              <a:t>=</a:t>
            </a:r>
          </a:p>
        </p:txBody>
      </p:sp>
      <p:pic>
        <p:nvPicPr>
          <p:cNvPr id="11" name="Obrázek 10" descr="1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505" y="1959317"/>
            <a:ext cx="999890" cy="11900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Obrázek 11" descr="1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9886" y="1992853"/>
            <a:ext cx="999890" cy="11900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Obrázek 13" descr="1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010281"/>
            <a:ext cx="999890" cy="11900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Obrázek 14" descr="1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5225" y="2031711"/>
            <a:ext cx="999890" cy="11900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739342" y="2184651"/>
            <a:ext cx="1296144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>
                <a:solidFill>
                  <a:srgbClr val="FF0000"/>
                </a:solidFill>
              </a:rPr>
              <a:t>2</a:t>
            </a:r>
            <a:r>
              <a:rPr lang="cs-CZ" sz="6000" b="1" dirty="0" smtClean="0">
                <a:solidFill>
                  <a:srgbClr val="FF0000"/>
                </a:solidFill>
              </a:rPr>
              <a:t> +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4784372" y="3717032"/>
            <a:ext cx="1296144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>
                <a:solidFill>
                  <a:srgbClr val="FF0000"/>
                </a:solidFill>
              </a:rPr>
              <a:t>1</a:t>
            </a:r>
            <a:r>
              <a:rPr lang="cs-CZ" sz="6000" b="1" dirty="0" smtClean="0">
                <a:solidFill>
                  <a:srgbClr val="FF0000"/>
                </a:solidFill>
              </a:rPr>
              <a:t> +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9" name="TextovéPole 12"/>
          <p:cNvSpPr txBox="1">
            <a:spLocks noChangeArrowheads="1"/>
          </p:cNvSpPr>
          <p:nvPr/>
        </p:nvSpPr>
        <p:spPr bwMode="auto">
          <a:xfrm>
            <a:off x="6087681" y="2133687"/>
            <a:ext cx="658776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20" name="TextovéPole 12"/>
          <p:cNvSpPr txBox="1">
            <a:spLocks noChangeArrowheads="1"/>
          </p:cNvSpPr>
          <p:nvPr/>
        </p:nvSpPr>
        <p:spPr bwMode="auto">
          <a:xfrm>
            <a:off x="6106767" y="3717032"/>
            <a:ext cx="658776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23" name="TextovéPole 2"/>
          <p:cNvSpPr txBox="1"/>
          <p:nvPr/>
        </p:nvSpPr>
        <p:spPr>
          <a:xfrm>
            <a:off x="6694262" y="3724517"/>
            <a:ext cx="7200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sz="6000" b="1" dirty="0">
                <a:solidFill>
                  <a:srgbClr val="FF0000"/>
                </a:solidFill>
              </a:rPr>
              <a:t>=</a:t>
            </a:r>
          </a:p>
        </p:txBody>
      </p:sp>
      <p:sp>
        <p:nvSpPr>
          <p:cNvPr id="24" name="TextovéPole 2"/>
          <p:cNvSpPr txBox="1"/>
          <p:nvPr/>
        </p:nvSpPr>
        <p:spPr>
          <a:xfrm>
            <a:off x="6746457" y="2136776"/>
            <a:ext cx="7200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sz="6000" b="1" dirty="0">
                <a:solidFill>
                  <a:srgbClr val="FF0000"/>
                </a:solidFill>
              </a:rPr>
              <a:t>=</a:t>
            </a:r>
          </a:p>
        </p:txBody>
      </p:sp>
      <p:sp>
        <p:nvSpPr>
          <p:cNvPr id="25" name="TextovéPole 12"/>
          <p:cNvSpPr txBox="1">
            <a:spLocks noChangeArrowheads="1"/>
          </p:cNvSpPr>
          <p:nvPr/>
        </p:nvSpPr>
        <p:spPr bwMode="auto">
          <a:xfrm>
            <a:off x="7534260" y="3680339"/>
            <a:ext cx="768350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26" name="TextovéPole 12"/>
          <p:cNvSpPr txBox="1">
            <a:spLocks noChangeArrowheads="1"/>
          </p:cNvSpPr>
          <p:nvPr/>
        </p:nvSpPr>
        <p:spPr bwMode="auto">
          <a:xfrm>
            <a:off x="7650155" y="2100300"/>
            <a:ext cx="768350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>
                <a:solidFill>
                  <a:srgbClr val="FF0000"/>
                </a:solidFill>
              </a:rPr>
              <a:t>4</a:t>
            </a:r>
          </a:p>
        </p:txBody>
      </p:sp>
      <p:pic>
        <p:nvPicPr>
          <p:cNvPr id="27" name="Obrázek 26" descr="1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40030">
            <a:off x="486160" y="3612558"/>
            <a:ext cx="1016579" cy="833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Obrázek 27" descr="1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40030">
            <a:off x="1788564" y="3679012"/>
            <a:ext cx="1016579" cy="833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Obrázek 28" descr="1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40030">
            <a:off x="2558387" y="3663152"/>
            <a:ext cx="1016579" cy="833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" name="Obrázek 29" descr="1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40030">
            <a:off x="3425378" y="3694872"/>
            <a:ext cx="1016579" cy="833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75223" y="260648"/>
            <a:ext cx="32771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do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5024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9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" grpId="0"/>
      <p:bldP spid="4" grpId="0"/>
      <p:bldP spid="10" grpId="0"/>
      <p:bldP spid="17" grpId="0"/>
      <p:bldP spid="18" grpId="0"/>
      <p:bldP spid="19" grpId="0"/>
      <p:bldP spid="20" grpId="0"/>
      <p:bldP spid="23" grpId="0"/>
      <p:bldP spid="24" grpId="0"/>
      <p:bldP spid="25" grpId="0"/>
      <p:bldP spid="2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Doplň příklady do 4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sz="half" idx="1"/>
          </p:nvPr>
        </p:nvSpPr>
        <p:spPr>
          <a:xfrm>
            <a:off x="1043609" y="1508125"/>
            <a:ext cx="1152128" cy="3047149"/>
          </a:xfrm>
        </p:spPr>
        <p:txBody>
          <a:bodyPr>
            <a:normAutofit/>
          </a:bodyPr>
          <a:lstStyle/>
          <a:p>
            <a:pPr marL="0" indent="0">
              <a:buFontTx/>
              <a:buNone/>
            </a:pPr>
            <a:r>
              <a:rPr lang="cs-CZ" sz="48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4800" dirty="0" smtClean="0"/>
              <a:t> 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+</a:t>
            </a:r>
            <a:r>
              <a:rPr lang="cs-CZ" sz="4800" dirty="0" smtClean="0"/>
              <a:t>      </a:t>
            </a:r>
          </a:p>
          <a:p>
            <a:pPr marL="0" indent="0">
              <a:buFontTx/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</a:rPr>
              <a:t>2 +       </a:t>
            </a:r>
          </a:p>
          <a:p>
            <a:pPr marL="0" indent="0">
              <a:buFontTx/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</a:rPr>
              <a:t>1 + </a:t>
            </a:r>
            <a:r>
              <a:rPr lang="cs-CZ" sz="4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    </a:t>
            </a:r>
          </a:p>
        </p:txBody>
      </p:sp>
      <p:sp>
        <p:nvSpPr>
          <p:cNvPr id="9220" name="Zástupný symbol pro obsah 3"/>
          <p:cNvSpPr>
            <a:spLocks noGrp="1"/>
          </p:cNvSpPr>
          <p:nvPr>
            <p:ph sz="half" idx="2"/>
          </p:nvPr>
        </p:nvSpPr>
        <p:spPr>
          <a:xfrm>
            <a:off x="6084168" y="1538061"/>
            <a:ext cx="2731344" cy="3115075"/>
          </a:xfrm>
        </p:spPr>
        <p:txBody>
          <a:bodyPr>
            <a:normAutofit/>
          </a:bodyPr>
          <a:lstStyle/>
          <a:p>
            <a:pPr marL="0" indent="0">
              <a:buFontTx/>
              <a:buNone/>
            </a:pPr>
            <a:r>
              <a:rPr lang="cs-CZ" sz="4800" dirty="0" smtClean="0"/>
              <a:t> 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+ </a:t>
            </a:r>
            <a:r>
              <a:rPr lang="cs-CZ" sz="48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= </a:t>
            </a:r>
          </a:p>
          <a:p>
            <a:pPr marL="0" indent="0">
              <a:buFontTx/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</a:rPr>
              <a:t> + </a:t>
            </a:r>
            <a:r>
              <a:rPr lang="cs-CZ" sz="48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= </a:t>
            </a:r>
          </a:p>
          <a:p>
            <a:pPr marL="0" indent="0">
              <a:buFontTx/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</a:rPr>
              <a:t> + </a:t>
            </a:r>
            <a:r>
              <a:rPr lang="cs-CZ" sz="4800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= 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800975" y="3306879"/>
            <a:ext cx="720725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dirty="0" smtClean="0"/>
              <a:t>4</a:t>
            </a:r>
            <a:endParaRPr lang="cs-CZ" sz="4800" dirty="0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7800975" y="2416175"/>
            <a:ext cx="719138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dirty="0" smtClean="0"/>
              <a:t>4</a:t>
            </a:r>
            <a:endParaRPr lang="cs-CZ" sz="4800" dirty="0"/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812088" y="1508125"/>
            <a:ext cx="720725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dirty="0" smtClean="0"/>
              <a:t>4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1508124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094586" y="2365599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094586" y="3254174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652120" y="1548124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652120" y="2423177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652120" y="3306879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2670650" y="1504267"/>
            <a:ext cx="1181270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dirty="0" smtClean="0"/>
              <a:t>= 4</a:t>
            </a:r>
            <a:endParaRPr lang="cs-CZ" sz="4800" dirty="0"/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2658818" y="2387824"/>
            <a:ext cx="1181270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dirty="0" smtClean="0"/>
              <a:t>= 4</a:t>
            </a:r>
            <a:endParaRPr lang="cs-CZ" sz="4800" dirty="0"/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2648609" y="3254174"/>
            <a:ext cx="1181270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4800" dirty="0" smtClean="0"/>
              <a:t>= 4</a:t>
            </a:r>
            <a:endParaRPr lang="cs-CZ" sz="4800" dirty="0"/>
          </a:p>
        </p:txBody>
      </p:sp>
      <p:pic>
        <p:nvPicPr>
          <p:cNvPr id="19" name="Obrázek 18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5870" y="4581128"/>
            <a:ext cx="1147763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Obrázek 19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605266"/>
            <a:ext cx="1147763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Obrázek 23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6049" y="4581127"/>
            <a:ext cx="1147763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Obrázek 24" descr="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8788" y="4581128"/>
            <a:ext cx="1147763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43988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4" grpId="0"/>
      <p:bldP spid="15" grpId="0"/>
      <p:bldP spid="16" grpId="0"/>
      <p:bldP spid="17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95536" y="548680"/>
            <a:ext cx="7992887" cy="11521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600" dirty="0" smtClean="0"/>
              <a:t>Použité obrázky :</a:t>
            </a:r>
            <a:br>
              <a:rPr lang="cs-CZ" sz="1600" dirty="0" smtClean="0"/>
            </a:br>
            <a:r>
              <a:rPr lang="cs-CZ" sz="1600" dirty="0" smtClean="0"/>
              <a:t>http://www.clker.com/clipart</a:t>
            </a: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24949822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</TotalTime>
  <Words>116</Words>
  <Application>Microsoft Office PowerPoint</Application>
  <PresentationFormat>Předvádění na obrazovce (4:3)</PresentationFormat>
  <Paragraphs>66</Paragraphs>
  <Slides>10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 SČÍTÁNÍ  DO  4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Doplň příklady do 4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20</cp:revision>
  <dcterms:created xsi:type="dcterms:W3CDTF">2011-05-07T19:32:38Z</dcterms:created>
  <dcterms:modified xsi:type="dcterms:W3CDTF">2011-09-05T16:30:17Z</dcterms:modified>
</cp:coreProperties>
</file>