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A757F876-C911-4613-BE27-83DBEFBB200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28CAD361-3308-4AE0-9225-D8709B64E45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7F876-C911-4613-BE27-83DBEFBB200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8CAD361-3308-4AE0-9225-D8709B64E453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A757F876-C911-4613-BE27-83DBEFBB200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28CAD361-3308-4AE0-9225-D8709B64E453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757F876-C911-4613-BE27-83DBEFBB200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8CAD361-3308-4AE0-9225-D8709B64E453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A757F876-C911-4613-BE27-83DBEFBB200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8CAD361-3308-4AE0-9225-D8709B64E453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7F876-C911-4613-BE27-83DBEFBB200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8CAD361-3308-4AE0-9225-D8709B64E453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7F876-C911-4613-BE27-83DBEFBB200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8CAD361-3308-4AE0-9225-D8709B64E453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757F876-C911-4613-BE27-83DBEFBB200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8CAD361-3308-4AE0-9225-D8709B64E453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7F876-C911-4613-BE27-83DBEFBB200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AD361-3308-4AE0-9225-D8709B64E453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7F876-C911-4613-BE27-83DBEFBB200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8CAD361-3308-4AE0-9225-D8709B64E453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7F876-C911-4613-BE27-83DBEFBB200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8CAD361-3308-4AE0-9225-D8709B64E453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A757F876-C911-4613-BE27-83DBEFBB2008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28CAD361-3308-4AE0-9225-D8709B64E4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commons.wikimedia.org/wiki/File:Schaltbild_Trafo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680520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Bambasová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19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.3.2014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VY_32_INOVACE_12C_F8_19_Transformátor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Elektřina a magnetismus</a:t>
            </a:r>
            <a:endParaRPr lang="cs-CZ" sz="2400" dirty="0">
              <a:solidFill>
                <a:schemeClr val="tx1"/>
              </a:solidFill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transformátor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715888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4337" name="Zástupný symbol pro text 2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buFont typeface="Wingdings 2" pitchFamily="18" charset="2"/>
              <a:buNone/>
            </a:pPr>
            <a:r>
              <a:rPr lang="cs-CZ" dirty="0" smtClean="0"/>
              <a:t>	Materiál slouží k představení tématu změny elektrického napětí. Žáci se seznámí s principem alternátoru.</a:t>
            </a:r>
          </a:p>
        </p:txBody>
      </p:sp>
    </p:spTree>
    <p:extLst>
      <p:ext uri="{BB962C8B-B14F-4D97-AF65-F5344CB8AC3E}">
        <p14:creationId xmlns:p14="http://schemas.microsoft.com/office/powerpoint/2010/main" val="3953551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Transformátor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 měníme velikost elektrického napětí?</a:t>
            </a:r>
            <a:endParaRPr lang="cs-CZ" dirty="0"/>
          </a:p>
        </p:txBody>
      </p:sp>
      <p:pic>
        <p:nvPicPr>
          <p:cNvPr id="2050" name="Picture 2" descr="C:\Users\Kateřina\AppData\Local\Microsoft\Windows\Temporary Internet Files\Content.IE5\0GDYMTPJ\MP9003904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429000"/>
            <a:ext cx="3657600" cy="26090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16203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Transformátor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Pokus a obr. č. 82 str. 125</a:t>
            </a:r>
          </a:p>
          <a:p>
            <a:endParaRPr lang="cs-CZ" sz="2200" dirty="0"/>
          </a:p>
          <a:p>
            <a:r>
              <a:rPr lang="cs-CZ" sz="2200" dirty="0" smtClean="0"/>
              <a:t>kolem cívky připojené ke zdroji je magnetické pole, které vyvolává ve druhé cívce indukované napětí</a:t>
            </a:r>
          </a:p>
          <a:p>
            <a:endParaRPr lang="cs-CZ" sz="2200" dirty="0"/>
          </a:p>
          <a:p>
            <a:r>
              <a:rPr lang="cs-CZ" sz="2200" dirty="0" smtClean="0"/>
              <a:t>tímto pokusem se provedla TRANSFORMACE</a:t>
            </a:r>
          </a:p>
          <a:p>
            <a:endParaRPr lang="cs-CZ" sz="2200" dirty="0" smtClean="0"/>
          </a:p>
          <a:p>
            <a:r>
              <a:rPr lang="cs-CZ" sz="2200" dirty="0" smtClean="0"/>
              <a:t>sestava cívek se nazývá TRANSFORMÁTOR</a:t>
            </a:r>
          </a:p>
        </p:txBody>
      </p:sp>
    </p:spTree>
    <p:extLst>
      <p:ext uri="{BB962C8B-B14F-4D97-AF65-F5344CB8AC3E}">
        <p14:creationId xmlns:p14="http://schemas.microsoft.com/office/powerpoint/2010/main" val="1920645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TRANSFORMÁTOR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cívka připojená ke zdroji </a:t>
            </a:r>
            <a:r>
              <a:rPr lang="cs-CZ" sz="2800" dirty="0" smtClean="0">
                <a:sym typeface="Wingdings" panose="05000000000000000000" pitchFamily="2" charset="2"/>
              </a:rPr>
              <a:t> </a:t>
            </a:r>
            <a:r>
              <a:rPr lang="cs-CZ" sz="2800" b="1" dirty="0" smtClean="0">
                <a:sym typeface="Wingdings" panose="05000000000000000000" pitchFamily="2" charset="2"/>
              </a:rPr>
              <a:t>primární cívka</a:t>
            </a:r>
          </a:p>
          <a:p>
            <a:endParaRPr lang="cs-CZ" sz="2800" b="1" dirty="0">
              <a:sym typeface="Wingdings" panose="05000000000000000000" pitchFamily="2" charset="2"/>
            </a:endParaRPr>
          </a:p>
          <a:p>
            <a:endParaRPr lang="cs-CZ" sz="2800" b="1" dirty="0" smtClean="0">
              <a:sym typeface="Wingdings" panose="05000000000000000000" pitchFamily="2" charset="2"/>
            </a:endParaRPr>
          </a:p>
          <a:p>
            <a:r>
              <a:rPr lang="cs-CZ" sz="2800" dirty="0" smtClean="0">
                <a:sym typeface="Wingdings" panose="05000000000000000000" pitchFamily="2" charset="2"/>
              </a:rPr>
              <a:t>cívka s indukovaným napětím  </a:t>
            </a:r>
            <a:r>
              <a:rPr lang="cs-CZ" sz="2800" b="1" dirty="0" smtClean="0">
                <a:sym typeface="Wingdings" panose="05000000000000000000" pitchFamily="2" charset="2"/>
              </a:rPr>
              <a:t>sekundární cívka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740196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Transformační poměr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poměr napětí je roven poměru počtu závitů</a:t>
                </a:r>
              </a:p>
              <a:p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gradFill>
                                <a:gsLst>
                                  <a:gs pos="0">
                                    <a:schemeClr val="accent1">
                                      <a:tint val="40000"/>
                                      <a:satMod val="250000"/>
                                    </a:schemeClr>
                                  </a:gs>
                                  <a:gs pos="9000">
                                    <a:schemeClr val="accent1">
                                      <a:tint val="52000"/>
                                      <a:satMod val="300000"/>
                                    </a:schemeClr>
                                  </a:gs>
                                  <a:gs pos="50000">
                                    <a:schemeClr val="accent1">
                                      <a:shade val="20000"/>
                                      <a:satMod val="300000"/>
                                    </a:schemeClr>
                                  </a:gs>
                                  <a:gs pos="79000">
                                    <a:schemeClr val="accent1">
                                      <a:tint val="52000"/>
                                      <a:satMod val="300000"/>
                                    </a:schemeClr>
                                  </a:gs>
                                  <a:gs pos="100000">
                                    <a:schemeClr val="accent1">
                                      <a:tint val="40000"/>
                                      <a:satMod val="250000"/>
                                    </a:schemeClr>
                                  </a:gs>
                                </a:gsLst>
                                <a:lin ang="5400000"/>
                              </a:gra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800" b="1" i="1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  <a:gs pos="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50000">
                                        <a:schemeClr val="accent1">
                                          <a:shade val="20000"/>
                                          <a:satMod val="300000"/>
                                        </a:schemeClr>
                                      </a:gs>
                                      <a:gs pos="7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10000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  <a:gs pos="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50000">
                                        <a:schemeClr val="accent1">
                                          <a:shade val="20000"/>
                                          <a:satMod val="300000"/>
                                        </a:schemeClr>
                                      </a:gs>
                                      <a:gs pos="7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10000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latin typeface="Cambria Math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cs-CZ" sz="2800" b="1" i="1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  <a:gs pos="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50000">
                                        <a:schemeClr val="accent1">
                                          <a:shade val="20000"/>
                                          <a:satMod val="300000"/>
                                        </a:schemeClr>
                                      </a:gs>
                                      <a:gs pos="7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10000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2800" b="1" i="1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  <a:gs pos="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50000">
                                        <a:schemeClr val="accent1">
                                          <a:shade val="20000"/>
                                          <a:satMod val="300000"/>
                                        </a:schemeClr>
                                      </a:gs>
                                      <a:gs pos="7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10000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  <a:gs pos="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50000">
                                        <a:schemeClr val="accent1">
                                          <a:shade val="20000"/>
                                          <a:satMod val="300000"/>
                                        </a:schemeClr>
                                      </a:gs>
                                      <a:gs pos="7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10000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latin typeface="Cambria Math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cs-CZ" sz="2800" b="1" i="1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  <a:gs pos="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50000">
                                        <a:schemeClr val="accent1">
                                          <a:shade val="20000"/>
                                          <a:satMod val="300000"/>
                                        </a:schemeClr>
                                      </a:gs>
                                      <a:gs pos="7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10000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  <m:r>
                        <a:rPr lang="cs-CZ" sz="2800" b="1" i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gradFill>
                                <a:gsLst>
                                  <a:gs pos="0">
                                    <a:schemeClr val="accent1">
                                      <a:tint val="40000"/>
                                      <a:satMod val="250000"/>
                                    </a:schemeClr>
                                  </a:gs>
                                  <a:gs pos="9000">
                                    <a:schemeClr val="accent1">
                                      <a:tint val="52000"/>
                                      <a:satMod val="300000"/>
                                    </a:schemeClr>
                                  </a:gs>
                                  <a:gs pos="50000">
                                    <a:schemeClr val="accent1">
                                      <a:shade val="20000"/>
                                      <a:satMod val="300000"/>
                                    </a:schemeClr>
                                  </a:gs>
                                  <a:gs pos="79000">
                                    <a:schemeClr val="accent1">
                                      <a:tint val="52000"/>
                                      <a:satMod val="300000"/>
                                    </a:schemeClr>
                                  </a:gs>
                                  <a:gs pos="100000">
                                    <a:schemeClr val="accent1">
                                      <a:tint val="40000"/>
                                      <a:satMod val="250000"/>
                                    </a:schemeClr>
                                  </a:gs>
                                </a:gsLst>
                                <a:lin ang="5400000"/>
                              </a:gra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800" b="1" i="1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  <a:gs pos="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50000">
                                        <a:schemeClr val="accent1">
                                          <a:shade val="20000"/>
                                          <a:satMod val="300000"/>
                                        </a:schemeClr>
                                      </a:gs>
                                      <a:gs pos="7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10000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  <a:gs pos="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50000">
                                        <a:schemeClr val="accent1">
                                          <a:shade val="20000"/>
                                          <a:satMod val="300000"/>
                                        </a:schemeClr>
                                      </a:gs>
                                      <a:gs pos="7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10000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latin typeface="Cambria Math"/>
                                  <a:ea typeface="Cambria Math"/>
                                </a:rPr>
                                <m:t>𝑈</m:t>
                              </m:r>
                            </m:e>
                            <m:sub>
                              <m:r>
                                <a:rPr lang="cs-CZ" sz="2800" b="1" i="1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  <a:gs pos="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50000">
                                        <a:schemeClr val="accent1">
                                          <a:shade val="20000"/>
                                          <a:satMod val="300000"/>
                                        </a:schemeClr>
                                      </a:gs>
                                      <a:gs pos="7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10000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2800" b="1" i="1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  <a:gs pos="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50000">
                                        <a:schemeClr val="accent1">
                                          <a:shade val="20000"/>
                                          <a:satMod val="300000"/>
                                        </a:schemeClr>
                                      </a:gs>
                                      <a:gs pos="7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10000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  <a:gs pos="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50000">
                                        <a:schemeClr val="accent1">
                                          <a:shade val="20000"/>
                                          <a:satMod val="300000"/>
                                        </a:schemeClr>
                                      </a:gs>
                                      <a:gs pos="7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10000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latin typeface="Cambria Math"/>
                                  <a:ea typeface="Cambria Math"/>
                                </a:rPr>
                                <m:t>𝑈</m:t>
                              </m:r>
                            </m:e>
                            <m:sub>
                              <m:r>
                                <a:rPr lang="cs-CZ" sz="2800" b="1" i="1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  <a:gs pos="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50000">
                                        <a:schemeClr val="accent1">
                                          <a:shade val="20000"/>
                                          <a:satMod val="300000"/>
                                        </a:schemeClr>
                                      </a:gs>
                                      <a:gs pos="79000">
                                        <a:schemeClr val="accent1">
                                          <a:tint val="52000"/>
                                          <a:satMod val="300000"/>
                                        </a:schemeClr>
                                      </a:gs>
                                      <a:gs pos="100000">
                                        <a:schemeClr val="accent1">
                                          <a:tint val="40000"/>
                                          <a:satMod val="250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28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</a:endParaRPr>
              </a:p>
              <a:p>
                <a:endParaRPr lang="cs-CZ" dirty="0" smtClean="0">
                  <a:solidFill>
                    <a:schemeClr val="tx1"/>
                  </a:solidFill>
                </a:endParaRPr>
              </a:p>
              <a:p>
                <a:r>
                  <a:rPr lang="cs-CZ" dirty="0" smtClean="0">
                    <a:solidFill>
                      <a:schemeClr val="tx1"/>
                    </a:solidFill>
                  </a:rPr>
                  <a:t>N1</a:t>
                </a:r>
                <a:r>
                  <a:rPr lang="cs-CZ" dirty="0">
                    <a:solidFill>
                      <a:schemeClr val="tx1"/>
                    </a:solidFill>
                  </a:rPr>
                  <a:t>………………počet závitů na primární cívce</a:t>
                </a:r>
              </a:p>
              <a:p>
                <a:r>
                  <a:rPr lang="cs-CZ" dirty="0">
                    <a:solidFill>
                      <a:schemeClr val="tx1"/>
                    </a:solidFill>
                  </a:rPr>
                  <a:t>N2……………. počet závitů na sekundární cívce</a:t>
                </a:r>
              </a:p>
              <a:p>
                <a:r>
                  <a:rPr lang="cs-CZ" dirty="0">
                    <a:solidFill>
                      <a:schemeClr val="tx1"/>
                    </a:solidFill>
                  </a:rPr>
                  <a:t>U1 ……………. velikost napětí na primární cívce</a:t>
                </a:r>
              </a:p>
              <a:p>
                <a:r>
                  <a:rPr lang="cs-CZ" dirty="0">
                    <a:solidFill>
                      <a:schemeClr val="tx1"/>
                    </a:solidFill>
                  </a:rPr>
                  <a:t>U2 ……………. velikost napětí na sekundární cívce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704" t="-735" b="-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94164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Transformátor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248" y="2000250"/>
            <a:ext cx="3599824" cy="2076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17032"/>
            <a:ext cx="3593976" cy="2389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9130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AUTOR NEUVEDEN. </a:t>
            </a:r>
            <a:r>
              <a:rPr lang="cs-CZ" i="1" dirty="0"/>
              <a:t>wikipedia.org</a:t>
            </a:r>
            <a:r>
              <a:rPr lang="cs-CZ" dirty="0"/>
              <a:t> [online]. [cit. 19.3.2014].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commons.wikimedia.org/wiki/File:Schaltbild_Trafo.png</a:t>
            </a: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JÁCHIM, František; TESAŘ, Jiří. </a:t>
            </a:r>
            <a:r>
              <a:rPr lang="cs-CZ" i="1" dirty="0"/>
              <a:t>Fyzika pro 8.roční základní školy</a:t>
            </a:r>
            <a:r>
              <a:rPr lang="cs-CZ" dirty="0"/>
              <a:t>. Praha: SPN, 2000, ISBN 82-7235-125-7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galerie Klipartů</a:t>
            </a:r>
            <a:r>
              <a:rPr lang="cs-CZ" dirty="0">
                <a:latin typeface="Arial" charset="0"/>
              </a:rPr>
              <a:t> – </a:t>
            </a:r>
            <a:r>
              <a:rPr lang="cs-CZ" dirty="0">
                <a:latin typeface="Arial" charset="0"/>
                <a:hlinkClick r:id="rId3"/>
              </a:rPr>
              <a:t>www.office.microsoft.com</a:t>
            </a:r>
            <a:endParaRPr lang="cs-CZ" dirty="0">
              <a:latin typeface="Arial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9915421"/>
      </p:ext>
    </p:extLst>
  </p:cSld>
  <p:clrMapOvr>
    <a:masterClrMapping/>
  </p:clrMapOvr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Makro</Template>
  <TotalTime>23</TotalTime>
  <Words>165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Macro</vt:lpstr>
      <vt:lpstr>Prezentace aplikace PowerPoint</vt:lpstr>
      <vt:lpstr>Anotace</vt:lpstr>
      <vt:lpstr>Transformátor</vt:lpstr>
      <vt:lpstr>Transformátor</vt:lpstr>
      <vt:lpstr>TRANSFORMÁTOR</vt:lpstr>
      <vt:lpstr>Transformační poměr</vt:lpstr>
      <vt:lpstr>Transformátor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Transformátor</dc:title>
  <dc:creator>Katka B.</dc:creator>
  <cp:lastModifiedBy>Bambasová Kateřina</cp:lastModifiedBy>
  <cp:revision>4</cp:revision>
  <dcterms:created xsi:type="dcterms:W3CDTF">2014-03-19T21:38:21Z</dcterms:created>
  <dcterms:modified xsi:type="dcterms:W3CDTF">2014-03-25T11:04:37Z</dcterms:modified>
</cp:coreProperties>
</file>