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  <p:sldMasterId id="2147483936" r:id="rId2"/>
  </p:sldMasterIdLst>
  <p:handoutMasterIdLst>
    <p:handoutMasterId r:id="rId11"/>
  </p:handoutMasterIdLst>
  <p:sldIdLst>
    <p:sldId id="261" r:id="rId3"/>
    <p:sldId id="263" r:id="rId4"/>
    <p:sldId id="296" r:id="rId5"/>
    <p:sldId id="302" r:id="rId6"/>
    <p:sldId id="301" r:id="rId7"/>
    <p:sldId id="303" r:id="rId8"/>
    <p:sldId id="299" r:id="rId9"/>
    <p:sldId id="275" r:id="rId10"/>
  </p:sldIdLst>
  <p:sldSz cx="9144000" cy="6858000" type="screen4x3"/>
  <p:notesSz cx="9144000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422" autoAdjust="0"/>
    <p:restoredTop sz="94718" autoAdjust="0"/>
  </p:normalViewPr>
  <p:slideViewPr>
    <p:cSldViewPr>
      <p:cViewPr>
        <p:scale>
          <a:sx n="60" d="100"/>
          <a:sy n="60" d="100"/>
        </p:scale>
        <p:origin x="-234" y="-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4A802-E542-44F9-8416-8BB34D71BC99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16A85F-9A18-489B-9F60-BBC923367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42910" y="2838124"/>
            <a:ext cx="8072494" cy="30285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Mgr. Jitka Pražáková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19.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3. 2014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VY_32_INOVACE_6B_M2_16 Dělíme dvěma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 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Matematika a její aplikace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Dělíme dvěma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2. 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ělení, rozdělování, znázornění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077906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071679"/>
            <a:ext cx="7500990" cy="1143008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       Začínáme </a:t>
            </a:r>
            <a:r>
              <a:rPr lang="cs-CZ" sz="2000" dirty="0" smtClean="0"/>
              <a:t>dělit dvěma, znázorňujeme, rozdělujeme obrázky do skupin.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642910" y="1191268"/>
            <a:ext cx="78581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Anotace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Elipsa 54"/>
          <p:cNvSpPr/>
          <p:nvPr/>
        </p:nvSpPr>
        <p:spPr>
          <a:xfrm>
            <a:off x="71406" y="92867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Nadpis 2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86766" cy="51115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Balíme čokoládové tyčinky po dvou. </a:t>
            </a:r>
            <a:endParaRPr lang="cs-CZ" sz="2000" dirty="0"/>
          </a:p>
        </p:txBody>
      </p:sp>
      <p:pic>
        <p:nvPicPr>
          <p:cNvPr id="8194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85720" y="1089366"/>
            <a:ext cx="285752" cy="928529"/>
          </a:xfrm>
          <a:prstGeom prst="rect">
            <a:avLst/>
          </a:prstGeom>
          <a:noFill/>
        </p:spPr>
      </p:pic>
      <p:graphicFrame>
        <p:nvGraphicFramePr>
          <p:cNvPr id="51" name="Tabulka 50"/>
          <p:cNvGraphicFramePr>
            <a:graphicFrameLocks noGrp="1"/>
          </p:cNvGraphicFramePr>
          <p:nvPr/>
        </p:nvGraphicFramePr>
        <p:xfrm>
          <a:off x="4643438" y="428604"/>
          <a:ext cx="3762381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008"/>
                <a:gridCol w="1357322"/>
                <a:gridCol w="1262051"/>
              </a:tblGrid>
              <a:tr h="317488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celkem tyčinek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rozdělujeme po 2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vzniklo balíčků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30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571472" y="1089365"/>
            <a:ext cx="285752" cy="928530"/>
          </a:xfrm>
          <a:prstGeom prst="rect">
            <a:avLst/>
          </a:prstGeom>
          <a:noFill/>
        </p:spPr>
      </p:pic>
      <p:sp>
        <p:nvSpPr>
          <p:cNvPr id="63" name="Elipsa 62"/>
          <p:cNvSpPr/>
          <p:nvPr/>
        </p:nvSpPr>
        <p:spPr>
          <a:xfrm>
            <a:off x="71406" y="235743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4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85720" y="2518126"/>
            <a:ext cx="285752" cy="928529"/>
          </a:xfrm>
          <a:prstGeom prst="rect">
            <a:avLst/>
          </a:prstGeom>
          <a:noFill/>
        </p:spPr>
      </p:pic>
      <p:pic>
        <p:nvPicPr>
          <p:cNvPr id="65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571472" y="2518125"/>
            <a:ext cx="285752" cy="928530"/>
          </a:xfrm>
          <a:prstGeom prst="rect">
            <a:avLst/>
          </a:prstGeom>
          <a:noFill/>
        </p:spPr>
      </p:pic>
      <p:sp>
        <p:nvSpPr>
          <p:cNvPr id="69" name="Elipsa 68"/>
          <p:cNvSpPr/>
          <p:nvPr/>
        </p:nvSpPr>
        <p:spPr>
          <a:xfrm>
            <a:off x="71406" y="376837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0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85720" y="3929066"/>
            <a:ext cx="285752" cy="928529"/>
          </a:xfrm>
          <a:prstGeom prst="rect">
            <a:avLst/>
          </a:prstGeom>
          <a:noFill/>
        </p:spPr>
      </p:pic>
      <p:pic>
        <p:nvPicPr>
          <p:cNvPr id="71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571472" y="3929065"/>
            <a:ext cx="285752" cy="928530"/>
          </a:xfrm>
          <a:prstGeom prst="rect">
            <a:avLst/>
          </a:prstGeom>
          <a:noFill/>
        </p:spPr>
      </p:pic>
      <p:sp>
        <p:nvSpPr>
          <p:cNvPr id="72" name="Elipsa 71"/>
          <p:cNvSpPr/>
          <p:nvPr/>
        </p:nvSpPr>
        <p:spPr>
          <a:xfrm>
            <a:off x="71406" y="528638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3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85720" y="5447084"/>
            <a:ext cx="285752" cy="928529"/>
          </a:xfrm>
          <a:prstGeom prst="rect">
            <a:avLst/>
          </a:prstGeom>
          <a:noFill/>
        </p:spPr>
      </p:pic>
      <p:pic>
        <p:nvPicPr>
          <p:cNvPr id="74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571472" y="5447083"/>
            <a:ext cx="285752" cy="928530"/>
          </a:xfrm>
          <a:prstGeom prst="rect">
            <a:avLst/>
          </a:prstGeom>
          <a:noFill/>
        </p:spPr>
      </p:pic>
      <p:sp>
        <p:nvSpPr>
          <p:cNvPr id="75" name="Elipsa 74"/>
          <p:cNvSpPr/>
          <p:nvPr/>
        </p:nvSpPr>
        <p:spPr>
          <a:xfrm>
            <a:off x="1142976" y="235743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6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357290" y="2518126"/>
            <a:ext cx="285752" cy="928529"/>
          </a:xfrm>
          <a:prstGeom prst="rect">
            <a:avLst/>
          </a:prstGeom>
          <a:noFill/>
        </p:spPr>
      </p:pic>
      <p:pic>
        <p:nvPicPr>
          <p:cNvPr id="77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643042" y="2518125"/>
            <a:ext cx="285752" cy="928530"/>
          </a:xfrm>
          <a:prstGeom prst="rect">
            <a:avLst/>
          </a:prstGeom>
          <a:noFill/>
        </p:spPr>
      </p:pic>
      <p:sp>
        <p:nvSpPr>
          <p:cNvPr id="78" name="Elipsa 77"/>
          <p:cNvSpPr/>
          <p:nvPr/>
        </p:nvSpPr>
        <p:spPr>
          <a:xfrm>
            <a:off x="1214414" y="378619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9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428728" y="3946886"/>
            <a:ext cx="285752" cy="928529"/>
          </a:xfrm>
          <a:prstGeom prst="rect">
            <a:avLst/>
          </a:prstGeom>
          <a:noFill/>
        </p:spPr>
      </p:pic>
      <p:pic>
        <p:nvPicPr>
          <p:cNvPr id="80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714480" y="3946885"/>
            <a:ext cx="285752" cy="928530"/>
          </a:xfrm>
          <a:prstGeom prst="rect">
            <a:avLst/>
          </a:prstGeom>
          <a:noFill/>
        </p:spPr>
      </p:pic>
      <p:sp>
        <p:nvSpPr>
          <p:cNvPr id="81" name="Elipsa 80"/>
          <p:cNvSpPr/>
          <p:nvPr/>
        </p:nvSpPr>
        <p:spPr>
          <a:xfrm>
            <a:off x="1214414" y="528638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2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428728" y="5447084"/>
            <a:ext cx="285752" cy="928529"/>
          </a:xfrm>
          <a:prstGeom prst="rect">
            <a:avLst/>
          </a:prstGeom>
          <a:noFill/>
        </p:spPr>
      </p:pic>
      <p:pic>
        <p:nvPicPr>
          <p:cNvPr id="83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714480" y="5447083"/>
            <a:ext cx="285752" cy="928530"/>
          </a:xfrm>
          <a:prstGeom prst="rect">
            <a:avLst/>
          </a:prstGeom>
          <a:noFill/>
        </p:spPr>
      </p:pic>
      <p:sp>
        <p:nvSpPr>
          <p:cNvPr id="84" name="Elipsa 83"/>
          <p:cNvSpPr/>
          <p:nvPr/>
        </p:nvSpPr>
        <p:spPr>
          <a:xfrm>
            <a:off x="2285984" y="376837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5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500298" y="3929066"/>
            <a:ext cx="285752" cy="928529"/>
          </a:xfrm>
          <a:prstGeom prst="rect">
            <a:avLst/>
          </a:prstGeom>
          <a:noFill/>
        </p:spPr>
      </p:pic>
      <p:pic>
        <p:nvPicPr>
          <p:cNvPr id="86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786050" y="3929065"/>
            <a:ext cx="285752" cy="928530"/>
          </a:xfrm>
          <a:prstGeom prst="rect">
            <a:avLst/>
          </a:prstGeom>
          <a:noFill/>
        </p:spPr>
      </p:pic>
      <p:sp>
        <p:nvSpPr>
          <p:cNvPr id="87" name="Elipsa 86"/>
          <p:cNvSpPr/>
          <p:nvPr/>
        </p:nvSpPr>
        <p:spPr>
          <a:xfrm>
            <a:off x="2357422" y="528638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8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571736" y="5447084"/>
            <a:ext cx="285752" cy="928529"/>
          </a:xfrm>
          <a:prstGeom prst="rect">
            <a:avLst/>
          </a:prstGeom>
          <a:noFill/>
        </p:spPr>
      </p:pic>
      <p:pic>
        <p:nvPicPr>
          <p:cNvPr id="89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857488" y="5447083"/>
            <a:ext cx="285752" cy="928530"/>
          </a:xfrm>
          <a:prstGeom prst="rect">
            <a:avLst/>
          </a:prstGeom>
          <a:noFill/>
        </p:spPr>
      </p:pic>
      <p:sp>
        <p:nvSpPr>
          <p:cNvPr id="90" name="Elipsa 89"/>
          <p:cNvSpPr/>
          <p:nvPr/>
        </p:nvSpPr>
        <p:spPr>
          <a:xfrm>
            <a:off x="3428992" y="528638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1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3643306" y="5447084"/>
            <a:ext cx="285752" cy="928529"/>
          </a:xfrm>
          <a:prstGeom prst="rect">
            <a:avLst/>
          </a:prstGeom>
          <a:noFill/>
        </p:spPr>
      </p:pic>
      <p:pic>
        <p:nvPicPr>
          <p:cNvPr id="92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3929058" y="5447083"/>
            <a:ext cx="285752" cy="928530"/>
          </a:xfrm>
          <a:prstGeom prst="rect">
            <a:avLst/>
          </a:prstGeom>
          <a:noFill/>
        </p:spPr>
      </p:pic>
      <p:sp>
        <p:nvSpPr>
          <p:cNvPr id="93" name="TextovéPole 92"/>
          <p:cNvSpPr txBox="1"/>
          <p:nvPr/>
        </p:nvSpPr>
        <p:spPr>
          <a:xfrm>
            <a:off x="5143504" y="1334144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     :     </a:t>
            </a:r>
            <a:r>
              <a:rPr lang="cs-CZ" sz="2800" b="1" dirty="0" err="1" smtClean="0"/>
              <a:t>2</a:t>
            </a:r>
            <a:r>
              <a:rPr lang="cs-CZ" sz="2800" b="1" dirty="0" smtClean="0"/>
              <a:t> </a:t>
            </a:r>
            <a:r>
              <a:rPr lang="cs-CZ" sz="2800" b="1" dirty="0" smtClean="0"/>
              <a:t>      =     </a:t>
            </a:r>
            <a:endParaRPr lang="cs-CZ" sz="2800" b="1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5143504" y="2714620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     :     2</a:t>
            </a:r>
            <a:r>
              <a:rPr lang="cs-CZ" sz="2800" b="1" dirty="0" smtClean="0"/>
              <a:t> </a:t>
            </a:r>
            <a:r>
              <a:rPr lang="cs-CZ" sz="2800" b="1" dirty="0" smtClean="0"/>
              <a:t>      =</a:t>
            </a:r>
            <a:endParaRPr lang="cs-CZ" sz="2800" b="1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5143504" y="4071942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     :     2</a:t>
            </a:r>
            <a:r>
              <a:rPr lang="cs-CZ" sz="2800" b="1" dirty="0" smtClean="0"/>
              <a:t> </a:t>
            </a:r>
            <a:r>
              <a:rPr lang="cs-CZ" sz="2800" b="1" dirty="0" smtClean="0"/>
              <a:t>      =</a:t>
            </a:r>
            <a:endParaRPr lang="cs-CZ" sz="2800" b="1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5143504" y="5500702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8     :     2</a:t>
            </a:r>
            <a:r>
              <a:rPr lang="cs-CZ" sz="2800" b="1" dirty="0" smtClean="0"/>
              <a:t> </a:t>
            </a:r>
            <a:r>
              <a:rPr lang="cs-CZ" sz="2800" b="1" dirty="0" smtClean="0"/>
              <a:t>      =</a:t>
            </a:r>
            <a:endParaRPr lang="cs-CZ" sz="2800" b="1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7500958" y="1334144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7572396" y="2714620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7572396" y="4071942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 </a:t>
            </a:r>
            <a:endParaRPr lang="cs-CZ" sz="2800" b="1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7572396" y="5500702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  <p:bldP spid="63" grpId="0" animBg="1"/>
      <p:bldP spid="69" grpId="0" animBg="1"/>
      <p:bldP spid="72" grpId="0" animBg="1"/>
      <p:bldP spid="75" grpId="0" animBg="1"/>
      <p:bldP spid="78" grpId="0" animBg="1"/>
      <p:bldP spid="81" grpId="0" animBg="1"/>
      <p:bldP spid="84" grpId="0" animBg="1"/>
      <p:bldP spid="87" grpId="0" animBg="1"/>
      <p:bldP spid="90" grpId="0" animBg="1"/>
      <p:bldP spid="97" grpId="0" build="allAtOnce"/>
      <p:bldP spid="98" grpId="0" build="allAtOnce"/>
      <p:bldP spid="99" grpId="0" build="allAtOnce"/>
      <p:bldP spid="100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Elipsa 54"/>
          <p:cNvSpPr/>
          <p:nvPr/>
        </p:nvSpPr>
        <p:spPr>
          <a:xfrm>
            <a:off x="71406" y="92867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Nadpis 2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86766" cy="51115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Balíme čokoládové tyčinky po dvou. </a:t>
            </a:r>
            <a:endParaRPr lang="cs-CZ" sz="2000" dirty="0"/>
          </a:p>
        </p:txBody>
      </p:sp>
      <p:pic>
        <p:nvPicPr>
          <p:cNvPr id="8194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85720" y="1089366"/>
            <a:ext cx="285752" cy="928529"/>
          </a:xfrm>
          <a:prstGeom prst="rect">
            <a:avLst/>
          </a:prstGeom>
          <a:noFill/>
        </p:spPr>
      </p:pic>
      <p:graphicFrame>
        <p:nvGraphicFramePr>
          <p:cNvPr id="51" name="Tabulka 50"/>
          <p:cNvGraphicFramePr>
            <a:graphicFrameLocks noGrp="1"/>
          </p:cNvGraphicFramePr>
          <p:nvPr/>
        </p:nvGraphicFramePr>
        <p:xfrm>
          <a:off x="5453089" y="428604"/>
          <a:ext cx="3762381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008"/>
                <a:gridCol w="1357322"/>
                <a:gridCol w="1262051"/>
              </a:tblGrid>
              <a:tr h="317488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celkem tyčinek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rozdělujeme po 2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vzniklo balíčků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30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571472" y="1089365"/>
            <a:ext cx="285752" cy="928530"/>
          </a:xfrm>
          <a:prstGeom prst="rect">
            <a:avLst/>
          </a:prstGeom>
          <a:noFill/>
        </p:spPr>
      </p:pic>
      <p:sp>
        <p:nvSpPr>
          <p:cNvPr id="93" name="TextovéPole 92"/>
          <p:cNvSpPr txBox="1"/>
          <p:nvPr/>
        </p:nvSpPr>
        <p:spPr>
          <a:xfrm>
            <a:off x="5929322" y="1334144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     :    2      =     </a:t>
            </a:r>
            <a:endParaRPr lang="cs-CZ" sz="2800" b="1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6000760" y="2714620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12     :     2</a:t>
            </a:r>
            <a:r>
              <a:rPr lang="cs-CZ" sz="2800" b="1" dirty="0" smtClean="0"/>
              <a:t> </a:t>
            </a:r>
            <a:r>
              <a:rPr lang="cs-CZ" sz="2800" b="1" dirty="0" smtClean="0"/>
              <a:t>     =</a:t>
            </a:r>
            <a:endParaRPr lang="cs-CZ" sz="2800" b="1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6000760" y="4071942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      14  :  2 =</a:t>
            </a:r>
            <a:endParaRPr lang="cs-CZ" sz="2800" b="1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7215206" y="5500702"/>
            <a:ext cx="1500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16  : 2</a:t>
            </a:r>
            <a:r>
              <a:rPr lang="cs-CZ" sz="2800" b="1" dirty="0" smtClean="0"/>
              <a:t> </a:t>
            </a:r>
            <a:r>
              <a:rPr lang="cs-CZ" sz="2800" b="1" dirty="0" smtClean="0"/>
              <a:t> =</a:t>
            </a:r>
            <a:endParaRPr lang="cs-CZ" sz="2800" b="1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8358214" y="1357298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</a:t>
            </a:r>
            <a:endParaRPr lang="cs-CZ" sz="2800" b="1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8215306" y="2714620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6</a:t>
            </a:r>
            <a:endParaRPr lang="cs-CZ" sz="2800" b="1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8429652" y="4071942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</a:t>
            </a:r>
            <a:endParaRPr lang="cs-CZ" sz="2800" b="1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8501090" y="5500702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8</a:t>
            </a:r>
            <a:endParaRPr lang="cs-CZ" sz="2800" b="1" dirty="0"/>
          </a:p>
        </p:txBody>
      </p:sp>
      <p:sp>
        <p:nvSpPr>
          <p:cNvPr id="42" name="Elipsa 41"/>
          <p:cNvSpPr/>
          <p:nvPr/>
        </p:nvSpPr>
        <p:spPr>
          <a:xfrm>
            <a:off x="928662" y="92867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142976" y="1089366"/>
            <a:ext cx="285752" cy="928529"/>
          </a:xfrm>
          <a:prstGeom prst="rect">
            <a:avLst/>
          </a:prstGeom>
          <a:noFill/>
        </p:spPr>
      </p:pic>
      <p:pic>
        <p:nvPicPr>
          <p:cNvPr id="44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428728" y="1089365"/>
            <a:ext cx="285752" cy="928530"/>
          </a:xfrm>
          <a:prstGeom prst="rect">
            <a:avLst/>
          </a:prstGeom>
          <a:noFill/>
        </p:spPr>
      </p:pic>
      <p:sp>
        <p:nvSpPr>
          <p:cNvPr id="45" name="Elipsa 44"/>
          <p:cNvSpPr/>
          <p:nvPr/>
        </p:nvSpPr>
        <p:spPr>
          <a:xfrm>
            <a:off x="1785918" y="92867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6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000232" y="1089366"/>
            <a:ext cx="285752" cy="928529"/>
          </a:xfrm>
          <a:prstGeom prst="rect">
            <a:avLst/>
          </a:prstGeom>
          <a:noFill/>
        </p:spPr>
      </p:pic>
      <p:pic>
        <p:nvPicPr>
          <p:cNvPr id="47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285984" y="1089365"/>
            <a:ext cx="285752" cy="928530"/>
          </a:xfrm>
          <a:prstGeom prst="rect">
            <a:avLst/>
          </a:prstGeom>
          <a:noFill/>
        </p:spPr>
      </p:pic>
      <p:sp>
        <p:nvSpPr>
          <p:cNvPr id="48" name="Elipsa 47"/>
          <p:cNvSpPr/>
          <p:nvPr/>
        </p:nvSpPr>
        <p:spPr>
          <a:xfrm>
            <a:off x="2643174" y="92867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9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857488" y="1089366"/>
            <a:ext cx="285752" cy="928529"/>
          </a:xfrm>
          <a:prstGeom prst="rect">
            <a:avLst/>
          </a:prstGeom>
          <a:noFill/>
        </p:spPr>
      </p:pic>
      <p:pic>
        <p:nvPicPr>
          <p:cNvPr id="50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3143240" y="1089365"/>
            <a:ext cx="285752" cy="928530"/>
          </a:xfrm>
          <a:prstGeom prst="rect">
            <a:avLst/>
          </a:prstGeom>
          <a:noFill/>
        </p:spPr>
      </p:pic>
      <p:sp>
        <p:nvSpPr>
          <p:cNvPr id="52" name="Elipsa 51"/>
          <p:cNvSpPr/>
          <p:nvPr/>
        </p:nvSpPr>
        <p:spPr>
          <a:xfrm>
            <a:off x="3571868" y="92867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3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3786182" y="1089366"/>
            <a:ext cx="285752" cy="928529"/>
          </a:xfrm>
          <a:prstGeom prst="rect">
            <a:avLst/>
          </a:prstGeom>
          <a:noFill/>
        </p:spPr>
      </p:pic>
      <p:pic>
        <p:nvPicPr>
          <p:cNvPr id="54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4071934" y="1089365"/>
            <a:ext cx="285752" cy="928530"/>
          </a:xfrm>
          <a:prstGeom prst="rect">
            <a:avLst/>
          </a:prstGeom>
          <a:noFill/>
        </p:spPr>
      </p:pic>
      <p:sp>
        <p:nvSpPr>
          <p:cNvPr id="59" name="Elipsa 58"/>
          <p:cNvSpPr/>
          <p:nvPr/>
        </p:nvSpPr>
        <p:spPr>
          <a:xfrm>
            <a:off x="0" y="235743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0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14314" y="2518126"/>
            <a:ext cx="285752" cy="928529"/>
          </a:xfrm>
          <a:prstGeom prst="rect">
            <a:avLst/>
          </a:prstGeom>
          <a:noFill/>
        </p:spPr>
      </p:pic>
      <p:pic>
        <p:nvPicPr>
          <p:cNvPr id="61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500066" y="2518125"/>
            <a:ext cx="285752" cy="928530"/>
          </a:xfrm>
          <a:prstGeom prst="rect">
            <a:avLst/>
          </a:prstGeom>
          <a:noFill/>
        </p:spPr>
      </p:pic>
      <p:sp>
        <p:nvSpPr>
          <p:cNvPr id="62" name="Elipsa 61"/>
          <p:cNvSpPr/>
          <p:nvPr/>
        </p:nvSpPr>
        <p:spPr>
          <a:xfrm>
            <a:off x="857256" y="235743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6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071570" y="2518126"/>
            <a:ext cx="285752" cy="928529"/>
          </a:xfrm>
          <a:prstGeom prst="rect">
            <a:avLst/>
          </a:prstGeom>
          <a:noFill/>
        </p:spPr>
      </p:pic>
      <p:pic>
        <p:nvPicPr>
          <p:cNvPr id="67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357322" y="2518125"/>
            <a:ext cx="285752" cy="928530"/>
          </a:xfrm>
          <a:prstGeom prst="rect">
            <a:avLst/>
          </a:prstGeom>
          <a:noFill/>
        </p:spPr>
      </p:pic>
      <p:sp>
        <p:nvSpPr>
          <p:cNvPr id="68" name="Elipsa 67"/>
          <p:cNvSpPr/>
          <p:nvPr/>
        </p:nvSpPr>
        <p:spPr>
          <a:xfrm>
            <a:off x="1714512" y="235743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1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928826" y="2518126"/>
            <a:ext cx="285752" cy="928529"/>
          </a:xfrm>
          <a:prstGeom prst="rect">
            <a:avLst/>
          </a:prstGeom>
          <a:noFill/>
        </p:spPr>
      </p:pic>
      <p:pic>
        <p:nvPicPr>
          <p:cNvPr id="102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214578" y="2518125"/>
            <a:ext cx="285752" cy="928530"/>
          </a:xfrm>
          <a:prstGeom prst="rect">
            <a:avLst/>
          </a:prstGeom>
          <a:noFill/>
        </p:spPr>
      </p:pic>
      <p:sp>
        <p:nvSpPr>
          <p:cNvPr id="103" name="Elipsa 102"/>
          <p:cNvSpPr/>
          <p:nvPr/>
        </p:nvSpPr>
        <p:spPr>
          <a:xfrm>
            <a:off x="2571768" y="235743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786082" y="2518126"/>
            <a:ext cx="285752" cy="928529"/>
          </a:xfrm>
          <a:prstGeom prst="rect">
            <a:avLst/>
          </a:prstGeom>
          <a:noFill/>
        </p:spPr>
      </p:pic>
      <p:pic>
        <p:nvPicPr>
          <p:cNvPr id="105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3071834" y="2518125"/>
            <a:ext cx="285752" cy="928530"/>
          </a:xfrm>
          <a:prstGeom prst="rect">
            <a:avLst/>
          </a:prstGeom>
          <a:noFill/>
        </p:spPr>
      </p:pic>
      <p:sp>
        <p:nvSpPr>
          <p:cNvPr id="106" name="Elipsa 105"/>
          <p:cNvSpPr/>
          <p:nvPr/>
        </p:nvSpPr>
        <p:spPr>
          <a:xfrm>
            <a:off x="3500462" y="235743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7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3714776" y="2518126"/>
            <a:ext cx="285752" cy="928529"/>
          </a:xfrm>
          <a:prstGeom prst="rect">
            <a:avLst/>
          </a:prstGeom>
          <a:noFill/>
        </p:spPr>
      </p:pic>
      <p:pic>
        <p:nvPicPr>
          <p:cNvPr id="108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4000528" y="2518125"/>
            <a:ext cx="285752" cy="928530"/>
          </a:xfrm>
          <a:prstGeom prst="rect">
            <a:avLst/>
          </a:prstGeom>
          <a:noFill/>
        </p:spPr>
      </p:pic>
      <p:sp>
        <p:nvSpPr>
          <p:cNvPr id="109" name="Elipsa 108"/>
          <p:cNvSpPr/>
          <p:nvPr/>
        </p:nvSpPr>
        <p:spPr>
          <a:xfrm>
            <a:off x="0" y="383980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0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14314" y="4000504"/>
            <a:ext cx="285752" cy="928529"/>
          </a:xfrm>
          <a:prstGeom prst="rect">
            <a:avLst/>
          </a:prstGeom>
          <a:noFill/>
        </p:spPr>
      </p:pic>
      <p:pic>
        <p:nvPicPr>
          <p:cNvPr id="111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500066" y="4000503"/>
            <a:ext cx="285752" cy="928530"/>
          </a:xfrm>
          <a:prstGeom prst="rect">
            <a:avLst/>
          </a:prstGeom>
          <a:noFill/>
        </p:spPr>
      </p:pic>
      <p:sp>
        <p:nvSpPr>
          <p:cNvPr id="112" name="Elipsa 111"/>
          <p:cNvSpPr/>
          <p:nvPr/>
        </p:nvSpPr>
        <p:spPr>
          <a:xfrm>
            <a:off x="857256" y="383980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3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071570" y="4000504"/>
            <a:ext cx="285752" cy="928529"/>
          </a:xfrm>
          <a:prstGeom prst="rect">
            <a:avLst/>
          </a:prstGeom>
          <a:noFill/>
        </p:spPr>
      </p:pic>
      <p:pic>
        <p:nvPicPr>
          <p:cNvPr id="114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357322" y="4000503"/>
            <a:ext cx="285752" cy="928530"/>
          </a:xfrm>
          <a:prstGeom prst="rect">
            <a:avLst/>
          </a:prstGeom>
          <a:noFill/>
        </p:spPr>
      </p:pic>
      <p:sp>
        <p:nvSpPr>
          <p:cNvPr id="115" name="Elipsa 114"/>
          <p:cNvSpPr/>
          <p:nvPr/>
        </p:nvSpPr>
        <p:spPr>
          <a:xfrm>
            <a:off x="1714512" y="383980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6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928826" y="4000504"/>
            <a:ext cx="285752" cy="928529"/>
          </a:xfrm>
          <a:prstGeom prst="rect">
            <a:avLst/>
          </a:prstGeom>
          <a:noFill/>
        </p:spPr>
      </p:pic>
      <p:pic>
        <p:nvPicPr>
          <p:cNvPr id="117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214578" y="4000503"/>
            <a:ext cx="285752" cy="928530"/>
          </a:xfrm>
          <a:prstGeom prst="rect">
            <a:avLst/>
          </a:prstGeom>
          <a:noFill/>
        </p:spPr>
      </p:pic>
      <p:sp>
        <p:nvSpPr>
          <p:cNvPr id="118" name="Elipsa 117"/>
          <p:cNvSpPr/>
          <p:nvPr/>
        </p:nvSpPr>
        <p:spPr>
          <a:xfrm>
            <a:off x="2571768" y="383980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9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786082" y="4000504"/>
            <a:ext cx="285752" cy="928529"/>
          </a:xfrm>
          <a:prstGeom prst="rect">
            <a:avLst/>
          </a:prstGeom>
          <a:noFill/>
        </p:spPr>
      </p:pic>
      <p:pic>
        <p:nvPicPr>
          <p:cNvPr id="120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3071834" y="4000503"/>
            <a:ext cx="285752" cy="928530"/>
          </a:xfrm>
          <a:prstGeom prst="rect">
            <a:avLst/>
          </a:prstGeom>
          <a:noFill/>
        </p:spPr>
      </p:pic>
      <p:sp>
        <p:nvSpPr>
          <p:cNvPr id="121" name="Elipsa 120"/>
          <p:cNvSpPr/>
          <p:nvPr/>
        </p:nvSpPr>
        <p:spPr>
          <a:xfrm>
            <a:off x="3500462" y="383980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2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3714776" y="4000504"/>
            <a:ext cx="285752" cy="928529"/>
          </a:xfrm>
          <a:prstGeom prst="rect">
            <a:avLst/>
          </a:prstGeom>
          <a:noFill/>
        </p:spPr>
      </p:pic>
      <p:pic>
        <p:nvPicPr>
          <p:cNvPr id="123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4000528" y="4000503"/>
            <a:ext cx="285752" cy="928530"/>
          </a:xfrm>
          <a:prstGeom prst="rect">
            <a:avLst/>
          </a:prstGeom>
          <a:noFill/>
        </p:spPr>
      </p:pic>
      <p:sp>
        <p:nvSpPr>
          <p:cNvPr id="124" name="Elipsa 123"/>
          <p:cNvSpPr/>
          <p:nvPr/>
        </p:nvSpPr>
        <p:spPr>
          <a:xfrm>
            <a:off x="-32" y="528638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5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14282" y="5447084"/>
            <a:ext cx="285752" cy="928529"/>
          </a:xfrm>
          <a:prstGeom prst="rect">
            <a:avLst/>
          </a:prstGeom>
          <a:noFill/>
        </p:spPr>
      </p:pic>
      <p:pic>
        <p:nvPicPr>
          <p:cNvPr id="126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500034" y="5447083"/>
            <a:ext cx="285752" cy="928530"/>
          </a:xfrm>
          <a:prstGeom prst="rect">
            <a:avLst/>
          </a:prstGeom>
          <a:noFill/>
        </p:spPr>
      </p:pic>
      <p:sp>
        <p:nvSpPr>
          <p:cNvPr id="127" name="Elipsa 126"/>
          <p:cNvSpPr/>
          <p:nvPr/>
        </p:nvSpPr>
        <p:spPr>
          <a:xfrm>
            <a:off x="857224" y="528638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8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071538" y="5447084"/>
            <a:ext cx="285752" cy="928529"/>
          </a:xfrm>
          <a:prstGeom prst="rect">
            <a:avLst/>
          </a:prstGeom>
          <a:noFill/>
        </p:spPr>
      </p:pic>
      <p:pic>
        <p:nvPicPr>
          <p:cNvPr id="129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357290" y="5447083"/>
            <a:ext cx="285752" cy="928530"/>
          </a:xfrm>
          <a:prstGeom prst="rect">
            <a:avLst/>
          </a:prstGeom>
          <a:noFill/>
        </p:spPr>
      </p:pic>
      <p:sp>
        <p:nvSpPr>
          <p:cNvPr id="130" name="Elipsa 129"/>
          <p:cNvSpPr/>
          <p:nvPr/>
        </p:nvSpPr>
        <p:spPr>
          <a:xfrm>
            <a:off x="1714480" y="528638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1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1928794" y="5447084"/>
            <a:ext cx="285752" cy="928529"/>
          </a:xfrm>
          <a:prstGeom prst="rect">
            <a:avLst/>
          </a:prstGeom>
          <a:noFill/>
        </p:spPr>
      </p:pic>
      <p:pic>
        <p:nvPicPr>
          <p:cNvPr id="132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214546" y="5447083"/>
            <a:ext cx="285752" cy="928530"/>
          </a:xfrm>
          <a:prstGeom prst="rect">
            <a:avLst/>
          </a:prstGeom>
          <a:noFill/>
        </p:spPr>
      </p:pic>
      <p:sp>
        <p:nvSpPr>
          <p:cNvPr id="133" name="Elipsa 132"/>
          <p:cNvSpPr/>
          <p:nvPr/>
        </p:nvSpPr>
        <p:spPr>
          <a:xfrm>
            <a:off x="2571736" y="528638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4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2786050" y="5447084"/>
            <a:ext cx="285752" cy="928529"/>
          </a:xfrm>
          <a:prstGeom prst="rect">
            <a:avLst/>
          </a:prstGeom>
          <a:noFill/>
        </p:spPr>
      </p:pic>
      <p:pic>
        <p:nvPicPr>
          <p:cNvPr id="135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3071802" y="5447083"/>
            <a:ext cx="285752" cy="928530"/>
          </a:xfrm>
          <a:prstGeom prst="rect">
            <a:avLst/>
          </a:prstGeom>
          <a:noFill/>
        </p:spPr>
      </p:pic>
      <p:sp>
        <p:nvSpPr>
          <p:cNvPr id="136" name="Elipsa 135"/>
          <p:cNvSpPr/>
          <p:nvPr/>
        </p:nvSpPr>
        <p:spPr>
          <a:xfrm>
            <a:off x="3500430" y="528638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7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3714744" y="5447084"/>
            <a:ext cx="285752" cy="928529"/>
          </a:xfrm>
          <a:prstGeom prst="rect">
            <a:avLst/>
          </a:prstGeom>
          <a:noFill/>
        </p:spPr>
      </p:pic>
      <p:pic>
        <p:nvPicPr>
          <p:cNvPr id="138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4000496" y="5447083"/>
            <a:ext cx="285752" cy="928530"/>
          </a:xfrm>
          <a:prstGeom prst="rect">
            <a:avLst/>
          </a:prstGeom>
          <a:noFill/>
        </p:spPr>
      </p:pic>
      <p:sp>
        <p:nvSpPr>
          <p:cNvPr id="139" name="Elipsa 138"/>
          <p:cNvSpPr/>
          <p:nvPr/>
        </p:nvSpPr>
        <p:spPr>
          <a:xfrm>
            <a:off x="4357686" y="2357430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0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4572000" y="2518126"/>
            <a:ext cx="285752" cy="928529"/>
          </a:xfrm>
          <a:prstGeom prst="rect">
            <a:avLst/>
          </a:prstGeom>
          <a:noFill/>
        </p:spPr>
      </p:pic>
      <p:pic>
        <p:nvPicPr>
          <p:cNvPr id="141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4857752" y="2518125"/>
            <a:ext cx="285752" cy="928530"/>
          </a:xfrm>
          <a:prstGeom prst="rect">
            <a:avLst/>
          </a:prstGeom>
          <a:noFill/>
        </p:spPr>
      </p:pic>
      <p:sp>
        <p:nvSpPr>
          <p:cNvPr id="142" name="Elipsa 141"/>
          <p:cNvSpPr/>
          <p:nvPr/>
        </p:nvSpPr>
        <p:spPr>
          <a:xfrm>
            <a:off x="4500562" y="383980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4714876" y="4000504"/>
            <a:ext cx="285752" cy="928529"/>
          </a:xfrm>
          <a:prstGeom prst="rect">
            <a:avLst/>
          </a:prstGeom>
          <a:noFill/>
        </p:spPr>
      </p:pic>
      <p:pic>
        <p:nvPicPr>
          <p:cNvPr id="144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5000628" y="4000503"/>
            <a:ext cx="285752" cy="928530"/>
          </a:xfrm>
          <a:prstGeom prst="rect">
            <a:avLst/>
          </a:prstGeom>
          <a:noFill/>
        </p:spPr>
      </p:pic>
      <p:sp>
        <p:nvSpPr>
          <p:cNvPr id="145" name="Elipsa 144"/>
          <p:cNvSpPr/>
          <p:nvPr/>
        </p:nvSpPr>
        <p:spPr>
          <a:xfrm>
            <a:off x="4500562" y="526856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6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4714876" y="5429264"/>
            <a:ext cx="285752" cy="928529"/>
          </a:xfrm>
          <a:prstGeom prst="rect">
            <a:avLst/>
          </a:prstGeom>
          <a:noFill/>
        </p:spPr>
      </p:pic>
      <p:pic>
        <p:nvPicPr>
          <p:cNvPr id="147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5000628" y="5429263"/>
            <a:ext cx="285752" cy="928530"/>
          </a:xfrm>
          <a:prstGeom prst="rect">
            <a:avLst/>
          </a:prstGeom>
          <a:noFill/>
        </p:spPr>
      </p:pic>
      <p:sp>
        <p:nvSpPr>
          <p:cNvPr id="148" name="Elipsa 147"/>
          <p:cNvSpPr/>
          <p:nvPr/>
        </p:nvSpPr>
        <p:spPr>
          <a:xfrm>
            <a:off x="5500694" y="383980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9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5715008" y="4000504"/>
            <a:ext cx="285752" cy="928529"/>
          </a:xfrm>
          <a:prstGeom prst="rect">
            <a:avLst/>
          </a:prstGeom>
          <a:noFill/>
        </p:spPr>
      </p:pic>
      <p:pic>
        <p:nvPicPr>
          <p:cNvPr id="150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6000760" y="4000503"/>
            <a:ext cx="285752" cy="928530"/>
          </a:xfrm>
          <a:prstGeom prst="rect">
            <a:avLst/>
          </a:prstGeom>
          <a:noFill/>
        </p:spPr>
      </p:pic>
      <p:sp>
        <p:nvSpPr>
          <p:cNvPr id="151" name="Elipsa 150"/>
          <p:cNvSpPr/>
          <p:nvPr/>
        </p:nvSpPr>
        <p:spPr>
          <a:xfrm>
            <a:off x="5357818" y="526856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2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5572132" y="5429264"/>
            <a:ext cx="285752" cy="928529"/>
          </a:xfrm>
          <a:prstGeom prst="rect">
            <a:avLst/>
          </a:prstGeom>
          <a:noFill/>
        </p:spPr>
      </p:pic>
      <p:pic>
        <p:nvPicPr>
          <p:cNvPr id="153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5857884" y="5429263"/>
            <a:ext cx="285752" cy="928530"/>
          </a:xfrm>
          <a:prstGeom prst="rect">
            <a:avLst/>
          </a:prstGeom>
          <a:noFill/>
        </p:spPr>
      </p:pic>
      <p:sp>
        <p:nvSpPr>
          <p:cNvPr id="154" name="Elipsa 153"/>
          <p:cNvSpPr/>
          <p:nvPr/>
        </p:nvSpPr>
        <p:spPr>
          <a:xfrm>
            <a:off x="6215074" y="5268568"/>
            <a:ext cx="1000132" cy="1285884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5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6429388" y="5429264"/>
            <a:ext cx="285752" cy="928529"/>
          </a:xfrm>
          <a:prstGeom prst="rect">
            <a:avLst/>
          </a:prstGeom>
          <a:noFill/>
        </p:spPr>
      </p:pic>
      <p:pic>
        <p:nvPicPr>
          <p:cNvPr id="156" name="Picture 2" descr="http://jyxo.info/uploads/1F/1fcdf0bb2197a5b56bc8397497cf9102.jpg"/>
          <p:cNvPicPr>
            <a:picLocks noChangeAspect="1" noChangeArrowheads="1"/>
          </p:cNvPicPr>
          <p:nvPr/>
        </p:nvPicPr>
        <p:blipFill>
          <a:blip r:embed="rId2" cstate="print"/>
          <a:srcRect l="30968" t="16063" r="53491" b="16063"/>
          <a:stretch>
            <a:fillRect/>
          </a:stretch>
        </p:blipFill>
        <p:spPr bwMode="auto">
          <a:xfrm>
            <a:off x="6715140" y="5429263"/>
            <a:ext cx="285752" cy="9285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  <p:bldP spid="97" grpId="0" build="allAtOnce"/>
      <p:bldP spid="98" grpId="0" build="allAtOnce"/>
      <p:bldP spid="99" grpId="0"/>
      <p:bldP spid="100" grpId="0" build="allAtOnce"/>
      <p:bldP spid="42" grpId="0" animBg="1"/>
      <p:bldP spid="45" grpId="0" animBg="1"/>
      <p:bldP spid="48" grpId="0" animBg="1"/>
      <p:bldP spid="52" grpId="0" animBg="1"/>
      <p:bldP spid="59" grpId="0" animBg="1"/>
      <p:bldP spid="62" grpId="0" animBg="1"/>
      <p:bldP spid="68" grpId="0" animBg="1"/>
      <p:bldP spid="103" grpId="0" animBg="1"/>
      <p:bldP spid="106" grpId="0" animBg="1"/>
      <p:bldP spid="109" grpId="0" animBg="1"/>
      <p:bldP spid="112" grpId="0" animBg="1"/>
      <p:bldP spid="115" grpId="0" animBg="1"/>
      <p:bldP spid="118" grpId="0" animBg="1"/>
      <p:bldP spid="121" grpId="0" animBg="1"/>
      <p:bldP spid="124" grpId="0" animBg="1"/>
      <p:bldP spid="127" grpId="0" animBg="1"/>
      <p:bldP spid="130" grpId="0" animBg="1"/>
      <p:bldP spid="133" grpId="0" animBg="1"/>
      <p:bldP spid="136" grpId="0" animBg="1"/>
      <p:bldP spid="139" grpId="0" animBg="1"/>
      <p:bldP spid="142" grpId="0" animBg="1"/>
      <p:bldP spid="145" grpId="0" animBg="1"/>
      <p:bldP spid="148" grpId="0" animBg="1"/>
      <p:bldP spid="151" grpId="0" animBg="1"/>
      <p:bldP spid="15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06" y="274638"/>
            <a:ext cx="8858312" cy="58259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Znázorni příklady na dělení a vypočítej.                </a:t>
            </a:r>
            <a:r>
              <a:rPr lang="cs-CZ" sz="2000" b="1" dirty="0" smtClean="0"/>
              <a:t>Proveď zkoušku.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4262" y="1500175"/>
            <a:ext cx="8872542" cy="550072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12 : 2 =  ___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8 : 2 =  ___                                                     …………… 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10 : 2 =  ___ </a:t>
            </a:r>
            <a:r>
              <a:rPr lang="cs-CZ" dirty="0" err="1" smtClean="0">
                <a:latin typeface="Webdings" pitchFamily="18" charset="2"/>
              </a:rPr>
              <a:t>vvvvvvvvvv</a:t>
            </a:r>
            <a:r>
              <a:rPr lang="cs-CZ" dirty="0" smtClean="0">
                <a:latin typeface="Webdings" pitchFamily="18" charset="2"/>
              </a:rPr>
              <a:t>  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latin typeface="Webdings" pitchFamily="18" charset="2"/>
              </a:rPr>
              <a:t> </a:t>
            </a:r>
            <a:r>
              <a:rPr lang="cs-CZ" dirty="0" smtClean="0"/>
              <a:t>…...……..</a:t>
            </a:r>
            <a:endParaRPr lang="cs-CZ" dirty="0" smtClean="0">
              <a:latin typeface="Wingdings 2" pitchFamily="18" charset="2"/>
            </a:endParaRP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</a:t>
            </a:r>
            <a:r>
              <a:rPr lang="cs-CZ" dirty="0" smtClean="0"/>
              <a:t> 6 : 2 =  ___  </a:t>
            </a:r>
            <a:r>
              <a:rPr lang="cs-CZ" dirty="0" err="1" smtClean="0">
                <a:latin typeface="Webdings" pitchFamily="18" charset="2"/>
              </a:rPr>
              <a:t>bbbbbb</a:t>
            </a:r>
            <a:r>
              <a:rPr lang="cs-CZ" dirty="0" smtClean="0">
                <a:latin typeface="Webdings" pitchFamily="18" charset="2"/>
              </a:rPr>
              <a:t>           </a:t>
            </a:r>
            <a:r>
              <a:rPr lang="cs-CZ" dirty="0" smtClean="0"/>
              <a:t>..............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14 : 2 =  ___ </a:t>
            </a:r>
            <a:r>
              <a:rPr lang="cs-CZ" sz="2800" dirty="0" err="1" smtClean="0">
                <a:latin typeface="Wingdings 2" pitchFamily="18" charset="2"/>
              </a:rPr>
              <a:t>ěěěěěěěěěěěěěě</a:t>
            </a:r>
            <a:r>
              <a:rPr lang="cs-CZ" sz="2800" dirty="0" smtClean="0">
                <a:latin typeface="Wingdings 2" pitchFamily="18" charset="2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................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latin typeface="Wingdings 2" pitchFamily="18" charset="2"/>
              </a:rPr>
              <a:t> </a:t>
            </a:r>
            <a:endParaRPr lang="cs-CZ" dirty="0" smtClean="0">
              <a:latin typeface="Webdings" pitchFamily="18" charset="2"/>
            </a:endParaRPr>
          </a:p>
        </p:txBody>
      </p:sp>
      <p:sp>
        <p:nvSpPr>
          <p:cNvPr id="5" name="Srdce 4"/>
          <p:cNvSpPr/>
          <p:nvPr/>
        </p:nvSpPr>
        <p:spPr>
          <a:xfrm>
            <a:off x="6429388" y="1928802"/>
            <a:ext cx="214314" cy="214314"/>
          </a:xfrm>
          <a:prstGeom prst="heart">
            <a:avLst/>
          </a:prstGeom>
          <a:solidFill>
            <a:srgbClr val="C0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7143768" y="1357299"/>
            <a:ext cx="13573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6 . 2 = </a:t>
            </a:r>
            <a:endParaRPr lang="cs-CZ" sz="2800" dirty="0"/>
          </a:p>
        </p:txBody>
      </p:sp>
      <p:sp>
        <p:nvSpPr>
          <p:cNvPr id="21" name="Srdce 20"/>
          <p:cNvSpPr/>
          <p:nvPr/>
        </p:nvSpPr>
        <p:spPr>
          <a:xfrm>
            <a:off x="2214546" y="1928802"/>
            <a:ext cx="214314" cy="214314"/>
          </a:xfrm>
          <a:prstGeom prst="heart">
            <a:avLst/>
          </a:prstGeom>
          <a:solidFill>
            <a:srgbClr val="C0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6143636" y="1928802"/>
            <a:ext cx="214314" cy="214314"/>
          </a:xfrm>
          <a:prstGeom prst="heart">
            <a:avLst/>
          </a:prstGeom>
          <a:solidFill>
            <a:srgbClr val="C0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>
            <a:off x="5643570" y="1928802"/>
            <a:ext cx="214314" cy="214314"/>
          </a:xfrm>
          <a:prstGeom prst="heart">
            <a:avLst/>
          </a:prstGeom>
          <a:solidFill>
            <a:srgbClr val="C0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>
            <a:off x="2500298" y="1928802"/>
            <a:ext cx="214314" cy="214314"/>
          </a:xfrm>
          <a:prstGeom prst="heart">
            <a:avLst/>
          </a:prstGeom>
          <a:solidFill>
            <a:srgbClr val="C0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/>
          <p:cNvSpPr/>
          <p:nvPr/>
        </p:nvSpPr>
        <p:spPr>
          <a:xfrm>
            <a:off x="3000364" y="1928802"/>
            <a:ext cx="214314" cy="214314"/>
          </a:xfrm>
          <a:prstGeom prst="heart">
            <a:avLst/>
          </a:prstGeom>
          <a:solidFill>
            <a:srgbClr val="C0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>
            <a:off x="3286116" y="1928802"/>
            <a:ext cx="214314" cy="214314"/>
          </a:xfrm>
          <a:prstGeom prst="heart">
            <a:avLst/>
          </a:prstGeom>
          <a:solidFill>
            <a:srgbClr val="C0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rdce 26"/>
          <p:cNvSpPr/>
          <p:nvPr/>
        </p:nvSpPr>
        <p:spPr>
          <a:xfrm>
            <a:off x="3786182" y="1928802"/>
            <a:ext cx="214314" cy="214314"/>
          </a:xfrm>
          <a:prstGeom prst="heart">
            <a:avLst/>
          </a:prstGeom>
          <a:solidFill>
            <a:srgbClr val="C0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rdce 27"/>
          <p:cNvSpPr/>
          <p:nvPr/>
        </p:nvSpPr>
        <p:spPr>
          <a:xfrm>
            <a:off x="4071934" y="1928802"/>
            <a:ext cx="214314" cy="214314"/>
          </a:xfrm>
          <a:prstGeom prst="heart">
            <a:avLst/>
          </a:prstGeom>
          <a:solidFill>
            <a:srgbClr val="C0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rdce 28"/>
          <p:cNvSpPr/>
          <p:nvPr/>
        </p:nvSpPr>
        <p:spPr>
          <a:xfrm>
            <a:off x="4572000" y="1928802"/>
            <a:ext cx="214314" cy="214314"/>
          </a:xfrm>
          <a:prstGeom prst="heart">
            <a:avLst/>
          </a:prstGeom>
          <a:solidFill>
            <a:srgbClr val="C0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rdce 29"/>
          <p:cNvSpPr/>
          <p:nvPr/>
        </p:nvSpPr>
        <p:spPr>
          <a:xfrm>
            <a:off x="4857752" y="1928802"/>
            <a:ext cx="214314" cy="214314"/>
          </a:xfrm>
          <a:prstGeom prst="heart">
            <a:avLst/>
          </a:prstGeom>
          <a:solidFill>
            <a:srgbClr val="C0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rdce 30"/>
          <p:cNvSpPr/>
          <p:nvPr/>
        </p:nvSpPr>
        <p:spPr>
          <a:xfrm>
            <a:off x="5357818" y="1928802"/>
            <a:ext cx="214314" cy="214314"/>
          </a:xfrm>
          <a:prstGeom prst="heart">
            <a:avLst/>
          </a:prstGeom>
          <a:solidFill>
            <a:srgbClr val="C0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2214546" y="2571744"/>
            <a:ext cx="342896" cy="34289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2714612" y="2586038"/>
            <a:ext cx="342896" cy="34289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3371848" y="2586038"/>
            <a:ext cx="342896" cy="34289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eselý obličej 34"/>
          <p:cNvSpPr/>
          <p:nvPr/>
        </p:nvSpPr>
        <p:spPr>
          <a:xfrm>
            <a:off x="3786182" y="2571744"/>
            <a:ext cx="342896" cy="34289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eselý obličej 35"/>
          <p:cNvSpPr/>
          <p:nvPr/>
        </p:nvSpPr>
        <p:spPr>
          <a:xfrm>
            <a:off x="4357686" y="2586038"/>
            <a:ext cx="342896" cy="34289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eselý obličej 36"/>
          <p:cNvSpPr/>
          <p:nvPr/>
        </p:nvSpPr>
        <p:spPr>
          <a:xfrm>
            <a:off x="4786314" y="2571744"/>
            <a:ext cx="342896" cy="34289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eselý obličej 37"/>
          <p:cNvSpPr/>
          <p:nvPr/>
        </p:nvSpPr>
        <p:spPr>
          <a:xfrm>
            <a:off x="5429256" y="2571744"/>
            <a:ext cx="342896" cy="34289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eselý obličej 38"/>
          <p:cNvSpPr/>
          <p:nvPr/>
        </p:nvSpPr>
        <p:spPr>
          <a:xfrm>
            <a:off x="5872178" y="2571744"/>
            <a:ext cx="342896" cy="34289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428605"/>
            <a:ext cx="8472518" cy="1000132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Adélka měla 20 čtvrtek, rozdávala je dětem po dvou. Kolika dětem je rozdala?</a:t>
            </a:r>
          </a:p>
          <a:p>
            <a:pPr marL="514350" indent="-514350">
              <a:buNone/>
            </a:pP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4414" y="1571612"/>
            <a:ext cx="3143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 : 2 =  </a:t>
            </a:r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3000372"/>
            <a:ext cx="821537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 startAt="2"/>
            </a:pPr>
            <a:r>
              <a:rPr lang="cs-CZ" sz="2800" dirty="0" smtClean="0"/>
              <a:t>Šimon dostal bonboniéru. Bylo v ní 18 bonbonů.   Chce se spravedlivě rozdělit s </a:t>
            </a:r>
            <a:r>
              <a:rPr lang="cs-CZ" sz="2800" dirty="0" err="1" smtClean="0"/>
              <a:t>Honzíkem</a:t>
            </a:r>
            <a:r>
              <a:rPr lang="cs-CZ" sz="2800" dirty="0" smtClean="0"/>
              <a:t>. Kolik bonbonů bude mít každý z nich?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14942" y="4643446"/>
            <a:ext cx="33575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18 : 2 = </a:t>
            </a:r>
            <a:r>
              <a:rPr lang="cs-CZ" sz="2800" b="1" dirty="0" smtClean="0"/>
              <a:t>9 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5715016"/>
            <a:ext cx="628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Vymýšlej podobné slovní úlohy.</a:t>
            </a:r>
            <a:endParaRPr lang="cs-CZ" sz="24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14414" y="2071678"/>
            <a:ext cx="3857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Rozdala je 10 dětem.</a:t>
            </a:r>
            <a:endParaRPr lang="cs-CZ" sz="28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14942" y="5214950"/>
            <a:ext cx="342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Každý má 9 bonbónů.</a:t>
            </a:r>
            <a:endParaRPr lang="cs-CZ" sz="28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8" grpId="0" build="allAtOnce"/>
      <p:bldP spid="10" grpId="0" build="allAtOnce"/>
      <p:bldP spid="11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00108"/>
            <a:ext cx="8429684" cy="1143000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latin typeface="Segoe Print" pitchFamily="2" charset="0"/>
              </a:rPr>
              <a:t>  dělenec    dělitel     podíl</a:t>
            </a:r>
            <a:endParaRPr lang="cs-CZ" dirty="0">
              <a:latin typeface="Segoe Prin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00024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dirty="0" smtClean="0">
                <a:latin typeface="Segoe Print" pitchFamily="2" charset="0"/>
              </a:rPr>
              <a:t>    </a:t>
            </a:r>
            <a:r>
              <a:rPr lang="cs-CZ" sz="7200" dirty="0" smtClean="0">
                <a:latin typeface="Segoe Print" pitchFamily="2" charset="0"/>
              </a:rPr>
              <a:t>6  :  2  =  3</a:t>
            </a:r>
            <a:endParaRPr lang="cs-CZ" sz="7200" dirty="0">
              <a:latin typeface="Segoe Print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Použité zdroje: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i="1" dirty="0" err="1" smtClean="0"/>
              <a:t>MicrosoftPowerPoint</a:t>
            </a:r>
            <a:r>
              <a:rPr lang="cs-CZ" sz="2000" i="1" dirty="0" smtClean="0"/>
              <a:t>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Obrázky:</a:t>
            </a:r>
          </a:p>
          <a:p>
            <a:r>
              <a:rPr lang="cs-CZ" sz="2000" dirty="0" smtClean="0"/>
              <a:t>Galerie </a:t>
            </a:r>
            <a:r>
              <a:rPr lang="cs-CZ" sz="2000" dirty="0" err="1" smtClean="0"/>
              <a:t>MicrosoftPowerPoint</a:t>
            </a:r>
            <a:endParaRPr lang="cs-CZ" sz="2000" dirty="0" smtClean="0"/>
          </a:p>
          <a:p>
            <a:r>
              <a:rPr lang="cs-CZ" sz="1800" dirty="0" smtClean="0"/>
              <a:t>AUTOR NEUVEDEN. </a:t>
            </a:r>
            <a:r>
              <a:rPr lang="cs-CZ" sz="1800" i="1" dirty="0" smtClean="0"/>
              <a:t>forumfinexperte15cz</a:t>
            </a:r>
            <a:r>
              <a:rPr lang="cs-CZ" sz="1800" dirty="0" smtClean="0"/>
              <a:t> [online]. [cit. 19.3.2014]. Dostupný na WWW: http://forum.finexpert.e15.cz/</a:t>
            </a:r>
            <a:r>
              <a:rPr lang="cs-CZ" sz="1800" dirty="0" err="1" smtClean="0"/>
              <a:t>viewtopic.php</a:t>
            </a:r>
            <a:r>
              <a:rPr lang="cs-CZ" sz="1800" dirty="0" smtClean="0"/>
              <a:t>?f=326&amp;t=1122015&amp;</a:t>
            </a:r>
            <a:r>
              <a:rPr lang="cs-CZ" sz="1800" dirty="0" err="1" smtClean="0"/>
              <a:t>st</a:t>
            </a:r>
            <a:r>
              <a:rPr lang="cs-CZ" sz="1800" dirty="0" smtClean="0"/>
              <a:t>=0&amp;</a:t>
            </a:r>
            <a:r>
              <a:rPr lang="cs-CZ" sz="1800" dirty="0" err="1" smtClean="0"/>
              <a:t>sk</a:t>
            </a:r>
            <a:r>
              <a:rPr lang="cs-CZ" sz="1800" dirty="0" smtClean="0"/>
              <a:t>=t&amp;</a:t>
            </a:r>
            <a:r>
              <a:rPr lang="cs-CZ" sz="1800" dirty="0" err="1" smtClean="0"/>
              <a:t>sd</a:t>
            </a:r>
            <a:r>
              <a:rPr lang="cs-CZ" sz="1800" dirty="0" smtClean="0"/>
              <a:t>=a&amp;</a:t>
            </a:r>
            <a:r>
              <a:rPr lang="cs-CZ" sz="1800" dirty="0" err="1" smtClean="0"/>
              <a:t>hilit</a:t>
            </a:r>
            <a:r>
              <a:rPr lang="cs-CZ" sz="1800" dirty="0" smtClean="0"/>
              <a:t>=</a:t>
            </a:r>
            <a:r>
              <a:rPr lang="cs-CZ" sz="1800" dirty="0" err="1" smtClean="0"/>
              <a:t>lidl</a:t>
            </a:r>
            <a:endParaRPr lang="cs-CZ" sz="18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866</TotalTime>
  <Words>293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1_Jmění</vt:lpstr>
      <vt:lpstr>Snímek 1</vt:lpstr>
      <vt:lpstr>Snímek 2</vt:lpstr>
      <vt:lpstr>Balíme čokoládové tyčinky po dvou. </vt:lpstr>
      <vt:lpstr>Balíme čokoládové tyčinky po dvou. </vt:lpstr>
      <vt:lpstr>Znázorni příklady na dělení a vypočítej.                Proveď zkoušku.</vt:lpstr>
      <vt:lpstr>Snímek 6</vt:lpstr>
      <vt:lpstr>  dělenec    dělitel     podíl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Jitka</cp:lastModifiedBy>
  <cp:revision>97</cp:revision>
  <dcterms:created xsi:type="dcterms:W3CDTF">2013-12-25T22:51:11Z</dcterms:created>
  <dcterms:modified xsi:type="dcterms:W3CDTF">2014-03-19T22:37:14Z</dcterms:modified>
</cp:coreProperties>
</file>