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0" r:id="rId4"/>
    <p:sldId id="272" r:id="rId5"/>
    <p:sldId id="263" r:id="rId6"/>
    <p:sldId id="265" r:id="rId7"/>
    <p:sldId id="276" r:id="rId8"/>
    <p:sldId id="266" r:id="rId9"/>
    <p:sldId id="268" r:id="rId10"/>
    <p:sldId id="273" r:id="rId11"/>
    <p:sldId id="275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63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19.3.2014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hyperlink" Target="http://www.stavbaonline.cz/knauf-insulation-classic-039-2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nejstavebniny.cz/izolacni-materialy/wiegla-df1-mineralni-vata-m2/" TargetMode="External"/><Relationship Id="rId5" Type="http://schemas.openxmlformats.org/officeDocument/2006/relationships/hyperlink" Target="http://www.climatizer.cz/clanek/zobrazit/foukana-izolace-cena-neni-jedinou-vyhodou" TargetMode="External"/><Relationship Id="rId4" Type="http://schemas.openxmlformats.org/officeDocument/2006/relationships/hyperlink" Target="http://www.levnestavebniny.cz/isover-tf-.309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25401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Seznámení žáků s druhy tepelných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izolací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Tepelné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izolace, liapor, polystyren, keramzit, perlit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Jaroslav Neuman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15-16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Tepelné izolace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VY_32_INOVACE_25_491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721599" y="2103965"/>
            <a:ext cx="5528053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600" b="1" dirty="0" smtClean="0"/>
              <a:t>Tepelné izolace</a:t>
            </a:r>
          </a:p>
          <a:p>
            <a:pPr algn="ctr"/>
            <a:r>
              <a:rPr lang="cs-CZ" sz="3600" b="1" dirty="0" smtClean="0"/>
              <a:t>-</a:t>
            </a:r>
          </a:p>
          <a:p>
            <a:pPr algn="ctr"/>
            <a:r>
              <a:rPr lang="cs-CZ" sz="3600" b="1" dirty="0" smtClean="0"/>
              <a:t>Materiály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 descr="http://www.centrum-zatepleni.cz/files/e/299/sedy-fasadni-polystyren-isover-greywall.jpeg?watermark=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018457"/>
            <a:ext cx="2990093" cy="360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stavbaonline.cz/showPicturePreview.php?imgFile=1827_1347.jpg&amp;imgWidth=640&amp;imgHeight=480&amp;imgCut=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04864"/>
            <a:ext cx="4248472" cy="313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3" y="1556792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Po</a:t>
            </a:r>
            <a:r>
              <a:rPr lang="cs-CZ" sz="2400" dirty="0" smtClean="0"/>
              <a:t>kuste vyjmenovat </a:t>
            </a:r>
            <a:r>
              <a:rPr lang="cs-CZ" sz="2400" dirty="0" smtClean="0"/>
              <a:t>důvody, proč je třeba dbát na zateplení.</a:t>
            </a: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cs-CZ" sz="2400" dirty="0" smtClean="0"/>
          </a:p>
          <a:p>
            <a:pPr algn="just">
              <a:buFontTx/>
              <a:buChar char="-"/>
            </a:pPr>
            <a:r>
              <a:rPr lang="cs-CZ" sz="2400" dirty="0" smtClean="0"/>
              <a:t>důvody, př. </a:t>
            </a:r>
            <a:r>
              <a:rPr lang="cs-CZ" sz="2400" dirty="0" smtClean="0"/>
              <a:t>:</a:t>
            </a:r>
          </a:p>
          <a:p>
            <a:pPr algn="just">
              <a:buFontTx/>
              <a:buChar char="-"/>
            </a:pPr>
            <a:endParaRPr lang="cs-CZ" sz="2400" dirty="0" smtClean="0"/>
          </a:p>
          <a:p>
            <a:pPr lvl="1" algn="just">
              <a:buFontTx/>
              <a:buChar char="-"/>
            </a:pPr>
            <a:r>
              <a:rPr lang="cs-CZ" sz="2400" dirty="0" smtClean="0"/>
              <a:t> </a:t>
            </a:r>
            <a:r>
              <a:rPr lang="cs-CZ" sz="2400" u="sng" dirty="0" smtClean="0"/>
              <a:t>ekonomické</a:t>
            </a:r>
            <a:r>
              <a:rPr lang="cs-CZ" sz="2400" dirty="0" smtClean="0"/>
              <a:t> - šetříme náklady na vytápění</a:t>
            </a:r>
          </a:p>
          <a:p>
            <a:pPr lvl="1" algn="just">
              <a:buFontTx/>
              <a:buChar char="-"/>
            </a:pPr>
            <a:endParaRPr lang="cs-CZ" sz="2400" dirty="0" smtClean="0"/>
          </a:p>
          <a:p>
            <a:pPr lvl="1" algn="just">
              <a:buFontTx/>
              <a:buChar char="-"/>
            </a:pPr>
            <a:r>
              <a:rPr lang="cs-CZ" sz="2400" dirty="0" smtClean="0"/>
              <a:t> </a:t>
            </a:r>
            <a:r>
              <a:rPr lang="cs-CZ" sz="2400" u="sng" dirty="0" smtClean="0"/>
              <a:t>ekologické</a:t>
            </a:r>
            <a:r>
              <a:rPr lang="cs-CZ" sz="2400" dirty="0" smtClean="0"/>
              <a:t> - šetříme energiemi</a:t>
            </a: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95673" y="1772814"/>
            <a:ext cx="76328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endParaRPr lang="cs-CZ" sz="2400" baseline="30000" dirty="0" smtClean="0"/>
          </a:p>
          <a:p>
            <a:pPr marL="1714500" lvl="3" indent="-342900">
              <a:buFontTx/>
              <a:buChar char="-"/>
            </a:pPr>
            <a:endParaRPr lang="cs-CZ" sz="2400" dirty="0"/>
          </a:p>
          <a:p>
            <a:pPr marL="1714500" lvl="3" indent="-342900">
              <a:buFontTx/>
              <a:buChar char="-"/>
            </a:pP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7544" y="1772816"/>
            <a:ext cx="7272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Rozdělení tepelných izolací:</a:t>
            </a:r>
          </a:p>
          <a:p>
            <a:endParaRPr lang="cs-CZ" sz="2400" u="sng" dirty="0" smtClean="0"/>
          </a:p>
          <a:p>
            <a:pPr marL="898525">
              <a:buFontTx/>
              <a:buChar char="-"/>
            </a:pPr>
            <a:r>
              <a:rPr lang="cs-CZ" sz="2400" dirty="0" smtClean="0"/>
              <a:t> vláknité tepelné izolace</a:t>
            </a:r>
          </a:p>
          <a:p>
            <a:pPr marL="898525">
              <a:buFontTx/>
              <a:buChar char="-"/>
            </a:pPr>
            <a:r>
              <a:rPr lang="cs-CZ" sz="2400" dirty="0" smtClean="0"/>
              <a:t> pěnové tepelné izolace</a:t>
            </a:r>
          </a:p>
          <a:p>
            <a:pPr marL="898525">
              <a:buFontTx/>
              <a:buChar char="-"/>
            </a:pPr>
            <a:r>
              <a:rPr lang="cs-CZ" sz="2400" dirty="0" smtClean="0"/>
              <a:t> sypké tepelné izolace</a:t>
            </a:r>
          </a:p>
          <a:p>
            <a:pPr marL="898525">
              <a:buFontTx/>
              <a:buChar char="-"/>
            </a:pPr>
            <a:r>
              <a:rPr lang="cs-CZ" sz="2400" dirty="0" smtClean="0"/>
              <a:t> ostatní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3471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539552" y="1772814"/>
            <a:ext cx="79889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Vláknité tepelné izolace</a:t>
            </a:r>
          </a:p>
          <a:p>
            <a:endParaRPr lang="cs-CZ" sz="2400" dirty="0" smtClean="0"/>
          </a:p>
          <a:p>
            <a:pPr marL="441325">
              <a:buFontTx/>
              <a:buChar char="-"/>
            </a:pPr>
            <a:r>
              <a:rPr lang="cs-CZ" sz="2400" dirty="0" smtClean="0"/>
              <a:t> vlny – minerální, skelná, čedičová</a:t>
            </a:r>
          </a:p>
          <a:p>
            <a:pPr marL="441325">
              <a:buFontTx/>
              <a:buChar char="-"/>
            </a:pPr>
            <a:r>
              <a:rPr lang="cs-CZ" sz="2400" dirty="0" smtClean="0"/>
              <a:t> nejčastější využití - příčky</a:t>
            </a:r>
          </a:p>
          <a:p>
            <a:r>
              <a:rPr lang="cs-CZ" sz="2400" dirty="0" smtClean="0"/>
              <a:t>	- střešní konstrukce</a:t>
            </a:r>
          </a:p>
          <a:p>
            <a:r>
              <a:rPr lang="cs-CZ" sz="2400" dirty="0" smtClean="0"/>
              <a:t>	- stropy</a:t>
            </a:r>
          </a:p>
          <a:p>
            <a:pPr marL="441325">
              <a:buFontTx/>
              <a:buChar char="-"/>
            </a:pPr>
            <a:r>
              <a:rPr lang="cs-CZ" sz="2400" dirty="0" smtClean="0"/>
              <a:t> zvláštním druhem jsou foukané materiály – používáme je 	především do špatně přístupných míst</a:t>
            </a:r>
          </a:p>
          <a:p>
            <a:pPr lvl="2">
              <a:buFontTx/>
              <a:buChar char="-"/>
            </a:pPr>
            <a:endParaRPr lang="cs-CZ" sz="2400" dirty="0" smtClean="0"/>
          </a:p>
          <a:p>
            <a:pPr lvl="2">
              <a:buFontTx/>
              <a:buChar char="-"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51983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41" y="1484784"/>
            <a:ext cx="31242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://www.nejstavebniny.cz/obrazky/10534/wiegla-df1-mineralni-vata-m2-origin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3" y="1500264"/>
            <a:ext cx="5018446" cy="351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55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539552" y="1772814"/>
            <a:ext cx="79889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Pěnové tepelné izolace</a:t>
            </a:r>
          </a:p>
          <a:p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 polystyren – mnoho druhy</a:t>
            </a:r>
          </a:p>
          <a:p>
            <a:pPr lvl="2">
              <a:buFontTx/>
              <a:buChar char="-"/>
            </a:pPr>
            <a:r>
              <a:rPr lang="cs-CZ" sz="2400" dirty="0" smtClean="0"/>
              <a:t> př. použití – fasády</a:t>
            </a:r>
          </a:p>
          <a:p>
            <a:pPr lvl="3">
              <a:buFontTx/>
              <a:buChar char="-"/>
            </a:pPr>
            <a:r>
              <a:rPr lang="cs-CZ" sz="2400" dirty="0" smtClean="0"/>
              <a:t> podlahy</a:t>
            </a:r>
          </a:p>
          <a:p>
            <a:pPr>
              <a:buFontTx/>
              <a:buChar char="-"/>
            </a:pPr>
            <a:r>
              <a:rPr lang="cs-CZ" sz="2400" dirty="0" smtClean="0"/>
              <a:t> PUR pěny – př. použití – těsnění oken …</a:t>
            </a:r>
          </a:p>
          <a:p>
            <a:pPr>
              <a:buFontTx/>
              <a:buChar char="-"/>
            </a:pPr>
            <a:r>
              <a:rPr lang="cs-CZ" sz="2400" dirty="0" smtClean="0"/>
              <a:t> ekostyren – jedná se v podstatě o sypký polystyren, proto ho l	ze zařadit i mezi sypké materiály</a:t>
            </a:r>
          </a:p>
          <a:p>
            <a:pPr>
              <a:buFontTx/>
              <a:buChar char="-"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71348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95673" y="1772814"/>
            <a:ext cx="7632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Sypké tepelně izolační materiály</a:t>
            </a:r>
          </a:p>
          <a:p>
            <a:endParaRPr lang="cs-CZ" sz="2400" u="sng" dirty="0" smtClean="0"/>
          </a:p>
          <a:p>
            <a:pPr marL="533400">
              <a:buFontTx/>
              <a:buChar char="-"/>
            </a:pPr>
            <a:r>
              <a:rPr lang="cs-CZ" sz="2400" dirty="0" smtClean="0"/>
              <a:t> ekostyren</a:t>
            </a:r>
          </a:p>
          <a:p>
            <a:pPr marL="533400">
              <a:buFontTx/>
              <a:buChar char="-"/>
            </a:pPr>
            <a:r>
              <a:rPr lang="cs-CZ" sz="2400" dirty="0" smtClean="0"/>
              <a:t> perlit</a:t>
            </a:r>
          </a:p>
          <a:p>
            <a:pPr marL="533400">
              <a:buFontTx/>
              <a:buChar char="-"/>
            </a:pPr>
            <a:r>
              <a:rPr lang="cs-CZ" sz="2400" dirty="0" smtClean="0"/>
              <a:t> keramzit</a:t>
            </a:r>
          </a:p>
          <a:p>
            <a:pPr marL="533400">
              <a:buFontTx/>
              <a:buChar char="-"/>
            </a:pPr>
            <a:r>
              <a:rPr lang="cs-CZ" sz="2400" dirty="0" smtClean="0"/>
              <a:t> liapor</a:t>
            </a:r>
          </a:p>
          <a:p>
            <a:pPr marL="533400">
              <a:buFontTx/>
              <a:buChar char="-"/>
            </a:pPr>
            <a:r>
              <a:rPr lang="cs-CZ" sz="2400" dirty="0" smtClean="0"/>
              <a:t> příklady použití těchto materiálů – podlahy</a:t>
            </a:r>
          </a:p>
          <a:p>
            <a:pPr lvl="2">
              <a:buFontTx/>
              <a:buChar char="-"/>
            </a:pPr>
            <a:r>
              <a:rPr lang="cs-CZ" sz="2400" dirty="0" smtClean="0"/>
              <a:t> lehčené betony</a:t>
            </a:r>
          </a:p>
        </p:txBody>
      </p:sp>
    </p:spTree>
    <p:extLst>
      <p:ext uri="{BB962C8B-B14F-4D97-AF65-F5344CB8AC3E}">
        <p14:creationId xmlns:p14="http://schemas.microsoft.com/office/powerpoint/2010/main" val="120499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895673" y="1772814"/>
            <a:ext cx="7632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Ostatní materiály</a:t>
            </a:r>
          </a:p>
          <a:p>
            <a:endParaRPr lang="cs-CZ" sz="2400" u="sng" dirty="0" smtClean="0"/>
          </a:p>
          <a:p>
            <a:pPr marL="533400">
              <a:buFontTx/>
              <a:buChar char="-"/>
            </a:pPr>
            <a:r>
              <a:rPr lang="cs-CZ" sz="2400" dirty="0" smtClean="0"/>
              <a:t> dřevo</a:t>
            </a:r>
          </a:p>
          <a:p>
            <a:pPr marL="533400">
              <a:buFontTx/>
              <a:buChar char="-"/>
            </a:pPr>
            <a:r>
              <a:rPr lang="cs-CZ" sz="2400" dirty="0" smtClean="0"/>
              <a:t> materiály na bázi dřeva</a:t>
            </a:r>
          </a:p>
          <a:p>
            <a:pPr marL="533400">
              <a:buFontTx/>
              <a:buChar char="-"/>
            </a:pPr>
            <a:r>
              <a:rPr lang="cs-CZ" sz="2400" dirty="0" smtClean="0"/>
              <a:t> lehčené betony</a:t>
            </a:r>
          </a:p>
          <a:p>
            <a:pPr marL="533400">
              <a:buFontTx/>
              <a:buChar char="-"/>
            </a:pPr>
            <a:r>
              <a:rPr lang="cs-CZ" sz="2400" dirty="0" smtClean="0"/>
              <a:t> děrované cihly</a:t>
            </a:r>
          </a:p>
          <a:p>
            <a:pPr marL="533400">
              <a:buFontTx/>
              <a:buChar char="-"/>
            </a:pPr>
            <a:r>
              <a:rPr lang="cs-CZ" sz="2400" dirty="0" smtClean="0"/>
              <a:t> tepelně izolační omítky</a:t>
            </a:r>
          </a:p>
        </p:txBody>
      </p:sp>
    </p:spTree>
    <p:extLst>
      <p:ext uri="{BB962C8B-B14F-4D97-AF65-F5344CB8AC3E}">
        <p14:creationId xmlns:p14="http://schemas.microsoft.com/office/powerpoint/2010/main" val="120499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23938"/>
            <a:ext cx="7620000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175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Jan Liška, Materiály – obor zednické práce. Praha: Parta, s. r. o., 2003, ISBN 80-7320-040-6 </a:t>
            </a:r>
          </a:p>
          <a:p>
            <a:r>
              <a:rPr lang="cs-CZ" sz="2000" dirty="0">
                <a:hlinkClick r:id="rId4"/>
              </a:rPr>
              <a:t>http://www.levnestavebniny.cz/isover-tf-.3091</a:t>
            </a:r>
            <a:r>
              <a:rPr lang="cs-CZ" sz="2000" dirty="0" smtClean="0">
                <a:hlinkClick r:id="rId4"/>
              </a:rPr>
              <a:t>/</a:t>
            </a:r>
            <a:endParaRPr lang="cs-CZ" sz="2000" dirty="0" smtClean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www.climatizer.cz/clanek/zobrazit/foukana-izolace-cena-neni-jedinou-vyhodou</a:t>
            </a:r>
            <a:endParaRPr lang="cs-CZ" sz="2000" dirty="0" smtClean="0"/>
          </a:p>
          <a:p>
            <a:r>
              <a:rPr lang="cs-CZ" sz="2000" dirty="0">
                <a:hlinkClick r:id="rId6"/>
              </a:rPr>
              <a:t>http://www.nejstavebniny.cz/izolacni-materialy/wiegla-df1-mineralni-vata-m2</a:t>
            </a:r>
            <a:r>
              <a:rPr lang="cs-CZ" sz="2000" dirty="0" smtClean="0">
                <a:hlinkClick r:id="rId6"/>
              </a:rPr>
              <a:t>/</a:t>
            </a:r>
            <a:endParaRPr lang="cs-CZ" sz="2000" dirty="0" smtClean="0"/>
          </a:p>
          <a:p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www.stavbaonline.cz/knauf-insulation-classic-039-2.html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351</Words>
  <Application>Microsoft Office PowerPoint</Application>
  <PresentationFormat>Předvádění na obrazovce (4:3)</PresentationFormat>
  <Paragraphs>112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SKOLA</cp:lastModifiedBy>
  <cp:revision>76</cp:revision>
  <dcterms:created xsi:type="dcterms:W3CDTF">2010-11-01T23:40:31Z</dcterms:created>
  <dcterms:modified xsi:type="dcterms:W3CDTF">2014-03-19T10:46:32Z</dcterms:modified>
</cp:coreProperties>
</file>