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0" r:id="rId4"/>
    <p:sldId id="263" r:id="rId5"/>
    <p:sldId id="265" r:id="rId6"/>
    <p:sldId id="266" r:id="rId7"/>
    <p:sldId id="274" r:id="rId8"/>
    <p:sldId id="268" r:id="rId9"/>
    <p:sldId id="271" r:id="rId10"/>
    <p:sldId id="272" r:id="rId11"/>
    <p:sldId id="273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://www.stavebniny-zemas.cz/stavebniny-zemas/eshop/21-1-Nopove-folie/59-2-GUTTABETA-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wynyard-shop.cz/wynyard-shop/eshop/2-1-Asfaltove-sindele/0/5/45-sindel-Bobrovka-cerna" TargetMode="External"/><Relationship Id="rId5" Type="http://schemas.openxmlformats.org/officeDocument/2006/relationships/hyperlink" Target="http://www.wynyard-shop.cz/wynyard-shop/eshop/2-1-Asfaltove-sindele/0/5/49-sindel-obdelnik-cerveny" TargetMode="External"/><Relationship Id="rId4" Type="http://schemas.openxmlformats.org/officeDocument/2006/relationships/hyperlink" Target="http://www.wynyard-shop.cz/wynyard-shop/eshop/2-1-Asfaltove-sindele/0/5/47-sindel-obdelnik-zele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70736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 izolující vodě a vlhkosti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Hydroizolace, materiály, vlhkost, fólie,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gumoasfalt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15-16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Izolace proti vodě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158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VY_32_INOVACE_25_493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1950077"/>
            <a:ext cx="5528053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/>
              <a:t>Materiály</a:t>
            </a:r>
          </a:p>
          <a:p>
            <a:pPr algn="ctr"/>
            <a:r>
              <a:rPr lang="cs-CZ" sz="3200" b="1" dirty="0" smtClean="0"/>
              <a:t>-</a:t>
            </a:r>
          </a:p>
          <a:p>
            <a:pPr algn="ctr"/>
            <a:r>
              <a:rPr lang="cs-CZ" sz="3200" b="1" dirty="0" smtClean="0"/>
              <a:t>Izolace proti vodě (hydroizolace)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48081" y="2060848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Druhy vlhkosti</a:t>
            </a:r>
          </a:p>
          <a:p>
            <a:pPr algn="just"/>
            <a:endParaRPr lang="cs-CZ" sz="2400" dirty="0" smtClean="0"/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zemní vlhkost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vzdušná vlhkost</a:t>
            </a:r>
          </a:p>
          <a:p>
            <a:pPr marL="904875" indent="-342900" algn="just">
              <a:buFontTx/>
              <a:buChar char="-"/>
            </a:pPr>
            <a:r>
              <a:rPr lang="cs-CZ" sz="2400" dirty="0" smtClean="0"/>
              <a:t>vlhkost ze srážek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683568" y="1844824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Vlhkost způsobuje</a:t>
            </a:r>
          </a:p>
          <a:p>
            <a:endParaRPr lang="cs-CZ" sz="2400" dirty="0" smtClean="0"/>
          </a:p>
          <a:p>
            <a:pPr marL="814388" indent="-342900">
              <a:buFontTx/>
              <a:buChar char="-"/>
            </a:pPr>
            <a:r>
              <a:rPr lang="cs-CZ" sz="2400" dirty="0" smtClean="0"/>
              <a:t>rozpad materiálů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ztrátu tepelně izolačních vlastností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tvorbu plísní -&gt; zdravotní problémy</a:t>
            </a:r>
          </a:p>
        </p:txBody>
      </p:sp>
    </p:spTree>
    <p:extLst>
      <p:ext uri="{BB962C8B-B14F-4D97-AF65-F5344CB8AC3E}">
        <p14:creationId xmlns:p14="http://schemas.microsoft.com/office/powerpoint/2010/main" val="303471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Druhy hydroizolačních materiálů</a:t>
            </a:r>
          </a:p>
          <a:p>
            <a:endParaRPr lang="cs-CZ" sz="2400" dirty="0" smtClean="0"/>
          </a:p>
          <a:p>
            <a:pPr marL="904875" indent="-342900">
              <a:buFontTx/>
              <a:buChar char="-"/>
            </a:pPr>
            <a:r>
              <a:rPr lang="cs-CZ" sz="2400" dirty="0" smtClean="0"/>
              <a:t>živičné materiály</a:t>
            </a:r>
          </a:p>
          <a:p>
            <a:pPr marL="904875" indent="-342900">
              <a:buFontTx/>
              <a:buChar char="-"/>
            </a:pPr>
            <a:r>
              <a:rPr lang="cs-CZ" sz="2400" dirty="0" smtClean="0"/>
              <a:t>fólie</a:t>
            </a:r>
          </a:p>
          <a:p>
            <a:pPr marL="904875" indent="-342900">
              <a:buFontTx/>
              <a:buChar char="-"/>
            </a:pPr>
            <a:r>
              <a:rPr lang="cs-CZ" sz="2400" dirty="0" smtClean="0"/>
              <a:t>ostatní</a:t>
            </a:r>
          </a:p>
        </p:txBody>
      </p:sp>
    </p:spTree>
    <p:extLst>
      <p:ext uri="{BB962C8B-B14F-4D97-AF65-F5344CB8AC3E}">
        <p14:creationId xmlns:p14="http://schemas.microsoft.com/office/powerpoint/2010/main" val="351983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Živičné materiály</a:t>
            </a:r>
            <a:r>
              <a:rPr lang="cs-CZ" sz="2400" dirty="0" smtClean="0"/>
              <a:t> (materiály s asfaltovým základem)</a:t>
            </a:r>
          </a:p>
          <a:p>
            <a:endParaRPr lang="cs-CZ" sz="2400" dirty="0"/>
          </a:p>
          <a:p>
            <a:pPr marL="814388" indent="-342900">
              <a:buFontTx/>
              <a:buChar char="-"/>
            </a:pPr>
            <a:r>
              <a:rPr lang="cs-CZ" sz="2400" dirty="0" smtClean="0"/>
              <a:t>asfaltový nátěr – používáme zpravidla v kombinaci s 	asfaltovými pásy</a:t>
            </a:r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možno použít i samostatně</a:t>
            </a:r>
          </a:p>
          <a:p>
            <a:pPr marL="814388" indent="-342900">
              <a:buFontTx/>
              <a:buChar char="-"/>
            </a:pPr>
            <a:r>
              <a:rPr lang="cs-CZ" sz="2400" dirty="0" err="1" smtClean="0"/>
              <a:t>gumoasfalt</a:t>
            </a:r>
            <a:r>
              <a:rPr lang="cs-CZ" sz="2400" dirty="0" smtClean="0"/>
              <a:t> – oprava lepenkových střech</a:t>
            </a:r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těsnění střešních detailů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asfaltové šindele – střešní krytina</a:t>
            </a:r>
          </a:p>
        </p:txBody>
      </p:sp>
    </p:spTree>
    <p:extLst>
      <p:ext uri="{BB962C8B-B14F-4D97-AF65-F5344CB8AC3E}">
        <p14:creationId xmlns:p14="http://schemas.microsoft.com/office/powerpoint/2010/main" val="37134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Ukázky asfaltových šindelů</a:t>
            </a:r>
          </a:p>
        </p:txBody>
      </p:sp>
      <p:pic>
        <p:nvPicPr>
          <p:cNvPr id="2050" name="Picture 2" descr="šindel obdélník zelen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00" y="2708920"/>
            <a:ext cx="190500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šindel obdélník červen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06" y="2708357"/>
            <a:ext cx="2088233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šindel Bobrovka černá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46" y="2822461"/>
            <a:ext cx="253468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6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Fólie</a:t>
            </a:r>
          </a:p>
          <a:p>
            <a:endParaRPr lang="cs-CZ" sz="2400" dirty="0"/>
          </a:p>
          <a:p>
            <a:pPr marL="722313" indent="-342900">
              <a:buFontTx/>
              <a:buChar char="-"/>
            </a:pPr>
            <a:r>
              <a:rPr lang="cs-CZ" sz="2400" dirty="0" smtClean="0"/>
              <a:t>výhody - nižší hmotnost</a:t>
            </a:r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vysoká průtažnost</a:t>
            </a:r>
          </a:p>
          <a:p>
            <a:pPr marL="722313" indent="-342900">
              <a:buFontTx/>
              <a:buChar char="-"/>
            </a:pPr>
            <a:r>
              <a:rPr lang="cs-CZ" sz="2400" dirty="0" smtClean="0"/>
              <a:t>použití - spodní části budov</a:t>
            </a:r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střechy</a:t>
            </a:r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podhledy</a:t>
            </a:r>
          </a:p>
          <a:p>
            <a:pPr marL="1249363" lvl="2" indent="-884238"/>
            <a:r>
              <a:rPr lang="cs-CZ" sz="2400" dirty="0" smtClean="0"/>
              <a:t>-    zvláštním typem je „nopová fólie“, která zároveň slouží i </a:t>
            </a:r>
            <a:r>
              <a:rPr lang="cs-CZ" sz="2400" dirty="0" smtClean="0"/>
              <a:t>jako </a:t>
            </a:r>
            <a:r>
              <a:rPr lang="cs-CZ" sz="2400" dirty="0" smtClean="0"/>
              <a:t>izolace proti radonu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579270"/>
            <a:ext cx="2304256" cy="142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9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Ostatní materiály</a:t>
            </a:r>
          </a:p>
          <a:p>
            <a:endParaRPr lang="cs-CZ" sz="2400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omítky – např. sanační omítka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nátěry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přísady do malt a betonů</a:t>
            </a:r>
          </a:p>
        </p:txBody>
      </p:sp>
    </p:spTree>
    <p:extLst>
      <p:ext uri="{BB962C8B-B14F-4D97-AF65-F5344CB8AC3E}">
        <p14:creationId xmlns:p14="http://schemas.microsoft.com/office/powerpoint/2010/main" val="37134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Úkol</a:t>
            </a:r>
          </a:p>
          <a:p>
            <a:endParaRPr lang="cs-CZ" sz="2400" dirty="0"/>
          </a:p>
          <a:p>
            <a:pPr marL="814388" indent="-342900">
              <a:buFontTx/>
              <a:buChar char="-"/>
            </a:pPr>
            <a:r>
              <a:rPr lang="cs-CZ" sz="2400" dirty="0" smtClean="0"/>
              <a:t>vyjmenujte konstrukce, kam můžeme umístit izolaci proti vodě</a:t>
            </a:r>
          </a:p>
        </p:txBody>
      </p:sp>
    </p:spTree>
    <p:extLst>
      <p:ext uri="{BB962C8B-B14F-4D97-AF65-F5344CB8AC3E}">
        <p14:creationId xmlns:p14="http://schemas.microsoft.com/office/powerpoint/2010/main" val="408619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Úkol - řešení</a:t>
            </a:r>
          </a:p>
          <a:p>
            <a:endParaRPr lang="cs-CZ" sz="2400" dirty="0"/>
          </a:p>
          <a:p>
            <a:pPr marL="814388" indent="-342900">
              <a:buFontTx/>
              <a:buChar char="-"/>
            </a:pPr>
            <a:r>
              <a:rPr lang="cs-CZ" sz="2400" dirty="0" smtClean="0"/>
              <a:t>spodní části budov (kde dochází ke styku zeminy s 	konstrukcí)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střechy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stropy</a:t>
            </a:r>
          </a:p>
          <a:p>
            <a:pPr marL="814388" indent="-342900">
              <a:buFontTx/>
              <a:buChar char="-"/>
            </a:pPr>
            <a:r>
              <a:rPr lang="cs-CZ" sz="2400" dirty="0" smtClean="0"/>
              <a:t>podlahy</a:t>
            </a:r>
          </a:p>
        </p:txBody>
      </p:sp>
    </p:spTree>
    <p:extLst>
      <p:ext uri="{BB962C8B-B14F-4D97-AF65-F5344CB8AC3E}">
        <p14:creationId xmlns:p14="http://schemas.microsoft.com/office/powerpoint/2010/main" val="143902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Václav </a:t>
            </a:r>
            <a:r>
              <a:rPr lang="cs-CZ" sz="2000" dirty="0" err="1"/>
              <a:t>Podlena</a:t>
            </a:r>
            <a:r>
              <a:rPr lang="cs-CZ" sz="2000" dirty="0"/>
              <a:t>. Přestavby budov, učebnice pro odborná učiliště obor Zednické práce. Praha: Parta, s. r. o., 2006, ISBN </a:t>
            </a:r>
            <a:r>
              <a:rPr lang="cs-CZ" sz="2000" dirty="0" smtClean="0"/>
              <a:t>80-7320-018-X</a:t>
            </a:r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www.wynyard-shop.cz/wynyard-shop/eshop/2-1-Asfaltove-sindele/0/5/47-sindel-obdelnik-zeleny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www.wynyard-shop.cz/wynyard-shop/eshop/2-1-Asfaltove-sindele/0/5/49-sindel-obdelnik-cerveny</a:t>
            </a:r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www.wynyard-shop.cz/wynyard-shop/eshop/2-1-Asfaltove-sindele/0/5/45-sindel-Bobrovka-cerna</a:t>
            </a:r>
            <a:endParaRPr lang="cs-CZ" sz="2000" dirty="0" smtClean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www.stavebniny-zemas.cz/stavebniny-zemas/eshop/21-1-Nopove-folie/59-2-GUTTABETA-N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335</Words>
  <Application>Microsoft Office PowerPoint</Application>
  <PresentationFormat>Předvádění na obrazovce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SKOLA</cp:lastModifiedBy>
  <cp:revision>77</cp:revision>
  <dcterms:created xsi:type="dcterms:W3CDTF">2010-11-01T23:40:31Z</dcterms:created>
  <dcterms:modified xsi:type="dcterms:W3CDTF">2014-03-19T10:51:49Z</dcterms:modified>
</cp:coreProperties>
</file>