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9" r:id="rId4"/>
    <p:sldId id="266" r:id="rId5"/>
    <p:sldId id="259" r:id="rId6"/>
    <p:sldId id="257" r:id="rId7"/>
    <p:sldId id="270" r:id="rId8"/>
    <p:sldId id="267" r:id="rId9"/>
    <p:sldId id="271" r:id="rId10"/>
    <p:sldId id="260" r:id="rId11"/>
    <p:sldId id="272" r:id="rId12"/>
    <p:sldId id="273" r:id="rId13"/>
    <p:sldId id="258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043" autoAdjust="0"/>
  </p:normalViewPr>
  <p:slideViewPr>
    <p:cSldViewPr>
      <p:cViewPr varScale="1"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630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668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158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3901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589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2391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985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3650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9512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1713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5574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B1F3-AA93-47E8-B680-1EDB7D05569C}" type="datetimeFigureOut">
              <a:rPr lang="cs-CZ" smtClean="0"/>
              <a:pPr/>
              <a:t>20.3.2014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48898-0D2F-4C2E-87F1-3590F6E75C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392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oogle.cz/intl/cs/about/product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ail.google.co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drive.google.com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oogle.com/earth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maps.google.com/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google.cz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lay.google.c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translate.google.cz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" TargetMode="External"/><Relationship Id="rId7" Type="http://schemas.openxmlformats.org/officeDocument/2006/relationships/hyperlink" Target="https://plus.google.com/" TargetMode="External"/><Relationship Id="rId2" Type="http://schemas.openxmlformats.org/officeDocument/2006/relationships/hyperlink" Target="https://www.google.com/calendar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hyperlink" Target="http://picasa.google.com/" TargetMode="Externa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Googl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75864307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VY_32_INOVACE_238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Internetový vyhledávač Google.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Březen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a 9.ročník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8. a 9.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V této prezentaci se žáci seznámí s  nejznámějším světovým internetovým vyhledávačem Google,  dozví se k čemu slouží, co 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dovede, 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a především  se seznámí s jeho službami, které poskytuje.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4809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78" t="34677" r="25981" b="32662"/>
          <a:stretch/>
        </p:blipFill>
        <p:spPr bwMode="auto">
          <a:xfrm>
            <a:off x="683568" y="33520"/>
            <a:ext cx="4824536" cy="188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26742" y="5930116"/>
            <a:ext cx="2791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hlinkClick r:id="rId3"/>
              </a:rPr>
              <a:t>www.google.com</a:t>
            </a:r>
            <a:endParaRPr lang="cs-CZ" sz="2800" b="1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23528" y="2668850"/>
            <a:ext cx="84249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patří mezi nejkvalitnější a nejvíce používané vyhledávače na světě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23528" y="3979949"/>
            <a:ext cx="84249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vyhledávač každý den zpracuje více než dvě miliardy uživatelských dotazů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23528" y="4541058"/>
            <a:ext cx="828092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Google.cz umí více než vyhledávaní webových stránek: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323528" y="1988840"/>
            <a:ext cx="521174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l-PL" sz="2000" dirty="0"/>
              <a:t>oficiální globální adresa je </a:t>
            </a:r>
            <a:r>
              <a:rPr lang="pl-PL" sz="2000" b="1" dirty="0" smtClean="0"/>
              <a:t>www.google.com</a:t>
            </a:r>
            <a:r>
              <a:rPr lang="pl-PL" sz="2000" dirty="0" smtClean="0"/>
              <a:t>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23528" y="3356992"/>
            <a:ext cx="839449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můžeme klidně </a:t>
            </a:r>
            <a:r>
              <a:rPr lang="cs-CZ" sz="2000" dirty="0"/>
              <a:t>říci, že </a:t>
            </a:r>
            <a:r>
              <a:rPr lang="cs-CZ" sz="2000" dirty="0" smtClean="0"/>
              <a:t>Google </a:t>
            </a:r>
            <a:r>
              <a:rPr lang="cs-CZ" sz="2000" dirty="0"/>
              <a:t>je nejlepší internetový vyhledávač </a:t>
            </a:r>
            <a:r>
              <a:rPr lang="cs-CZ" sz="2000" dirty="0" smtClean="0"/>
              <a:t>vůbec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359799" y="5129897"/>
            <a:ext cx="4572000" cy="1323439"/>
          </a:xfrm>
          <a:prstGeom prst="rect">
            <a:avLst/>
          </a:prstGeom>
          <a:solidFill>
            <a:srgbClr val="FFFF00"/>
          </a:solidFill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b="1" dirty="0" smtClean="0"/>
              <a:t>umí </a:t>
            </a:r>
            <a:r>
              <a:rPr lang="cs-CZ" sz="2000" b="1" dirty="0"/>
              <a:t>také vyhledávat obrázky, </a:t>
            </a:r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b="1" dirty="0" smtClean="0"/>
              <a:t>vyhledává zpravodajské </a:t>
            </a:r>
            <a:r>
              <a:rPr lang="cs-CZ" sz="2000" b="1" dirty="0"/>
              <a:t>servery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b="1" dirty="0" smtClean="0"/>
              <a:t>vyhledá nabídky </a:t>
            </a:r>
            <a:r>
              <a:rPr lang="cs-CZ" sz="2000" b="1" dirty="0"/>
              <a:t>on-line prodeje </a:t>
            </a:r>
            <a:r>
              <a:rPr lang="cs-CZ" sz="2000" b="1" dirty="0" smtClean="0"/>
              <a:t>zboží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b="1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418636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916" t="14477" r="2550" b="26991"/>
          <a:stretch/>
        </p:blipFill>
        <p:spPr bwMode="auto">
          <a:xfrm>
            <a:off x="379106" y="1389669"/>
            <a:ext cx="3744416" cy="5468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04664"/>
            <a:ext cx="322261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Nejpoužívanější služby: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260" t="21241" r="3453" b="40716"/>
          <a:stretch/>
        </p:blipFill>
        <p:spPr bwMode="auto">
          <a:xfrm>
            <a:off x="4716016" y="1389669"/>
            <a:ext cx="3600400" cy="3617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626644" y="866329"/>
            <a:ext cx="353068" cy="61845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4241971" y="5301208"/>
            <a:ext cx="4691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hlinkClick r:id="rId4"/>
              </a:rPr>
              <a:t>http://www.google.cz/intl/cs/about/products</a:t>
            </a:r>
            <a:r>
              <a:rPr lang="cs-CZ" b="1" dirty="0" smtClean="0">
                <a:hlinkClick r:id="rId4"/>
              </a:rPr>
              <a:t>/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24203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3337" y="836712"/>
            <a:ext cx="614641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například vyhledávání obrázků pomocí služby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333337" y="260648"/>
            <a:ext cx="4011676" cy="40011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Google nabízí desítky dalších služeb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8044" y="2217058"/>
            <a:ext cx="842042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dnes je to jedna </a:t>
            </a:r>
            <a:r>
              <a:rPr lang="cs-CZ" sz="2000" dirty="0"/>
              <a:t>z nejvíce využívaných </a:t>
            </a:r>
            <a:r>
              <a:rPr lang="cs-CZ" sz="2000" dirty="0" smtClean="0"/>
              <a:t>služeb, </a:t>
            </a:r>
            <a:r>
              <a:rPr lang="cs-CZ" sz="2000" dirty="0"/>
              <a:t>co se týče hledání fotek, pozadí na plochu a jiných grafických </a:t>
            </a:r>
            <a:r>
              <a:rPr lang="cs-CZ" sz="2000" dirty="0" smtClean="0"/>
              <a:t>kreací</a:t>
            </a:r>
            <a:endParaRPr lang="cs-CZ" sz="20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97051" y="3170585"/>
            <a:ext cx="8948051" cy="2666037"/>
            <a:chOff x="97051" y="2275131"/>
            <a:chExt cx="8948051" cy="266603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3690" r="41100" b="65476"/>
            <a:stretch/>
          </p:blipFill>
          <p:spPr bwMode="auto">
            <a:xfrm>
              <a:off x="97051" y="2275131"/>
              <a:ext cx="8948051" cy="1779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Ovál 6"/>
            <p:cNvSpPr/>
            <p:nvPr/>
          </p:nvSpPr>
          <p:spPr>
            <a:xfrm>
              <a:off x="2195736" y="2996952"/>
              <a:ext cx="1152705" cy="720080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H="1" flipV="1">
              <a:off x="7596336" y="3501008"/>
              <a:ext cx="792088" cy="1440160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 flipH="1" flipV="1">
              <a:off x="4571076" y="4221088"/>
              <a:ext cx="3817348" cy="720080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ál 15"/>
            <p:cNvSpPr/>
            <p:nvPr/>
          </p:nvSpPr>
          <p:spPr>
            <a:xfrm>
              <a:off x="6228184" y="2996952"/>
              <a:ext cx="1764196" cy="720080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311121" y="5939988"/>
            <a:ext cx="469282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Můžeme si definovat, jaký obrázek potřebujeme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33337" y="1484784"/>
            <a:ext cx="2570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Google obrázky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61" t="38246" r="38573" b="46791"/>
          <a:stretch/>
        </p:blipFill>
        <p:spPr bwMode="auto">
          <a:xfrm>
            <a:off x="3376523" y="1318104"/>
            <a:ext cx="2409585" cy="856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6215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17" grpId="0" animBg="1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3718" y="1691239"/>
            <a:ext cx="45720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bezplatná emailová služba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03718" y="2274755"/>
            <a:ext cx="837273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byla zpřístupněna </a:t>
            </a:r>
            <a:r>
              <a:rPr lang="cs-CZ" sz="2000" dirty="0"/>
              <a:t>pro každého uživatele internetu v roce 2007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11" t="54393" r="55398" b="7020"/>
          <a:stretch/>
        </p:blipFill>
        <p:spPr bwMode="auto">
          <a:xfrm>
            <a:off x="2866118" y="179238"/>
            <a:ext cx="1398104" cy="1411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9238"/>
            <a:ext cx="2219325" cy="1023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3718" y="2858271"/>
            <a:ext cx="837273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zárukou </a:t>
            </a:r>
            <a:r>
              <a:rPr lang="cs-CZ" sz="2000" dirty="0"/>
              <a:t>vysoké bezpečnosti, a také hodně dbá na ochranu proti </a:t>
            </a:r>
            <a:r>
              <a:rPr lang="cs-CZ" sz="2000" dirty="0" smtClean="0"/>
              <a:t>spamům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03718" y="4640855"/>
            <a:ext cx="837273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můžeme si </a:t>
            </a:r>
            <a:r>
              <a:rPr lang="cs-CZ" sz="2000" dirty="0"/>
              <a:t>převést </a:t>
            </a:r>
            <a:r>
              <a:rPr lang="cs-CZ" sz="2000" dirty="0" smtClean="0"/>
              <a:t>na Gmail všechny e-maily </a:t>
            </a:r>
            <a:r>
              <a:rPr lang="cs-CZ" sz="2000" dirty="0"/>
              <a:t>z </a:t>
            </a:r>
            <a:r>
              <a:rPr lang="cs-CZ" sz="2000" dirty="0" smtClean="0"/>
              <a:t>našich jiných účtů a </a:t>
            </a:r>
            <a:r>
              <a:rPr lang="cs-CZ" sz="2000" dirty="0"/>
              <a:t>mít </a:t>
            </a:r>
            <a:r>
              <a:rPr lang="cs-CZ" sz="2000" dirty="0" smtClean="0"/>
              <a:t>tak </a:t>
            </a:r>
            <a:r>
              <a:rPr lang="cs-CZ" sz="2000" dirty="0"/>
              <a:t>veškeré zprávy na jednom </a:t>
            </a:r>
            <a:r>
              <a:rPr lang="cs-CZ" sz="2000" dirty="0" smtClean="0"/>
              <a:t>účtu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303718" y="6115665"/>
            <a:ext cx="837273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tato </a:t>
            </a:r>
            <a:r>
              <a:rPr lang="cs-CZ" sz="2000" dirty="0"/>
              <a:t>služba je dostupná v mnoha jazycích včetně češtiny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3718" y="3645024"/>
            <a:ext cx="837273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občas </a:t>
            </a:r>
            <a:r>
              <a:rPr lang="cs-CZ" sz="2000" dirty="0" smtClean="0"/>
              <a:t>je důležité spamy </a:t>
            </a:r>
            <a:r>
              <a:rPr lang="cs-CZ" sz="2000" dirty="0"/>
              <a:t>projít, jelikož se sem tam zatoulá i zpráva, která tam </a:t>
            </a:r>
            <a:r>
              <a:rPr lang="cs-CZ" sz="2000" dirty="0" smtClean="0"/>
              <a:t>nepatří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303718" y="5532147"/>
            <a:ext cx="837273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Gmail email nabízí odesílání souborů o velikosti až 10 GB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875718" y="688757"/>
            <a:ext cx="33082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hlinkClick r:id="rId4"/>
              </a:rPr>
              <a:t>https://</a:t>
            </a:r>
            <a:r>
              <a:rPr lang="cs-CZ" sz="2400" b="1" dirty="0" smtClean="0">
                <a:hlinkClick r:id="rId4"/>
              </a:rPr>
              <a:t>mail.google.com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0422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308836"/>
            <a:ext cx="2109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Google Drive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36711" y="1732746"/>
            <a:ext cx="362758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to online datové úložiště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36710" y="2333781"/>
            <a:ext cx="8334539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umožňuje nám snadno </a:t>
            </a:r>
            <a:r>
              <a:rPr lang="cs-CZ" sz="2000" dirty="0"/>
              <a:t>a zdarma ukládat jakékoliv </a:t>
            </a:r>
            <a:r>
              <a:rPr lang="cs-CZ" sz="2000" dirty="0" smtClean="0"/>
              <a:t>soubory, jakéhokoliv formátu a velikosti na </a:t>
            </a:r>
            <a:r>
              <a:rPr lang="cs-CZ" sz="2000" dirty="0"/>
              <a:t>úložný prostor, který je následně snadno dostupný </a:t>
            </a:r>
            <a:r>
              <a:rPr lang="cs-CZ" sz="2000" dirty="0" smtClean="0"/>
              <a:t>z Internetu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860032" y="659300"/>
            <a:ext cx="26178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https://drive.google.com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728" y="171344"/>
            <a:ext cx="1349504" cy="1345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204869" y="908597"/>
            <a:ext cx="16594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Disk Google</a:t>
            </a:r>
          </a:p>
        </p:txBody>
      </p:sp>
      <p:sp>
        <p:nvSpPr>
          <p:cNvPr id="9" name="Obdélník 8"/>
          <p:cNvSpPr/>
          <p:nvPr/>
        </p:nvSpPr>
        <p:spPr>
          <a:xfrm>
            <a:off x="236711" y="3550369"/>
            <a:ext cx="83677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počátek této služby a první jeho verze je v </a:t>
            </a:r>
            <a:r>
              <a:rPr lang="cs-CZ" sz="2000" dirty="0"/>
              <a:t>roce </a:t>
            </a:r>
            <a:r>
              <a:rPr lang="cs-CZ" sz="2000" dirty="0" smtClean="0"/>
              <a:t>2012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236711" y="4151404"/>
            <a:ext cx="833453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úložný prostor zdarma je 5 GB, ale můžeme </a:t>
            </a:r>
            <a:r>
              <a:rPr lang="cs-CZ" sz="2000" dirty="0"/>
              <a:t>si ho rozšířit až na </a:t>
            </a:r>
            <a:r>
              <a:rPr lang="cs-CZ" sz="2000" dirty="0" smtClean="0"/>
              <a:t>16 </a:t>
            </a:r>
            <a:r>
              <a:rPr lang="cs-CZ" sz="2000" dirty="0"/>
              <a:t>000 </a:t>
            </a:r>
            <a:r>
              <a:rPr lang="cs-CZ" sz="2000" dirty="0" smtClean="0"/>
              <a:t>GB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236710" y="5661248"/>
            <a:ext cx="833453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m</a:t>
            </a:r>
            <a:r>
              <a:rPr lang="cs-CZ" sz="2000" dirty="0" smtClean="0"/>
              <a:t>usíme však mít vlastní účet na Google a k němu se přihlásit.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236711" y="4752439"/>
            <a:ext cx="8367736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 </a:t>
            </a:r>
            <a:r>
              <a:rPr lang="cs-CZ" sz="2000" dirty="0"/>
              <a:t>veškerým souborům z Disk Google </a:t>
            </a:r>
            <a:r>
              <a:rPr lang="cs-CZ" sz="2000" dirty="0" smtClean="0"/>
              <a:t>máme </a:t>
            </a:r>
            <a:r>
              <a:rPr lang="cs-CZ" sz="2000" dirty="0"/>
              <a:t>přístup z jakéhokoliv počítače, notebooku nebo dokonce mobilu či tabletu</a:t>
            </a:r>
          </a:p>
        </p:txBody>
      </p:sp>
    </p:spTree>
    <p:extLst>
      <p:ext uri="{BB962C8B-B14F-4D97-AF65-F5344CB8AC3E}">
        <p14:creationId xmlns:p14="http://schemas.microsoft.com/office/powerpoint/2010/main" xmlns="" val="169403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9" grpId="0" animBg="1"/>
      <p:bldP spid="10" grpId="0" animBg="1"/>
      <p:bldP spid="11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179" r="82693" b="19747"/>
          <a:stretch/>
        </p:blipFill>
        <p:spPr bwMode="auto">
          <a:xfrm>
            <a:off x="306270" y="399670"/>
            <a:ext cx="2969586" cy="6373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11929" y="836712"/>
            <a:ext cx="530071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 Google </a:t>
            </a:r>
            <a:r>
              <a:rPr lang="cs-CZ" sz="2000" dirty="0"/>
              <a:t>Drive je možnost vytvářet online Google </a:t>
            </a:r>
            <a:r>
              <a:rPr lang="cs-CZ" sz="2000" b="1" dirty="0" smtClean="0"/>
              <a:t>dokumenty</a:t>
            </a:r>
            <a:r>
              <a:rPr lang="cs-CZ" sz="2000" dirty="0" smtClean="0"/>
              <a:t>, </a:t>
            </a:r>
            <a:r>
              <a:rPr lang="cs-CZ" sz="2000" b="1" dirty="0" smtClean="0"/>
              <a:t>tabulky, prezentace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3377792" y="2793122"/>
            <a:ext cx="530071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</a:t>
            </a:r>
            <a:r>
              <a:rPr lang="cs-CZ" sz="2000" dirty="0"/>
              <a:t>to vlastně obdoba Microsoft Word, Excel a </a:t>
            </a:r>
            <a:r>
              <a:rPr lang="cs-CZ" sz="2000" dirty="0" err="1" smtClean="0"/>
              <a:t>Powerpoint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411930" y="4006805"/>
            <a:ext cx="530071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tyto </a:t>
            </a:r>
            <a:r>
              <a:rPr lang="cs-CZ" sz="2000" dirty="0"/>
              <a:t>dokumenty a ostatní soubory </a:t>
            </a:r>
            <a:r>
              <a:rPr lang="cs-CZ" sz="2000" dirty="0" smtClean="0"/>
              <a:t>můžeme </a:t>
            </a:r>
            <a:r>
              <a:rPr lang="cs-CZ" sz="2000" dirty="0"/>
              <a:t>sdílet, s kýmkoliv </a:t>
            </a:r>
            <a:r>
              <a:rPr lang="cs-CZ" sz="2000" dirty="0" smtClean="0"/>
              <a:t>budeme chtít: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3818722" y="4931876"/>
            <a:ext cx="2079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b="1" dirty="0"/>
              <a:t>pomocí Google+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818722" y="5590981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b="1" dirty="0"/>
              <a:t>například nebo jednoduše </a:t>
            </a:r>
            <a:r>
              <a:rPr lang="cs-CZ" b="1" dirty="0" smtClean="0"/>
              <a:t>pošleme </a:t>
            </a:r>
            <a:r>
              <a:rPr lang="cs-CZ" b="1" dirty="0"/>
              <a:t>určené osobě odkaz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11930" y="1893409"/>
            <a:ext cx="453124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nemusíme </a:t>
            </a:r>
            <a:r>
              <a:rPr lang="cs-CZ" sz="2000" dirty="0"/>
              <a:t>nic </a:t>
            </a:r>
            <a:r>
              <a:rPr lang="cs-CZ" sz="2000" dirty="0" smtClean="0"/>
              <a:t>instalovat, </a:t>
            </a:r>
            <a:r>
              <a:rPr lang="cs-CZ" sz="2000" dirty="0"/>
              <a:t>je to zdarma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890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/>
      <p:bldP spid="8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685444"/>
            <a:ext cx="878497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aplikace , která nám umožňuje poznat jakoukoli část zeměkoule, aniž bychom museli někde jezdit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461944"/>
            <a:ext cx="871296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to vlastně virtuální glóbus, na kterém najdeme jakákoliv místa, která si můžeme různě přibližovat nebo oddalovat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5229200"/>
            <a:ext cx="871296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můžeme se podívat, jak vypadají stavby a příroda na jiných kontinentech, můžeme si prohlížet a potápět se v oceánech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5991" y="6029573"/>
            <a:ext cx="85505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1" i="1" dirty="0" smtClean="0"/>
              <a:t>Jak tuto aplikaci získat? </a:t>
            </a:r>
            <a:endParaRPr lang="cs-CZ" b="1" i="1" dirty="0"/>
          </a:p>
          <a:p>
            <a:r>
              <a:rPr lang="cs-CZ" b="1" dirty="0" smtClean="0">
                <a:solidFill>
                  <a:srgbClr val="FF0000"/>
                </a:solidFill>
              </a:rPr>
              <a:t>Google </a:t>
            </a:r>
            <a:r>
              <a:rPr lang="cs-CZ" b="1" dirty="0" err="1" smtClean="0">
                <a:solidFill>
                  <a:srgbClr val="FF0000"/>
                </a:solidFill>
              </a:rPr>
              <a:t>Earth</a:t>
            </a:r>
            <a:r>
              <a:rPr lang="cs-CZ" b="1" dirty="0" smtClean="0">
                <a:solidFill>
                  <a:srgbClr val="FF0000"/>
                </a:solidFill>
              </a:rPr>
              <a:t> ke stažení zdarma najdete na internetových stránkách Google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2228" y="2203044"/>
            <a:ext cx="5432985" cy="2833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08" t="14315" r="68261" b="77822"/>
          <a:stretch/>
        </p:blipFill>
        <p:spPr bwMode="auto">
          <a:xfrm>
            <a:off x="179512" y="62828"/>
            <a:ext cx="2905432" cy="575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724128" y="165756"/>
            <a:ext cx="32262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hlinkClick r:id="rId4"/>
              </a:rPr>
              <a:t>http://www.google.com/earth</a:t>
            </a:r>
            <a:r>
              <a:rPr lang="cs-CZ" b="1" dirty="0" smtClean="0">
                <a:hlinkClick r:id="rId4"/>
              </a:rPr>
              <a:t>/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45328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0084" y="438269"/>
            <a:ext cx="1845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Google </a:t>
            </a:r>
            <a:r>
              <a:rPr lang="cs-CZ" sz="2400" b="1" dirty="0" err="1" smtClean="0"/>
              <a:t>maps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5678287" y="388997"/>
            <a:ext cx="33438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2"/>
              </a:rPr>
              <a:t>https://</a:t>
            </a:r>
            <a:r>
              <a:rPr lang="cs-CZ" sz="2400" dirty="0" smtClean="0">
                <a:hlinkClick r:id="rId2"/>
              </a:rPr>
              <a:t>maps.google.com</a:t>
            </a:r>
            <a:endParaRPr lang="cs-CZ" sz="2400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96" t="8385" r="69791" b="83209"/>
          <a:stretch/>
        </p:blipFill>
        <p:spPr bwMode="auto">
          <a:xfrm>
            <a:off x="197158" y="186925"/>
            <a:ext cx="3189915" cy="865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4548" y="1484784"/>
            <a:ext cx="841391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 je </a:t>
            </a:r>
            <a:r>
              <a:rPr lang="cs-CZ" sz="2000" dirty="0" smtClean="0"/>
              <a:t>známá a </a:t>
            </a:r>
            <a:r>
              <a:rPr lang="cs-CZ" sz="2000" dirty="0"/>
              <a:t>rozsáhlá internetová mapová online </a:t>
            </a:r>
            <a:r>
              <a:rPr lang="cs-CZ" sz="2000" dirty="0" smtClean="0"/>
              <a:t>aplikace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34549" y="2735864"/>
            <a:ext cx="841391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hlavní </a:t>
            </a:r>
            <a:r>
              <a:rPr lang="cs-CZ" sz="2000" dirty="0"/>
              <a:t>funkce </a:t>
            </a:r>
            <a:r>
              <a:rPr lang="cs-CZ" sz="2000" dirty="0" smtClean="0"/>
              <a:t>je satelitní pohled - umožňuje </a:t>
            </a:r>
            <a:r>
              <a:rPr lang="cs-CZ" sz="2000" dirty="0"/>
              <a:t>opravdu velmi detailní </a:t>
            </a:r>
            <a:r>
              <a:rPr lang="cs-CZ" sz="2000" dirty="0" smtClean="0"/>
              <a:t>pohled</a:t>
            </a:r>
            <a:r>
              <a:rPr lang="cs-CZ" sz="2000" dirty="0"/>
              <a:t>, který je snímán </a:t>
            </a:r>
            <a:r>
              <a:rPr lang="cs-CZ" sz="2000" dirty="0" smtClean="0"/>
              <a:t>satelity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34549" y="4540942"/>
            <a:ext cx="841391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aplikace </a:t>
            </a:r>
            <a:r>
              <a:rPr lang="cs-CZ" sz="2000" dirty="0"/>
              <a:t>umožňuje využívat také službu Google Mapy 3D virtuální </a:t>
            </a:r>
            <a:r>
              <a:rPr lang="cs-CZ" sz="2000" dirty="0" smtClean="0"/>
              <a:t>prohlídka - </a:t>
            </a:r>
            <a:r>
              <a:rPr lang="cs-CZ" sz="2000" dirty="0"/>
              <a:t>Google Street </a:t>
            </a:r>
            <a:r>
              <a:rPr lang="cs-CZ" sz="2000" dirty="0" err="1"/>
              <a:t>View</a:t>
            </a:r>
            <a:r>
              <a:rPr lang="cs-CZ" sz="2000" dirty="0"/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4548" y="5443483"/>
            <a:ext cx="8341907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funkce "Moje místa", která </a:t>
            </a:r>
            <a:r>
              <a:rPr lang="cs-CZ" sz="2000" dirty="0" smtClean="0"/>
              <a:t>nám </a:t>
            </a:r>
            <a:r>
              <a:rPr lang="cs-CZ" sz="2000" dirty="0"/>
              <a:t>umožní na mapě vyznačit </a:t>
            </a:r>
            <a:r>
              <a:rPr lang="cs-CZ" sz="2000" dirty="0" smtClean="0"/>
              <a:t>naše </a:t>
            </a:r>
            <a:r>
              <a:rPr lang="cs-CZ" sz="2000" dirty="0"/>
              <a:t>oblíbené místa, </a:t>
            </a:r>
            <a:r>
              <a:rPr lang="cs-CZ" sz="2000" dirty="0" smtClean="0"/>
              <a:t>která </a:t>
            </a:r>
            <a:r>
              <a:rPr lang="cs-CZ" sz="2000" dirty="0" smtClean="0"/>
              <a:t>jsme </a:t>
            </a:r>
            <a:r>
              <a:rPr lang="cs-CZ" sz="2000" dirty="0"/>
              <a:t>navštívili, nebo je v budoucnu ještě </a:t>
            </a:r>
            <a:r>
              <a:rPr lang="cs-CZ" sz="2000" dirty="0" smtClean="0"/>
              <a:t>navštívíme</a:t>
            </a:r>
            <a:r>
              <a:rPr lang="cs-CZ" sz="2000" dirty="0"/>
              <a:t>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4549" y="2110324"/>
            <a:ext cx="292189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je </a:t>
            </a:r>
            <a:r>
              <a:rPr lang="cs-CZ" sz="2000" dirty="0" smtClean="0"/>
              <a:t>poskytována </a:t>
            </a:r>
            <a:r>
              <a:rPr lang="cs-CZ" sz="2000" dirty="0"/>
              <a:t>zdarma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34548" y="3638403"/>
            <a:ext cx="841391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můžeme tak </a:t>
            </a:r>
            <a:r>
              <a:rPr lang="cs-CZ" sz="2000" dirty="0"/>
              <a:t>prozkoumat ze satelitního pohledu vše co </a:t>
            </a:r>
            <a:r>
              <a:rPr lang="cs-CZ" sz="2000" dirty="0" smtClean="0"/>
              <a:t>nás </a:t>
            </a:r>
            <a:r>
              <a:rPr lang="cs-CZ" sz="2000" dirty="0"/>
              <a:t>jen napadne, </a:t>
            </a:r>
            <a:r>
              <a:rPr lang="cs-CZ" sz="2000" dirty="0" smtClean="0"/>
              <a:t>například střechu </a:t>
            </a:r>
            <a:r>
              <a:rPr lang="cs-CZ" sz="2000" dirty="0"/>
              <a:t>domu, nebo ulici ve které </a:t>
            </a:r>
            <a:r>
              <a:rPr lang="cs-CZ" sz="2000" dirty="0" smtClean="0"/>
              <a:t>žijeme, atd.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61223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738" r="86364" b="32464"/>
          <a:stretch/>
        </p:blipFill>
        <p:spPr bwMode="auto">
          <a:xfrm>
            <a:off x="137023" y="245839"/>
            <a:ext cx="2653032" cy="5775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16783" y="476671"/>
            <a:ext cx="30391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3"/>
              </a:rPr>
              <a:t>https://</a:t>
            </a:r>
            <a:r>
              <a:rPr lang="cs-CZ" sz="2400" dirty="0" smtClean="0">
                <a:hlinkClick r:id="rId3"/>
              </a:rPr>
              <a:t>news.google.cz</a:t>
            </a: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058073" y="1426711"/>
            <a:ext cx="583264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vyhledává veškeré zajímavé zprávy z mnoha zpravodajských serverů.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58073" y="3206295"/>
            <a:ext cx="583264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na Google zprávy máme </a:t>
            </a:r>
            <a:r>
              <a:rPr lang="cs-CZ" sz="2000" dirty="0"/>
              <a:t>veškeré zajímavé zprávy ze všech zpravodajských center </a:t>
            </a:r>
            <a:r>
              <a:rPr lang="cs-CZ" sz="2000" dirty="0" smtClean="0"/>
              <a:t>na jednom místě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058073" y="4403864"/>
            <a:ext cx="5832648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sami si můžeme ručně vybrat zprávy, např. jaké </a:t>
            </a:r>
            <a:r>
              <a:rPr lang="cs-CZ" sz="2000" dirty="0"/>
              <a:t>kategorie zpráv se </a:t>
            </a:r>
            <a:r>
              <a:rPr lang="cs-CZ" sz="2000" dirty="0" smtClean="0"/>
              <a:t>nám </a:t>
            </a:r>
            <a:r>
              <a:rPr lang="cs-CZ" sz="2000" dirty="0"/>
              <a:t>budou nejčastěji zobrazovat a o které </a:t>
            </a:r>
            <a:r>
              <a:rPr lang="cs-CZ" sz="2000" dirty="0" smtClean="0"/>
              <a:t>máme zájem</a:t>
            </a:r>
            <a:r>
              <a:rPr lang="cs-CZ" sz="2000" dirty="0"/>
              <a:t>.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465" t="42295" r="12015" b="37493"/>
          <a:stretch/>
        </p:blipFill>
        <p:spPr bwMode="auto">
          <a:xfrm>
            <a:off x="2790055" y="154806"/>
            <a:ext cx="917849" cy="1105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58073" y="2316503"/>
            <a:ext cx="5832648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</a:t>
            </a:r>
            <a:r>
              <a:rPr lang="cs-CZ" sz="2000" dirty="0" smtClean="0"/>
              <a:t>lužba funguje od r. 2002</a:t>
            </a:r>
            <a:r>
              <a:rPr lang="cs-CZ" sz="2000" dirty="0"/>
              <a:t> </a:t>
            </a:r>
            <a:r>
              <a:rPr lang="cs-CZ" sz="2000" dirty="0" smtClean="0"/>
              <a:t> a od </a:t>
            </a:r>
            <a:r>
              <a:rPr lang="cs-CZ" sz="2000" dirty="0"/>
              <a:t>roku 2007 je </a:t>
            </a:r>
            <a:r>
              <a:rPr lang="cs-CZ" sz="2000" dirty="0" smtClean="0"/>
              <a:t>dostupná </a:t>
            </a:r>
            <a:r>
              <a:rPr lang="cs-CZ" sz="2000" dirty="0"/>
              <a:t>i v českém jazyce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58073" y="5601434"/>
            <a:ext cx="5832648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například máme </a:t>
            </a:r>
            <a:r>
              <a:rPr lang="cs-CZ" sz="2000" dirty="0"/>
              <a:t>rádi sport, tak si nadefinujete, aby se </a:t>
            </a:r>
            <a:r>
              <a:rPr lang="cs-CZ" sz="2000" dirty="0" smtClean="0"/>
              <a:t>nám </a:t>
            </a:r>
            <a:r>
              <a:rPr lang="cs-CZ" sz="2000" dirty="0"/>
              <a:t>zprávy o sportu zobrazovaly častěji, než ostatní</a:t>
            </a:r>
          </a:p>
        </p:txBody>
      </p:sp>
    </p:spTree>
    <p:extLst>
      <p:ext uri="{BB962C8B-B14F-4D97-AF65-F5344CB8AC3E}">
        <p14:creationId xmlns:p14="http://schemas.microsoft.com/office/powerpoint/2010/main" xmlns="" val="1018750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3148260" cy="110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814" r="83408" b="43093"/>
          <a:stretch/>
        </p:blipFill>
        <p:spPr bwMode="auto">
          <a:xfrm>
            <a:off x="230154" y="1224276"/>
            <a:ext cx="2792045" cy="4076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01740" y="1268760"/>
            <a:ext cx="5296623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 Google </a:t>
            </a:r>
            <a:r>
              <a:rPr lang="cs-CZ" sz="2000" dirty="0"/>
              <a:t>Play můžete stáhnout obrovský počet </a:t>
            </a:r>
            <a:r>
              <a:rPr lang="cs-CZ" sz="2000" dirty="0" smtClean="0"/>
              <a:t>aplikací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4139952" y="483049"/>
            <a:ext cx="31638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4"/>
              </a:rPr>
              <a:t>https://</a:t>
            </a:r>
            <a:r>
              <a:rPr lang="cs-CZ" sz="2400" dirty="0" smtClean="0">
                <a:hlinkClick r:id="rId4"/>
              </a:rPr>
              <a:t>play.google.com</a:t>
            </a: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301740" y="5413657"/>
            <a:ext cx="5394661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neplacený </a:t>
            </a:r>
            <a:r>
              <a:rPr lang="cs-CZ" sz="2000" dirty="0"/>
              <a:t>software můžete rovnou stahovat do svého chytrého telefonu nebo tabletu s operačním systémem Android.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301740" y="2097739"/>
            <a:ext cx="529662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aplikace </a:t>
            </a:r>
            <a:r>
              <a:rPr lang="cs-CZ" sz="2000" dirty="0"/>
              <a:t>Google Play </a:t>
            </a:r>
            <a:r>
              <a:rPr lang="cs-CZ" sz="2000" dirty="0" smtClean="0"/>
              <a:t>jsou </a:t>
            </a:r>
            <a:r>
              <a:rPr lang="cs-CZ" sz="2000" dirty="0"/>
              <a:t>placené </a:t>
            </a:r>
            <a:r>
              <a:rPr lang="cs-CZ" sz="2000" dirty="0" smtClean="0"/>
              <a:t>i </a:t>
            </a:r>
            <a:r>
              <a:rPr lang="cs-CZ" sz="2000" dirty="0"/>
              <a:t>neplacené</a:t>
            </a:r>
          </a:p>
        </p:txBody>
      </p:sp>
      <p:sp>
        <p:nvSpPr>
          <p:cNvPr id="6" name="Obdélník 5"/>
          <p:cNvSpPr/>
          <p:nvPr/>
        </p:nvSpPr>
        <p:spPr>
          <a:xfrm>
            <a:off x="3301740" y="2618942"/>
            <a:ext cx="529662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musíte mít </a:t>
            </a:r>
            <a:r>
              <a:rPr lang="cs-CZ" sz="2000" dirty="0" smtClean="0"/>
              <a:t>však účet </a:t>
            </a:r>
            <a:r>
              <a:rPr lang="cs-CZ" sz="2000" dirty="0"/>
              <a:t>vedený u společnosti Google, konkrétně přes službu Gmail.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01740" y="3447921"/>
            <a:ext cx="5296623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omocí svého </a:t>
            </a:r>
            <a:r>
              <a:rPr lang="cs-CZ" sz="2000" dirty="0"/>
              <a:t>účtu se pak můžete pohodlně přihlásit i na Google Play.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301740" y="4276900"/>
            <a:ext cx="5296623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přes </a:t>
            </a:r>
            <a:r>
              <a:rPr lang="cs-CZ" sz="2000" dirty="0"/>
              <a:t>svůj počítač, nebo zařízení s nainstalovaným Androidem, pak můžete stahovat rozličný software</a:t>
            </a:r>
          </a:p>
        </p:txBody>
      </p:sp>
    </p:spTree>
    <p:extLst>
      <p:ext uri="{BB962C8B-B14F-4D97-AF65-F5344CB8AC3E}">
        <p14:creationId xmlns:p14="http://schemas.microsoft.com/office/powerpoint/2010/main" xmlns="" val="245001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2266"/>
            <a:ext cx="2808313" cy="1183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067944" y="936794"/>
            <a:ext cx="396044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to online </a:t>
            </a:r>
            <a:r>
              <a:rPr lang="cs-CZ" sz="2000" dirty="0"/>
              <a:t>překladová </a:t>
            </a:r>
            <a:r>
              <a:rPr lang="cs-CZ" sz="2000" dirty="0" smtClean="0"/>
              <a:t>služba</a:t>
            </a:r>
            <a:endParaRPr lang="cs-CZ" sz="2000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357" r="27898" b="41078"/>
          <a:stretch/>
        </p:blipFill>
        <p:spPr bwMode="auto">
          <a:xfrm>
            <a:off x="511011" y="1484784"/>
            <a:ext cx="7645276" cy="265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4437112"/>
            <a:ext cx="456362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l-PL" sz="2000" dirty="0" smtClean="0"/>
              <a:t>Google ji </a:t>
            </a:r>
            <a:r>
              <a:rPr lang="pl-PL" sz="2000" dirty="0"/>
              <a:t>provozuje již od od roku 2007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79512" y="5805264"/>
            <a:ext cx="830827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samotný překlad probíhá velmi rychle a především zdarma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4941168"/>
            <a:ext cx="830827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překládá téměř jakékoliv texty, slova, věty, nebo také dokonce samotné webové stránky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6381328"/>
            <a:ext cx="457407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překládá z 57 </a:t>
            </a:r>
            <a:r>
              <a:rPr lang="cs-CZ" sz="2000" dirty="0"/>
              <a:t>různých světových </a:t>
            </a:r>
            <a:r>
              <a:rPr lang="cs-CZ" sz="2000" dirty="0" smtClean="0"/>
              <a:t>jazyků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067944" y="395738"/>
            <a:ext cx="34892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4"/>
              </a:rPr>
              <a:t>https://</a:t>
            </a:r>
            <a:r>
              <a:rPr lang="cs-CZ" sz="2400" dirty="0" smtClean="0">
                <a:hlinkClick r:id="rId4"/>
              </a:rPr>
              <a:t>translate.google.cz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48506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2848" y="209464"/>
            <a:ext cx="6044668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Další služby, které jsou často využívané na Google.com: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2132856"/>
            <a:ext cx="39103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hlinkClick r:id="rId2"/>
              </a:rPr>
              <a:t>https://</a:t>
            </a:r>
            <a:r>
              <a:rPr lang="cs-CZ" sz="2000" b="1" dirty="0" smtClean="0">
                <a:hlinkClick r:id="rId2"/>
              </a:rPr>
              <a:t>www.google.com/calendar</a:t>
            </a:r>
            <a:endParaRPr lang="cs-CZ" sz="2000" b="1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771800" y="3501008"/>
            <a:ext cx="30546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hlinkClick r:id="rId3"/>
              </a:rPr>
              <a:t>https://</a:t>
            </a:r>
            <a:r>
              <a:rPr lang="cs-CZ" sz="2000" b="1" dirty="0" smtClean="0">
                <a:hlinkClick r:id="rId3"/>
              </a:rPr>
              <a:t>www.youtube.com</a:t>
            </a:r>
            <a:endParaRPr lang="cs-CZ" sz="2000" b="1" dirty="0" smtClean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974" t="63966" r="7059" b="15595"/>
          <a:stretch/>
        </p:blipFill>
        <p:spPr bwMode="auto">
          <a:xfrm>
            <a:off x="452404" y="1700808"/>
            <a:ext cx="1429327" cy="1526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865" t="20731" r="5040" b="56778"/>
          <a:stretch/>
        </p:blipFill>
        <p:spPr bwMode="auto">
          <a:xfrm>
            <a:off x="380395" y="3235037"/>
            <a:ext cx="1573343" cy="1562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771800" y="1124744"/>
            <a:ext cx="28878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5"/>
              </a:rPr>
              <a:t>http://picasa.google.com</a:t>
            </a:r>
            <a:endParaRPr lang="cs-CZ" sz="2000" b="1" dirty="0" smtClean="0"/>
          </a:p>
        </p:txBody>
      </p:sp>
      <p:pic>
        <p:nvPicPr>
          <p:cNvPr id="10245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09" t="11037" r="70383" b="79531"/>
          <a:stretch/>
        </p:blipFill>
        <p:spPr bwMode="auto">
          <a:xfrm>
            <a:off x="110601" y="764704"/>
            <a:ext cx="2614120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9806" y="6263687"/>
            <a:ext cx="784849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….a mnoho dalších…… o kterých se dozvíte, když si vytvoříte účet na Google.com</a:t>
            </a:r>
            <a:endParaRPr lang="cs-CZ" b="1" dirty="0"/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37" t="19970" r="63058" b="60644"/>
          <a:stretch/>
        </p:blipFill>
        <p:spPr bwMode="auto">
          <a:xfrm>
            <a:off x="512674" y="4659509"/>
            <a:ext cx="1396926" cy="1296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771800" y="4973106"/>
            <a:ext cx="27678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hlinkClick r:id="rId7"/>
              </a:rPr>
              <a:t>https://</a:t>
            </a:r>
            <a:r>
              <a:rPr lang="cs-CZ" sz="2000" b="1" dirty="0" smtClean="0">
                <a:hlinkClick r:id="rId7"/>
              </a:rPr>
              <a:t>plus.google.com</a:t>
            </a:r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09029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1084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2444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</a:t>
            </a:r>
            <a:r>
              <a:rPr lang="cs-CZ" sz="1600" dirty="0" err="1" smtClean="0"/>
              <a:t>printscreen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611560" y="1916832"/>
            <a:ext cx="31634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smtClean="0">
                <a:hlinkClick r:id="rId2"/>
              </a:rPr>
              <a:t>http</a:t>
            </a:r>
            <a:r>
              <a:rPr lang="cs-CZ" sz="1600" smtClean="0">
                <a:hlinkClick r:id="rId2"/>
              </a:rPr>
              <a:t>://</a:t>
            </a:r>
            <a:r>
              <a:rPr lang="cs-CZ" sz="1600" smtClean="0">
                <a:hlinkClick r:id="rId2"/>
              </a:rPr>
              <a:t>cs.wikipedia.org/wiki/Google</a:t>
            </a:r>
            <a:endParaRPr lang="cs-CZ" sz="160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574947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739</TotalTime>
  <Words>865</Words>
  <Application>Microsoft Office PowerPoint</Application>
  <PresentationFormat>Předvádění na obrazovce (4:3)</PresentationFormat>
  <Paragraphs>100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28</cp:revision>
  <dcterms:created xsi:type="dcterms:W3CDTF">2014-03-09T13:11:37Z</dcterms:created>
  <dcterms:modified xsi:type="dcterms:W3CDTF">2014-03-20T14:43:24Z</dcterms:modified>
</cp:coreProperties>
</file>