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63" r:id="rId4"/>
    <p:sldId id="268" r:id="rId5"/>
    <p:sldId id="269" r:id="rId6"/>
    <p:sldId id="270" r:id="rId7"/>
    <p:sldId id="271" r:id="rId8"/>
    <p:sldId id="273" r:id="rId9"/>
    <p:sldId id="274" r:id="rId10"/>
    <p:sldId id="275" r:id="rId11"/>
    <p:sldId id="272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sady:Vlastivěda pro 1. stupeň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VY_32_INOVACE_6C_ČR-Půda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err="1" smtClean="0"/>
            <a:t>Autor:Mgr</a:t>
          </a:r>
          <a:r>
            <a:rPr lang="cs-CZ" sz="2000" b="1" dirty="0" smtClean="0"/>
            <a:t>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Prosinec/2013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err="1" smtClean="0"/>
            <a:t>Autor:Mgr</a:t>
          </a:r>
          <a:r>
            <a:rPr lang="cs-CZ" sz="2000" b="1" kern="1200" dirty="0" smtClean="0"/>
            <a:t>. Jana Strejčková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Prosinec/2013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sady:Vlastivěda pro 1. stupeň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VY_32_INOVACE_6C_ČR-Půda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gi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28.wmf"/><Relationship Id="rId18" Type="http://schemas.openxmlformats.org/officeDocument/2006/relationships/image" Target="../media/image33.jpeg"/><Relationship Id="rId3" Type="http://schemas.openxmlformats.org/officeDocument/2006/relationships/image" Target="../media/image20.png"/><Relationship Id="rId7" Type="http://schemas.openxmlformats.org/officeDocument/2006/relationships/image" Target="../media/image23.wmf"/><Relationship Id="rId12" Type="http://schemas.openxmlformats.org/officeDocument/2006/relationships/image" Target="../media/image27.wmf"/><Relationship Id="rId17" Type="http://schemas.openxmlformats.org/officeDocument/2006/relationships/image" Target="../media/image32.png"/><Relationship Id="rId2" Type="http://schemas.openxmlformats.org/officeDocument/2006/relationships/image" Target="../media/image19.jpeg"/><Relationship Id="rId16" Type="http://schemas.openxmlformats.org/officeDocument/2006/relationships/image" Target="../media/image3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6.png"/><Relationship Id="rId5" Type="http://schemas.openxmlformats.org/officeDocument/2006/relationships/image" Target="../media/image21.wmf"/><Relationship Id="rId15" Type="http://schemas.openxmlformats.org/officeDocument/2006/relationships/image" Target="../media/image30.wmf"/><Relationship Id="rId10" Type="http://schemas.openxmlformats.org/officeDocument/2006/relationships/image" Target="../media/image17.wmf"/><Relationship Id="rId4" Type="http://schemas.openxmlformats.org/officeDocument/2006/relationships/image" Target="../media/image15.wmf"/><Relationship Id="rId9" Type="http://schemas.openxmlformats.org/officeDocument/2006/relationships/image" Target="../media/image25.wmf"/><Relationship Id="rId14" Type="http://schemas.openxmlformats.org/officeDocument/2006/relationships/image" Target="../media/image29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Cesko-kraje.sv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426915067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jako doplňující k tématu Půda. Žáci </a:t>
            </a:r>
            <a:r>
              <a:rPr lang="cs-CZ" dirty="0" smtClean="0"/>
              <a:t>si </a:t>
            </a:r>
            <a:r>
              <a:rPr lang="cs-CZ" dirty="0" smtClean="0"/>
              <a:t>v pár bodech </a:t>
            </a:r>
            <a:r>
              <a:rPr lang="cs-CZ" dirty="0" smtClean="0"/>
              <a:t>připomenou, </a:t>
            </a:r>
            <a:r>
              <a:rPr lang="cs-CZ" dirty="0" smtClean="0"/>
              <a:t>co již o půdě vědí,o jejím využitím a důležitosti pro člověka. Dále pak poznají typy půd podle úrodnosti.</a:t>
            </a:r>
          </a:p>
          <a:p>
            <a:r>
              <a:rPr lang="cs-CZ" dirty="0" smtClean="0"/>
              <a:t>Materiál je určen pro žáky 4. ročníku.</a:t>
            </a:r>
          </a:p>
          <a:p>
            <a:r>
              <a:rPr lang="cs-CZ" dirty="0" smtClean="0"/>
              <a:t>Časová dotace 25-30min.</a:t>
            </a:r>
          </a:p>
          <a:p>
            <a:r>
              <a:rPr lang="cs-CZ" dirty="0" smtClean="0"/>
              <a:t>Listy č. 4-7 půda, č. 8-11 zemědělství. List č. 4 a 9 po kliknutí myší do </a:t>
            </a:r>
            <a:r>
              <a:rPr lang="cs-CZ" dirty="0" smtClean="0"/>
              <a:t>prostoru </a:t>
            </a:r>
            <a:r>
              <a:rPr lang="cs-CZ" dirty="0" smtClean="0"/>
              <a:t>nabíhají informace k danému tématu.</a:t>
            </a:r>
          </a:p>
          <a:p>
            <a:r>
              <a:rPr lang="cs-CZ" dirty="0" smtClean="0"/>
              <a:t>List č. 10-při kliknutí na pole rostlinná výroba se </a:t>
            </a:r>
            <a:r>
              <a:rPr lang="cs-CZ" dirty="0" err="1" smtClean="0"/>
              <a:t>ukáží</a:t>
            </a:r>
            <a:r>
              <a:rPr lang="cs-CZ" dirty="0" smtClean="0"/>
              <a:t> plodiny, které se u nás pěstují v nížinách a v horských oblastech(barevně odlišeno), to samé i při kliknutí na pole živočišná výroba. List č. 11 mapa-Zemědělství v ČR. List č. 12 křížovka.</a:t>
            </a:r>
          </a:p>
          <a:p>
            <a:r>
              <a:rPr lang="cs-CZ" dirty="0" smtClean="0"/>
              <a:t>Materiál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7" name="Picture 3" descr="C:\Users\baudyš\AppData\Local\Microsoft\Windows\Temporary Internet Files\Content.IE5\MUYP6MID\MP9004486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9"/>
            <a:ext cx="8712968" cy="659735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75856" y="836712"/>
            <a:ext cx="237757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/>
              <a:t>Půda</a:t>
            </a:r>
          </a:p>
          <a:p>
            <a:pPr algn="ctr"/>
            <a:endParaRPr lang="cs-CZ" sz="8000" b="1" dirty="0" smtClean="0"/>
          </a:p>
          <a:p>
            <a:endParaRPr lang="cs-CZ" sz="8000" b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upload.wikimedia.org/wikipedia/commons/a/ae/PP_Bou%C5%A1kova_skalka%2C_obna%C5%BEen%C3%A1_p%C5%AFda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96552" y="0"/>
            <a:ext cx="9721080" cy="7451404"/>
          </a:xfrm>
          <a:prstGeom prst="rect">
            <a:avLst/>
          </a:prstGeom>
          <a:noFill/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0" y="476672"/>
            <a:ext cx="4320480" cy="1800200"/>
          </a:xfrm>
          <a:prstGeom prst="cloudCallout">
            <a:avLst>
              <a:gd name="adj1" fmla="val 22290"/>
              <a:gd name="adj2" fmla="val 69338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Jeden z nejcennějších přírodních zdrojů</a:t>
            </a:r>
            <a:endParaRPr lang="cs-CZ" sz="2400" dirty="0"/>
          </a:p>
        </p:txBody>
      </p:sp>
      <p:sp>
        <p:nvSpPr>
          <p:cNvPr id="6" name="Obláček 5"/>
          <p:cNvSpPr/>
          <p:nvPr/>
        </p:nvSpPr>
        <p:spPr>
          <a:xfrm rot="21128732">
            <a:off x="5368234" y="2519524"/>
            <a:ext cx="3672408" cy="1764776"/>
          </a:xfrm>
          <a:prstGeom prst="cloudCallout">
            <a:avLst>
              <a:gd name="adj1" fmla="val -65061"/>
              <a:gd name="adj2" fmla="val -17389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Nejsvrchnější vrstva zemského povrchu</a:t>
            </a:r>
            <a:endParaRPr lang="cs-CZ" sz="2400" dirty="0"/>
          </a:p>
        </p:txBody>
      </p:sp>
      <p:sp>
        <p:nvSpPr>
          <p:cNvPr id="7" name="Obláček 6"/>
          <p:cNvSpPr/>
          <p:nvPr/>
        </p:nvSpPr>
        <p:spPr>
          <a:xfrm rot="584996">
            <a:off x="3797337" y="5015305"/>
            <a:ext cx="5256584" cy="1512168"/>
          </a:xfrm>
          <a:prstGeom prst="cloudCallout">
            <a:avLst>
              <a:gd name="adj1" fmla="val -34476"/>
              <a:gd name="adj2" fmla="val -61751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Využívána člověkem pro pěstování plodin</a:t>
            </a:r>
          </a:p>
          <a:p>
            <a:pPr algn="ctr"/>
            <a:r>
              <a:rPr lang="cs-CZ" dirty="0" smtClean="0"/>
              <a:t> a </a:t>
            </a:r>
          </a:p>
          <a:p>
            <a:pPr algn="ctr"/>
            <a:r>
              <a:rPr lang="cs-CZ" dirty="0" smtClean="0"/>
              <a:t>chov hospodářských zvířat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 rot="2036362">
            <a:off x="-322132" y="4627228"/>
            <a:ext cx="4340663" cy="1849098"/>
          </a:xfrm>
          <a:prstGeom prst="cloudCallout">
            <a:avLst>
              <a:gd name="adj1" fmla="val 1069"/>
              <a:gd name="adj2" fmla="val -9120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Obsahuje : vodu, vzduch, půdní mikroorganismy</a:t>
            </a:r>
            <a:endParaRPr lang="cs-CZ" sz="2400" dirty="0"/>
          </a:p>
        </p:txBody>
      </p:sp>
      <p:pic>
        <p:nvPicPr>
          <p:cNvPr id="1027" name="Picture 3" descr="C:\Users\baudyš\AppData\Local\Microsoft\Windows\Temporary Internet Files\Content.IE5\67HZ3ROC\dglxasset[1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780928"/>
            <a:ext cx="1799539" cy="1485900"/>
          </a:xfrm>
          <a:prstGeom prst="rect">
            <a:avLst/>
          </a:prstGeom>
          <a:noFill/>
        </p:spPr>
      </p:pic>
      <p:sp>
        <p:nvSpPr>
          <p:cNvPr id="10" name="Obláček 9"/>
          <p:cNvSpPr/>
          <p:nvPr/>
        </p:nvSpPr>
        <p:spPr>
          <a:xfrm rot="903471">
            <a:off x="4522176" y="655597"/>
            <a:ext cx="4320480" cy="1296144"/>
          </a:xfrm>
          <a:prstGeom prst="cloudCallout">
            <a:avLst>
              <a:gd name="adj1" fmla="val -34019"/>
              <a:gd name="adj2" fmla="val 1046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Vznik-zvětráváním hornin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6237312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011592" y="6858000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348880"/>
            <a:ext cx="403988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•je tmavá</a:t>
            </a:r>
          </a:p>
          <a:p>
            <a:r>
              <a:rPr lang="cs-CZ" sz="3200" dirty="0" smtClean="0"/>
              <a:t>•bohatá na humus</a:t>
            </a:r>
          </a:p>
          <a:p>
            <a:r>
              <a:rPr lang="cs-CZ" sz="3200" dirty="0" smtClean="0"/>
              <a:t>•je nejúrodnější</a:t>
            </a:r>
          </a:p>
          <a:p>
            <a:r>
              <a:rPr lang="cs-CZ" sz="3200" dirty="0" smtClean="0"/>
              <a:t>•nachází se v nížinách</a:t>
            </a:r>
            <a:endParaRPr lang="cs-CZ" sz="3200" dirty="0"/>
          </a:p>
        </p:txBody>
      </p:sp>
      <p:pic>
        <p:nvPicPr>
          <p:cNvPr id="23560" name="Picture 8" descr="C:\Program Files\Microsoft Office\MEDIA\CAGCAT10\j023331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748888"/>
            <a:ext cx="4032448" cy="4109112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2843808" y="692696"/>
            <a:ext cx="3240360" cy="98640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Černozem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48680"/>
            <a:ext cx="1503104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Typy půdy</a:t>
            </a:r>
            <a:endParaRPr lang="cs-CZ" sz="2400" dirty="0"/>
          </a:p>
        </p:txBody>
      </p:sp>
      <p:cxnSp>
        <p:nvCxnSpPr>
          <p:cNvPr id="15" name="Přímá spojovací šipka 14"/>
          <p:cNvCxnSpPr>
            <a:endCxn id="5" idx="2"/>
          </p:cNvCxnSpPr>
          <p:nvPr/>
        </p:nvCxnSpPr>
        <p:spPr>
          <a:xfrm>
            <a:off x="1691680" y="908720"/>
            <a:ext cx="1152128" cy="2771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2483768" y="620688"/>
            <a:ext cx="3888432" cy="1202432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Hnědozem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1503104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Typy půdy</a:t>
            </a:r>
            <a:endParaRPr lang="cs-CZ" sz="2400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907704" y="836712"/>
            <a:ext cx="64807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971600" y="2636912"/>
            <a:ext cx="50898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•méně úrodná</a:t>
            </a:r>
          </a:p>
          <a:p>
            <a:r>
              <a:rPr lang="cs-CZ" sz="3200" dirty="0" smtClean="0"/>
              <a:t>•obsahuje méně humusu</a:t>
            </a:r>
          </a:p>
          <a:p>
            <a:r>
              <a:rPr lang="cs-CZ" sz="3200" dirty="0" smtClean="0"/>
              <a:t>•je na většině našeho území</a:t>
            </a:r>
            <a:endParaRPr lang="cs-CZ" sz="3200" dirty="0"/>
          </a:p>
        </p:txBody>
      </p:sp>
      <p:pic>
        <p:nvPicPr>
          <p:cNvPr id="24578" name="Picture 2" descr="C:\Users\baudyš\AppData\Local\Microsoft\Windows\Temporary Internet Files\Content.IE5\MUYP6MID\MC900212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547180"/>
            <a:ext cx="3337310" cy="213179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2411760" y="836712"/>
            <a:ext cx="6120680" cy="1202432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Půda šedé barvy (podzol)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04664"/>
            <a:ext cx="1503104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Typy půdy</a:t>
            </a:r>
            <a:endParaRPr lang="cs-CZ" sz="2400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907704" y="836712"/>
            <a:ext cx="720080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11560" y="2924944"/>
            <a:ext cx="627126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•má jen nízký obsah živin</a:t>
            </a:r>
          </a:p>
          <a:p>
            <a:r>
              <a:rPr lang="cs-CZ" sz="3200" dirty="0" smtClean="0"/>
              <a:t>•vyskytuje se v horských oblastech</a:t>
            </a:r>
            <a:endParaRPr lang="cs-CZ" sz="3200" dirty="0"/>
          </a:p>
        </p:txBody>
      </p:sp>
      <p:pic>
        <p:nvPicPr>
          <p:cNvPr id="25603" name="Picture 3" descr="C:\Users\baudyš\AppData\Local\Microsoft\Windows\Temporary Internet Files\Content.IE5\07WXUHWB\MP9001491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149080"/>
            <a:ext cx="3657600" cy="24566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27650" name="Picture 2" descr="C:\Users\baudyš\AppData\Local\Microsoft\Windows\Temporary Internet Files\Content.IE5\MUYP6MID\MP900403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8784976" cy="618658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07504" y="404664"/>
            <a:ext cx="37914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Zemědělství</a:t>
            </a:r>
            <a:endParaRPr lang="cs-CZ" sz="5400" b="1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28674" name="Picture 2" descr="C:\Users\baudyš\AppData\Local\Microsoft\Windows\Temporary Internet Files\Content.IE5\UBSZVTVZ\MP9004012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1"/>
            <a:ext cx="8784976" cy="6669360"/>
          </a:xfrm>
          <a:prstGeom prst="rect">
            <a:avLst/>
          </a:prstGeom>
          <a:noFill/>
        </p:spPr>
      </p:pic>
      <p:sp>
        <p:nvSpPr>
          <p:cNvPr id="4" name="Obláček 3"/>
          <p:cNvSpPr/>
          <p:nvPr/>
        </p:nvSpPr>
        <p:spPr>
          <a:xfrm>
            <a:off x="1907704" y="260648"/>
            <a:ext cx="5688632" cy="1548752"/>
          </a:xfrm>
          <a:prstGeom prst="cloudCallout">
            <a:avLst>
              <a:gd name="adj1" fmla="val -166"/>
              <a:gd name="adj2" fmla="val 5090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Rozlišujeme výrobu</a:t>
            </a:r>
          </a:p>
          <a:p>
            <a:pPr algn="ctr"/>
            <a:r>
              <a:rPr lang="cs-CZ" sz="2400" dirty="0" smtClean="0"/>
              <a:t>rostlinnou a živočišnou</a:t>
            </a:r>
            <a:endParaRPr lang="cs-CZ" sz="2400" dirty="0"/>
          </a:p>
        </p:txBody>
      </p:sp>
      <p:sp>
        <p:nvSpPr>
          <p:cNvPr id="5" name="Obláček 4"/>
          <p:cNvSpPr/>
          <p:nvPr/>
        </p:nvSpPr>
        <p:spPr>
          <a:xfrm>
            <a:off x="323528" y="3284984"/>
            <a:ext cx="4896544" cy="1332728"/>
          </a:xfrm>
          <a:prstGeom prst="cloudCallout">
            <a:avLst>
              <a:gd name="adj1" fmla="val 24931"/>
              <a:gd name="adj2" fmla="val -198479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…</a:t>
            </a:r>
            <a:r>
              <a:rPr lang="cs-CZ" sz="2400" dirty="0" smtClean="0"/>
              <a:t>pěstování zemědělských plodin</a:t>
            </a:r>
            <a:endParaRPr lang="cs-CZ" sz="2400" dirty="0"/>
          </a:p>
        </p:txBody>
      </p:sp>
      <p:sp>
        <p:nvSpPr>
          <p:cNvPr id="6" name="Obláček 5"/>
          <p:cNvSpPr/>
          <p:nvPr/>
        </p:nvSpPr>
        <p:spPr>
          <a:xfrm>
            <a:off x="3635896" y="4365104"/>
            <a:ext cx="5328592" cy="1188712"/>
          </a:xfrm>
          <a:prstGeom prst="cloudCallout">
            <a:avLst>
              <a:gd name="adj1" fmla="val -15113"/>
              <a:gd name="adj2" fmla="val -293628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…chov</a:t>
            </a:r>
          </a:p>
          <a:p>
            <a:pPr algn="ctr"/>
            <a:r>
              <a:rPr lang="cs-CZ" sz="2400" dirty="0" smtClean="0"/>
              <a:t> hospodářských zvířat</a:t>
            </a:r>
            <a:endParaRPr lang="cs-CZ" sz="2400" dirty="0"/>
          </a:p>
        </p:txBody>
      </p:sp>
      <p:pic>
        <p:nvPicPr>
          <p:cNvPr id="28677" name="Picture 5" descr="C:\Users\baudyš\AppData\Local\Microsoft\Windows\Temporary Internet Files\Content.IE5\UBSZVTVZ\MC9001511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988840"/>
            <a:ext cx="1786738" cy="1792224"/>
          </a:xfrm>
          <a:prstGeom prst="rect">
            <a:avLst/>
          </a:prstGeom>
          <a:noFill/>
        </p:spPr>
      </p:pic>
      <p:pic>
        <p:nvPicPr>
          <p:cNvPr id="28678" name="Picture 6" descr="C:\Users\baudyš\AppData\Local\Microsoft\Windows\Temporary Internet Files\Content.IE5\67HZ3ROC\MC9004345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5843860"/>
            <a:ext cx="1800200" cy="10141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332656"/>
            <a:ext cx="1766830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Zemědělství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611560" y="908720"/>
            <a:ext cx="1584176" cy="9144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nížiny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444208" y="836712"/>
            <a:ext cx="1584176" cy="1058416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vysočiny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flipH="1">
            <a:off x="2051720" y="836712"/>
            <a:ext cx="1584176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364088" y="764704"/>
            <a:ext cx="122413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483768" y="1196752"/>
            <a:ext cx="1818126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Rostlinná výroba</a:t>
            </a:r>
            <a:endParaRPr lang="cs-CZ" dirty="0"/>
          </a:p>
        </p:txBody>
      </p:sp>
      <p:pic>
        <p:nvPicPr>
          <p:cNvPr id="29699" name="Picture 3" descr="C:\Users\baudyš\AppData\Local\Microsoft\Windows\Temporary Internet Files\Content.IE5\UBSZVTVZ\MC9003701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791822">
            <a:off x="3315466" y="1202679"/>
            <a:ext cx="648072" cy="129418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23528" y="2348880"/>
            <a:ext cx="3845925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•nejteplejší podnebí</a:t>
            </a:r>
          </a:p>
          <a:p>
            <a:r>
              <a:rPr lang="cs-CZ" sz="2400" dirty="0" smtClean="0"/>
              <a:t>•méně oblačností </a:t>
            </a:r>
          </a:p>
          <a:p>
            <a:r>
              <a:rPr lang="cs-CZ" sz="2400" dirty="0" smtClean="0"/>
              <a:t>•pokud spadne málo srážek</a:t>
            </a:r>
          </a:p>
          <a:p>
            <a:r>
              <a:rPr lang="cs-CZ" sz="2400" dirty="0" smtClean="0"/>
              <a:t>(zavlažovací zařízení)</a:t>
            </a:r>
          </a:p>
          <a:p>
            <a:r>
              <a:rPr lang="cs-CZ" sz="2400" dirty="0" smtClean="0"/>
              <a:t>•slunce svítí větší část roku</a:t>
            </a:r>
          </a:p>
          <a:p>
            <a:endParaRPr lang="cs-CZ" sz="2400" dirty="0" smtClean="0"/>
          </a:p>
          <a:p>
            <a:r>
              <a:rPr lang="cs-CZ" sz="2400" dirty="0" smtClean="0"/>
              <a:t>•lepší růst rostlin</a:t>
            </a:r>
          </a:p>
          <a:p>
            <a:r>
              <a:rPr lang="cs-CZ" sz="2400" dirty="0" smtClean="0"/>
              <a:t>•nejúrodnější Polabí,</a:t>
            </a:r>
          </a:p>
          <a:p>
            <a:r>
              <a:rPr lang="cs-CZ" sz="2400" dirty="0" smtClean="0"/>
              <a:t>   nížiny na Moravě</a:t>
            </a:r>
            <a:endParaRPr lang="cs-CZ" sz="2400" dirty="0"/>
          </a:p>
        </p:txBody>
      </p:sp>
      <p:cxnSp>
        <p:nvCxnSpPr>
          <p:cNvPr id="18" name="Přímá spojovací šipka 17"/>
          <p:cNvCxnSpPr/>
          <p:nvPr/>
        </p:nvCxnSpPr>
        <p:spPr>
          <a:xfrm flipH="1">
            <a:off x="1115616" y="4221088"/>
            <a:ext cx="1800200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 rot="1318672">
            <a:off x="3131840" y="4941168"/>
            <a:ext cx="117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pšenice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20614939">
            <a:off x="251520" y="1844824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ječmen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6237312"/>
            <a:ext cx="18758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cukrová řepa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483768" y="6237312"/>
            <a:ext cx="1290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kukuřice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87824" y="4293096"/>
            <a:ext cx="973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ovoce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 rot="619411">
            <a:off x="1691680" y="1844824"/>
            <a:ext cx="1263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zelenina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5536" y="5733256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chmel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 rot="20912565">
            <a:off x="1938444" y="5735282"/>
            <a:ext cx="151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vinná réva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355976" y="2348880"/>
            <a:ext cx="497123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•tvoří většinu území ČR</a:t>
            </a:r>
          </a:p>
          <a:p>
            <a:r>
              <a:rPr lang="cs-CZ" sz="2400" dirty="0" smtClean="0"/>
              <a:t>•pěstují se méně náročné obilniny</a:t>
            </a:r>
          </a:p>
          <a:p>
            <a:r>
              <a:rPr lang="cs-CZ" sz="2400" dirty="0" smtClean="0"/>
              <a:t>•chladnější, vlhčí podnebí</a:t>
            </a:r>
          </a:p>
          <a:p>
            <a:endParaRPr lang="cs-CZ" sz="2400" dirty="0" smtClean="0"/>
          </a:p>
          <a:p>
            <a:r>
              <a:rPr lang="cs-CZ" sz="2400" dirty="0" smtClean="0"/>
              <a:t>•nedaří se zde rostlinám </a:t>
            </a:r>
          </a:p>
          <a:p>
            <a:r>
              <a:rPr lang="cs-CZ" sz="2400" dirty="0" smtClean="0"/>
              <a:t>   vyžadujícím teplo</a:t>
            </a:r>
          </a:p>
          <a:p>
            <a:r>
              <a:rPr lang="cs-CZ" sz="2400" dirty="0" smtClean="0"/>
              <a:t>•půda chudší na živiny(jsou </a:t>
            </a:r>
            <a:r>
              <a:rPr lang="cs-CZ" sz="2400" dirty="0" err="1" smtClean="0"/>
              <a:t>odplavo</a:t>
            </a:r>
            <a:r>
              <a:rPr lang="cs-CZ" sz="2400" dirty="0" smtClean="0"/>
              <a:t>-</a:t>
            </a:r>
          </a:p>
          <a:p>
            <a:r>
              <a:rPr lang="cs-CZ" sz="2400" dirty="0" smtClean="0"/>
              <a:t>   vány)</a:t>
            </a:r>
            <a:endParaRPr lang="cs-CZ" sz="2400" dirty="0"/>
          </a:p>
        </p:txBody>
      </p:sp>
      <p:cxnSp>
        <p:nvCxnSpPr>
          <p:cNvPr id="30" name="Přímá spojovací šipka 29"/>
          <p:cNvCxnSpPr/>
          <p:nvPr/>
        </p:nvCxnSpPr>
        <p:spPr>
          <a:xfrm flipH="1">
            <a:off x="5364088" y="3429000"/>
            <a:ext cx="194421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 rot="488077">
            <a:off x="6876256" y="6093296"/>
            <a:ext cx="1762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řepka olejka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804248" y="5157192"/>
            <a:ext cx="580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len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 rot="20421643">
            <a:off x="5004048" y="5877272"/>
            <a:ext cx="1462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brambory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028384" y="3573016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žito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100392" y="5229200"/>
            <a:ext cx="790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oves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9700" name="Picture 4" descr="C:\Users\baudyš\AppData\Local\Microsoft\Windows\Temporary Internet Files\Content.IE5\UBSZVTVZ\MC9001422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936104" cy="764801"/>
          </a:xfrm>
          <a:prstGeom prst="rect">
            <a:avLst/>
          </a:prstGeom>
          <a:noFill/>
        </p:spPr>
      </p:pic>
      <p:pic>
        <p:nvPicPr>
          <p:cNvPr id="29702" name="Picture 6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60648"/>
            <a:ext cx="1050707" cy="746572"/>
          </a:xfrm>
          <a:prstGeom prst="rect">
            <a:avLst/>
          </a:prstGeom>
          <a:noFill/>
        </p:spPr>
      </p:pic>
      <p:pic>
        <p:nvPicPr>
          <p:cNvPr id="29704" name="Picture 8" descr="C:\Users\baudyš\AppData\Local\Microsoft\Windows\Temporary Internet Files\Content.IE5\07WXUHWB\MC90003043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260648"/>
            <a:ext cx="864096" cy="872142"/>
          </a:xfrm>
          <a:prstGeom prst="rect">
            <a:avLst/>
          </a:prstGeom>
          <a:noFill/>
        </p:spPr>
      </p:pic>
      <p:pic>
        <p:nvPicPr>
          <p:cNvPr id="29706" name="Picture 10" descr="C:\Users\baudyš\AppData\Local\Microsoft\Windows\Temporary Internet Files\Content.IE5\UBSZVTVZ\MC900391220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23728" y="404664"/>
            <a:ext cx="913486" cy="658368"/>
          </a:xfrm>
          <a:prstGeom prst="rect">
            <a:avLst/>
          </a:prstGeom>
          <a:noFill/>
        </p:spPr>
      </p:pic>
      <p:pic>
        <p:nvPicPr>
          <p:cNvPr id="45" name="Picture 6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32656"/>
            <a:ext cx="1050707" cy="746572"/>
          </a:xfrm>
          <a:prstGeom prst="rect">
            <a:avLst/>
          </a:prstGeom>
          <a:noFill/>
        </p:spPr>
      </p:pic>
      <p:pic>
        <p:nvPicPr>
          <p:cNvPr id="29708" name="Picture 12" descr="C:\Users\baudyš\AppData\Local\Microsoft\Windows\Temporary Internet Files\Content.IE5\07WXUHWB\MM900040929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740352" y="836712"/>
            <a:ext cx="1120140" cy="754380"/>
          </a:xfrm>
          <a:prstGeom prst="rect">
            <a:avLst/>
          </a:prstGeom>
          <a:noFill/>
        </p:spPr>
      </p:pic>
      <p:sp>
        <p:nvSpPr>
          <p:cNvPr id="48" name="TextovéPole 47"/>
          <p:cNvSpPr txBox="1"/>
          <p:nvPr/>
        </p:nvSpPr>
        <p:spPr>
          <a:xfrm>
            <a:off x="4427984" y="1124744"/>
            <a:ext cx="1802096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Živočišná výroba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10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4" dur="1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8" dur="1000"/>
                                        <p:tgtEl>
                                          <p:spTgt spid="297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0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16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3" grpId="0"/>
      <p:bldP spid="34" grpId="0"/>
      <p:bldP spid="35" grpId="0"/>
      <p:bldP spid="36" grpId="0"/>
      <p:bldP spid="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26627" name="Picture 3" descr="C:\Users\baudyš\AppData\Local\Microsoft\Windows\Temporary Internet Files\Content.IE5\07WXUHWB\MP9004226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6"/>
            <a:ext cx="8640960" cy="6525344"/>
          </a:xfrm>
          <a:prstGeom prst="rect">
            <a:avLst/>
          </a:prstGeom>
          <a:noFill/>
        </p:spPr>
      </p:pic>
      <p:pic>
        <p:nvPicPr>
          <p:cNvPr id="26626" name="Picture 2" descr="File:Cesko-kraje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836712"/>
            <a:ext cx="8371388" cy="5400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32440" y="332656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2924944"/>
            <a:ext cx="5581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Praha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2348880"/>
            <a:ext cx="713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Hradec</a:t>
            </a:r>
          </a:p>
          <a:p>
            <a:r>
              <a:rPr lang="cs-CZ" sz="1200" dirty="0" smtClean="0"/>
              <a:t> Králové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2636912"/>
            <a:ext cx="673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Karlovy</a:t>
            </a:r>
          </a:p>
          <a:p>
            <a:r>
              <a:rPr lang="cs-CZ" sz="1200" dirty="0" smtClean="0"/>
              <a:t>Vary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1484784"/>
            <a:ext cx="6591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Liberec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700808"/>
            <a:ext cx="7120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Ústí </a:t>
            </a:r>
            <a:r>
              <a:rPr lang="cs-CZ" sz="1200" dirty="0" err="1" smtClean="0"/>
              <a:t>n.L.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3068960"/>
            <a:ext cx="8322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Pardubice</a:t>
            </a:r>
            <a:endParaRPr lang="cs-CZ" sz="1200" dirty="0"/>
          </a:p>
        </p:txBody>
      </p:sp>
      <p:pic>
        <p:nvPicPr>
          <p:cNvPr id="15" name="Picture 5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11560" y="404664"/>
            <a:ext cx="504056" cy="358152"/>
          </a:xfrm>
          <a:prstGeom prst="rect">
            <a:avLst/>
          </a:prstGeom>
          <a:noFill/>
        </p:spPr>
      </p:pic>
      <p:pic>
        <p:nvPicPr>
          <p:cNvPr id="18" name="Picture 7" descr="C:\Users\baudyš\AppData\Local\Microsoft\Windows\Temporary Internet Files\Content.IE5\UBSZVTVZ\MC9001421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404664"/>
            <a:ext cx="216024" cy="499359"/>
          </a:xfrm>
          <a:prstGeom prst="rect">
            <a:avLst/>
          </a:prstGeom>
          <a:noFill/>
        </p:spPr>
      </p:pic>
      <p:pic>
        <p:nvPicPr>
          <p:cNvPr id="26632" name="Picture 8" descr="C:\Users\baudyš\AppData\Local\Microsoft\Windows\Temporary Internet Files\Content.IE5\MUYP6MID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284984"/>
            <a:ext cx="377200" cy="377200"/>
          </a:xfrm>
          <a:prstGeom prst="rect">
            <a:avLst/>
          </a:prstGeom>
          <a:noFill/>
        </p:spPr>
      </p:pic>
      <p:pic>
        <p:nvPicPr>
          <p:cNvPr id="26635" name="Picture 11" descr="C:\Users\baudyš\AppData\Local\Microsoft\Windows\Temporary Internet Files\Content.IE5\UBSZVTVZ\MC9004136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2564904"/>
            <a:ext cx="424355" cy="299864"/>
          </a:xfrm>
          <a:prstGeom prst="rect">
            <a:avLst/>
          </a:prstGeom>
          <a:noFill/>
        </p:spPr>
      </p:pic>
      <p:pic>
        <p:nvPicPr>
          <p:cNvPr id="26636" name="Picture 12" descr="C:\Users\baudyš\AppData\Local\Microsoft\Windows\Temporary Internet Files\Content.IE5\UBSZVTVZ\MC9003264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688" y="404664"/>
            <a:ext cx="424517" cy="310602"/>
          </a:xfrm>
          <a:prstGeom prst="rect">
            <a:avLst/>
          </a:prstGeom>
          <a:noFill/>
        </p:spPr>
      </p:pic>
      <p:pic>
        <p:nvPicPr>
          <p:cNvPr id="26638" name="Picture 14" descr="C:\Users\baudyš\AppData\Local\Microsoft\Windows\Temporary Internet Files\Content.IE5\MUYP6MID\MC90002682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3356992"/>
            <a:ext cx="427404" cy="472293"/>
          </a:xfrm>
          <a:prstGeom prst="rect">
            <a:avLst/>
          </a:prstGeom>
          <a:noFill/>
        </p:spPr>
      </p:pic>
      <p:pic>
        <p:nvPicPr>
          <p:cNvPr id="26639" name="Picture 15" descr="C:\Users\baudyš\AppData\Local\Microsoft\Windows\Temporary Internet Files\Content.IE5\UBSZVTVZ\MC90039122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331640" y="1340768"/>
            <a:ext cx="432048" cy="311386"/>
          </a:xfrm>
          <a:prstGeom prst="rect">
            <a:avLst/>
          </a:prstGeom>
          <a:noFill/>
        </p:spPr>
      </p:pic>
      <p:pic>
        <p:nvPicPr>
          <p:cNvPr id="26640" name="Picture 16" descr="C:\Users\baudyš\AppData\Local\Microsoft\Windows\Temporary Internet Files\Content.IE5\MUYP6MID\MC900436357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64288" y="4653136"/>
            <a:ext cx="541784" cy="541784"/>
          </a:xfrm>
          <a:prstGeom prst="rect">
            <a:avLst/>
          </a:prstGeom>
          <a:noFill/>
        </p:spPr>
      </p:pic>
      <p:pic>
        <p:nvPicPr>
          <p:cNvPr id="26641" name="Picture 17" descr="C:\Users\baudyš\AppData\Local\Microsoft\Windows\Temporary Internet Files\Content.IE5\67HZ3ROC\MC90031069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00192" y="1340768"/>
            <a:ext cx="366109" cy="544759"/>
          </a:xfrm>
          <a:prstGeom prst="rect">
            <a:avLst/>
          </a:prstGeom>
          <a:noFill/>
        </p:spPr>
      </p:pic>
      <p:pic>
        <p:nvPicPr>
          <p:cNvPr id="26642" name="Picture 18" descr="C:\Users\baudyš\AppData\Local\Microsoft\Windows\Temporary Internet Files\Content.IE5\67HZ3ROC\MC90033128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067944" y="4149080"/>
            <a:ext cx="432048" cy="342734"/>
          </a:xfrm>
          <a:prstGeom prst="rect">
            <a:avLst/>
          </a:prstGeom>
          <a:noFill/>
        </p:spPr>
      </p:pic>
      <p:pic>
        <p:nvPicPr>
          <p:cNvPr id="26643" name="Picture 19" descr="C:\Users\baudyš\AppData\Local\Microsoft\Windows\Temporary Internet Files\Content.IE5\07WXUHWB\MC900149545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652120" y="908720"/>
            <a:ext cx="493238" cy="442785"/>
          </a:xfrm>
          <a:prstGeom prst="rect">
            <a:avLst/>
          </a:prstGeom>
          <a:noFill/>
        </p:spPr>
      </p:pic>
      <p:sp>
        <p:nvSpPr>
          <p:cNvPr id="32" name="TextovéPole 31"/>
          <p:cNvSpPr txBox="1"/>
          <p:nvPr/>
        </p:nvSpPr>
        <p:spPr>
          <a:xfrm>
            <a:off x="7668344" y="1772816"/>
            <a:ext cx="24077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/>
              <a:t>3</a:t>
            </a:r>
            <a:endParaRPr lang="cs-CZ" sz="900" dirty="0"/>
          </a:p>
        </p:txBody>
      </p:sp>
      <p:pic>
        <p:nvPicPr>
          <p:cNvPr id="26646" name="Picture 22" descr="C:\Users\baudyš\AppData\Local\Microsoft\Windows\Temporary Internet Files\Content.IE5\UBSZVTVZ\MC900358687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932040" y="1772816"/>
            <a:ext cx="296761" cy="346565"/>
          </a:xfrm>
          <a:prstGeom prst="rect">
            <a:avLst/>
          </a:prstGeom>
          <a:noFill/>
        </p:spPr>
      </p:pic>
      <p:pic>
        <p:nvPicPr>
          <p:cNvPr id="26647" name="Picture 23" descr="C:\Users\baudyš\AppData\Local\Microsoft\Windows\Temporary Internet Files\Content.IE5\MUYP6MID\MC900215371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956376" y="2348880"/>
            <a:ext cx="235311" cy="401950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971600" y="404664"/>
            <a:ext cx="4651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skot</a:t>
            </a:r>
            <a:endParaRPr lang="cs-CZ" sz="1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491880" y="40466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ovce</a:t>
            </a:r>
            <a:endParaRPr lang="cs-CZ" sz="1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5536" y="1772816"/>
            <a:ext cx="6399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drůbež</a:t>
            </a:r>
            <a:endParaRPr lang="cs-CZ" sz="1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123728" y="404664"/>
            <a:ext cx="66877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prasata</a:t>
            </a:r>
            <a:endParaRPr lang="cs-CZ" sz="1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1268760"/>
            <a:ext cx="4683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ryby</a:t>
            </a:r>
            <a:endParaRPr lang="cs-CZ" sz="1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220072" y="548680"/>
            <a:ext cx="8242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brambory</a:t>
            </a:r>
            <a:endParaRPr lang="cs-CZ" sz="1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516216" y="548680"/>
            <a:ext cx="5790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ovoce</a:t>
            </a:r>
            <a:endParaRPr lang="cs-CZ" sz="1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956376" y="476672"/>
            <a:ext cx="7232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zelenina</a:t>
            </a:r>
            <a:endParaRPr lang="cs-CZ" sz="1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084168" y="980728"/>
            <a:ext cx="84991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vinná réva</a:t>
            </a:r>
            <a:endParaRPr lang="cs-CZ" sz="12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596336" y="1124744"/>
            <a:ext cx="7344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kukuřice</a:t>
            </a:r>
            <a:endParaRPr lang="cs-CZ" sz="12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588224" y="1484784"/>
            <a:ext cx="69762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obilniny</a:t>
            </a:r>
            <a:endParaRPr lang="cs-CZ" sz="12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8244408" y="1484784"/>
            <a:ext cx="5774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chmel</a:t>
            </a:r>
            <a:endParaRPr lang="cs-CZ" sz="12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100392" y="2348880"/>
            <a:ext cx="4780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řepa</a:t>
            </a:r>
            <a:endParaRPr lang="cs-CZ" sz="12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244408" y="4509120"/>
            <a:ext cx="3818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len</a:t>
            </a:r>
            <a:endParaRPr lang="cs-CZ" sz="12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308304" y="3140968"/>
            <a:ext cx="6896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Ostrava</a:t>
            </a:r>
            <a:endParaRPr lang="cs-CZ" sz="1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228184" y="3573016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</a:t>
            </a:r>
            <a:endParaRPr lang="cs-CZ" sz="12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236296" y="4437112"/>
            <a:ext cx="4171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Zlín</a:t>
            </a:r>
            <a:endParaRPr lang="cs-CZ" sz="12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724128" y="4653136"/>
            <a:ext cx="4988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Brno</a:t>
            </a:r>
            <a:endParaRPr lang="cs-CZ" sz="1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427984" y="4005064"/>
            <a:ext cx="6254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Jihlava</a:t>
            </a:r>
            <a:endParaRPr lang="cs-CZ" sz="12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483768" y="5373216"/>
            <a:ext cx="13099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České Budějovice</a:t>
            </a:r>
            <a:endParaRPr lang="cs-CZ" sz="12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403648" y="3501008"/>
            <a:ext cx="53732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Plzeň</a:t>
            </a:r>
            <a:endParaRPr lang="cs-CZ" sz="1200" dirty="0"/>
          </a:p>
        </p:txBody>
      </p:sp>
      <p:pic>
        <p:nvPicPr>
          <p:cNvPr id="56" name="Picture 7" descr="C:\Users\baudyš\AppData\Local\Microsoft\Windows\Temporary Internet Files\Content.IE5\UBSZVTVZ\MC9001421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1772816"/>
            <a:ext cx="216024" cy="499359"/>
          </a:xfrm>
          <a:prstGeom prst="rect">
            <a:avLst/>
          </a:prstGeom>
          <a:noFill/>
        </p:spPr>
      </p:pic>
      <p:pic>
        <p:nvPicPr>
          <p:cNvPr id="57" name="Picture 7" descr="C:\Users\baudyš\AppData\Local\Microsoft\Windows\Temporary Internet Files\Content.IE5\UBSZVTVZ\MC9001421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5157192"/>
            <a:ext cx="216024" cy="499359"/>
          </a:xfrm>
          <a:prstGeom prst="rect">
            <a:avLst/>
          </a:prstGeom>
          <a:noFill/>
        </p:spPr>
      </p:pic>
      <p:pic>
        <p:nvPicPr>
          <p:cNvPr id="58" name="Picture 7" descr="C:\Users\baudyš\AppData\Local\Microsoft\Windows\Temporary Internet Files\Content.IE5\UBSZVTVZ\MC9001421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1700808"/>
            <a:ext cx="216024" cy="499359"/>
          </a:xfrm>
          <a:prstGeom prst="rect">
            <a:avLst/>
          </a:prstGeom>
          <a:noFill/>
        </p:spPr>
      </p:pic>
      <p:pic>
        <p:nvPicPr>
          <p:cNvPr id="59" name="Picture 7" descr="C:\Users\baudyš\AppData\Local\Microsoft\Windows\Temporary Internet Files\Content.IE5\UBSZVTVZ\MC9001421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5013176"/>
            <a:ext cx="216024" cy="499359"/>
          </a:xfrm>
          <a:prstGeom prst="rect">
            <a:avLst/>
          </a:prstGeom>
          <a:noFill/>
        </p:spPr>
      </p:pic>
      <p:pic>
        <p:nvPicPr>
          <p:cNvPr id="60" name="Picture 8" descr="C:\Users\baudyš\AppData\Local\Microsoft\Windows\Temporary Internet Files\Content.IE5\MUYP6MID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4365104"/>
            <a:ext cx="377200" cy="377200"/>
          </a:xfrm>
          <a:prstGeom prst="rect">
            <a:avLst/>
          </a:prstGeom>
          <a:noFill/>
        </p:spPr>
      </p:pic>
      <p:pic>
        <p:nvPicPr>
          <p:cNvPr id="61" name="Picture 8" descr="C:\Users\baudyš\AppData\Local\Microsoft\Windows\Temporary Internet Files\Content.IE5\MUYP6MID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7744" y="1988840"/>
            <a:ext cx="377200" cy="377200"/>
          </a:xfrm>
          <a:prstGeom prst="rect">
            <a:avLst/>
          </a:prstGeom>
          <a:noFill/>
        </p:spPr>
      </p:pic>
      <p:pic>
        <p:nvPicPr>
          <p:cNvPr id="62" name="Picture 8" descr="C:\Users\baudyš\AppData\Local\Microsoft\Windows\Temporary Internet Files\Content.IE5\MUYP6MID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2060848"/>
            <a:ext cx="377200" cy="377200"/>
          </a:xfrm>
          <a:prstGeom prst="rect">
            <a:avLst/>
          </a:prstGeom>
          <a:noFill/>
        </p:spPr>
      </p:pic>
      <p:pic>
        <p:nvPicPr>
          <p:cNvPr id="63" name="Picture 8" descr="C:\Users\baudyš\AppData\Local\Microsoft\Windows\Temporary Internet Files\Content.IE5\MUYP6MID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24821" y="310795"/>
            <a:ext cx="377200" cy="377200"/>
          </a:xfrm>
          <a:prstGeom prst="rect">
            <a:avLst/>
          </a:prstGeom>
          <a:noFill/>
        </p:spPr>
      </p:pic>
      <p:pic>
        <p:nvPicPr>
          <p:cNvPr id="64" name="Picture 8" descr="C:\Users\baudyš\AppData\Local\Microsoft\Windows\Temporary Internet Files\Content.IE5\MUYP6MID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1772816"/>
            <a:ext cx="377200" cy="377200"/>
          </a:xfrm>
          <a:prstGeom prst="rect">
            <a:avLst/>
          </a:prstGeom>
          <a:noFill/>
        </p:spPr>
      </p:pic>
      <p:pic>
        <p:nvPicPr>
          <p:cNvPr id="65" name="Picture 18" descr="C:\Users\baudyš\AppData\Local\Microsoft\Windows\Temporary Internet Files\Content.IE5\67HZ3ROC\MC90033128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32040" y="620688"/>
            <a:ext cx="432048" cy="342734"/>
          </a:xfrm>
          <a:prstGeom prst="rect">
            <a:avLst/>
          </a:prstGeom>
          <a:noFill/>
        </p:spPr>
      </p:pic>
      <p:pic>
        <p:nvPicPr>
          <p:cNvPr id="66" name="Picture 18" descr="C:\Users\baudyš\AppData\Local\Microsoft\Windows\Temporary Internet Files\Content.IE5\67HZ3ROC\MC90033128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004048" y="3861048"/>
            <a:ext cx="432048" cy="342734"/>
          </a:xfrm>
          <a:prstGeom prst="rect">
            <a:avLst/>
          </a:prstGeom>
          <a:noFill/>
        </p:spPr>
      </p:pic>
      <p:pic>
        <p:nvPicPr>
          <p:cNvPr id="67" name="Picture 19" descr="C:\Users\baudyš\AppData\Local\Microsoft\Windows\Temporary Internet Files\Content.IE5\07WXUHWB\MC900149545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5229200"/>
            <a:ext cx="493238" cy="442785"/>
          </a:xfrm>
          <a:prstGeom prst="rect">
            <a:avLst/>
          </a:prstGeom>
          <a:noFill/>
        </p:spPr>
      </p:pic>
      <p:pic>
        <p:nvPicPr>
          <p:cNvPr id="68" name="Picture 19" descr="C:\Users\baudyš\AppData\Local\Microsoft\Windows\Temporary Internet Files\Content.IE5\07WXUHWB\MC900149545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508104" y="5013176"/>
            <a:ext cx="493238" cy="442785"/>
          </a:xfrm>
          <a:prstGeom prst="rect">
            <a:avLst/>
          </a:prstGeom>
          <a:noFill/>
        </p:spPr>
      </p:pic>
      <p:pic>
        <p:nvPicPr>
          <p:cNvPr id="69" name="Picture 19" descr="C:\Users\baudyš\AppData\Local\Microsoft\Windows\Temporary Internet Files\Content.IE5\07WXUHWB\MC900149545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987824" y="2132856"/>
            <a:ext cx="493238" cy="442785"/>
          </a:xfrm>
          <a:prstGeom prst="rect">
            <a:avLst/>
          </a:prstGeom>
          <a:noFill/>
        </p:spPr>
      </p:pic>
      <p:pic>
        <p:nvPicPr>
          <p:cNvPr id="70" name="Picture 16" descr="C:\Users\baudyš\AppData\Local\Microsoft\Windows\Temporary Internet Files\Content.IE5\MUYP6MID\MC900436357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908720"/>
            <a:ext cx="541784" cy="541784"/>
          </a:xfrm>
          <a:prstGeom prst="rect">
            <a:avLst/>
          </a:prstGeom>
          <a:noFill/>
        </p:spPr>
      </p:pic>
      <p:pic>
        <p:nvPicPr>
          <p:cNvPr id="71" name="Picture 17" descr="C:\Users\baudyš\AppData\Local\Microsoft\Windows\Temporary Internet Files\Content.IE5\67HZ3ROC\MC90031069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91880" y="3356992"/>
            <a:ext cx="366109" cy="544759"/>
          </a:xfrm>
          <a:prstGeom prst="rect">
            <a:avLst/>
          </a:prstGeom>
          <a:noFill/>
        </p:spPr>
      </p:pic>
      <p:pic>
        <p:nvPicPr>
          <p:cNvPr id="72" name="Picture 17" descr="C:\Users\baudyš\AppData\Local\Microsoft\Windows\Temporary Internet Files\Content.IE5\67HZ3ROC\MC90031069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19672" y="2708920"/>
            <a:ext cx="366109" cy="544759"/>
          </a:xfrm>
          <a:prstGeom prst="rect">
            <a:avLst/>
          </a:prstGeom>
          <a:noFill/>
        </p:spPr>
      </p:pic>
      <p:pic>
        <p:nvPicPr>
          <p:cNvPr id="73" name="Picture 17" descr="C:\Users\baudyš\AppData\Local\Microsoft\Windows\Temporary Internet Files\Content.IE5\67HZ3ROC\MC90031069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91880" y="2636912"/>
            <a:ext cx="366109" cy="544759"/>
          </a:xfrm>
          <a:prstGeom prst="rect">
            <a:avLst/>
          </a:prstGeom>
          <a:noFill/>
        </p:spPr>
      </p:pic>
      <p:pic>
        <p:nvPicPr>
          <p:cNvPr id="74" name="Picture 17" descr="C:\Users\baudyš\AppData\Local\Microsoft\Windows\Temporary Internet Files\Content.IE5\67HZ3ROC\MC90031069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020272" y="4725144"/>
            <a:ext cx="366109" cy="544759"/>
          </a:xfrm>
          <a:prstGeom prst="rect">
            <a:avLst/>
          </a:prstGeom>
          <a:noFill/>
        </p:spPr>
      </p:pic>
      <p:pic>
        <p:nvPicPr>
          <p:cNvPr id="75" name="Picture 17" descr="C:\Users\baudyš\AppData\Local\Microsoft\Windows\Temporary Internet Files\Content.IE5\67HZ3ROC\MC90031069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932040" y="4941168"/>
            <a:ext cx="366109" cy="544759"/>
          </a:xfrm>
          <a:prstGeom prst="rect">
            <a:avLst/>
          </a:prstGeom>
          <a:noFill/>
        </p:spPr>
      </p:pic>
      <p:pic>
        <p:nvPicPr>
          <p:cNvPr id="76" name="Picture 23" descr="C:\Users\baudyš\AppData\Local\Microsoft\Windows\Temporary Internet Files\Content.IE5\MUYP6MID\MC900215371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660232" y="4221088"/>
            <a:ext cx="235311" cy="401950"/>
          </a:xfrm>
          <a:prstGeom prst="rect">
            <a:avLst/>
          </a:prstGeom>
          <a:noFill/>
        </p:spPr>
      </p:pic>
      <p:pic>
        <p:nvPicPr>
          <p:cNvPr id="77" name="Picture 23" descr="C:\Users\baudyš\AppData\Local\Microsoft\Windows\Temporary Internet Files\Content.IE5\MUYP6MID\MC900215371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804248" y="4149080"/>
            <a:ext cx="235311" cy="401950"/>
          </a:xfrm>
          <a:prstGeom prst="rect">
            <a:avLst/>
          </a:prstGeom>
          <a:noFill/>
        </p:spPr>
      </p:pic>
      <p:pic>
        <p:nvPicPr>
          <p:cNvPr id="78" name="Picture 23" descr="C:\Users\baudyš\AppData\Local\Microsoft\Windows\Temporary Internet Files\Content.IE5\MUYP6MID\MC900215371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67944" y="2204864"/>
            <a:ext cx="235311" cy="401950"/>
          </a:xfrm>
          <a:prstGeom prst="rect">
            <a:avLst/>
          </a:prstGeom>
          <a:noFill/>
        </p:spPr>
      </p:pic>
      <p:pic>
        <p:nvPicPr>
          <p:cNvPr id="79" name="Picture 23" descr="C:\Users\baudyš\AppData\Local\Microsoft\Windows\Temporary Internet Files\Content.IE5\MUYP6MID\MC900215371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779912" y="2060848"/>
            <a:ext cx="235311" cy="401950"/>
          </a:xfrm>
          <a:prstGeom prst="rect">
            <a:avLst/>
          </a:prstGeom>
          <a:noFill/>
        </p:spPr>
      </p:pic>
      <p:pic>
        <p:nvPicPr>
          <p:cNvPr id="80" name="Picture 22" descr="C:\Users\baudyš\AppData\Local\Microsoft\Windows\Temporary Internet Files\Content.IE5\UBSZVTVZ\MC900358687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427984" y="3717032"/>
            <a:ext cx="296761" cy="346565"/>
          </a:xfrm>
          <a:prstGeom prst="rect">
            <a:avLst/>
          </a:prstGeom>
          <a:noFill/>
        </p:spPr>
      </p:pic>
      <p:pic>
        <p:nvPicPr>
          <p:cNvPr id="81" name="Picture 22" descr="C:\Users\baudyš\AppData\Local\Microsoft\Windows\Temporary Internet Files\Content.IE5\UBSZVTVZ\MC900358687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475656" y="2780928"/>
            <a:ext cx="296761" cy="346565"/>
          </a:xfrm>
          <a:prstGeom prst="rect">
            <a:avLst/>
          </a:prstGeom>
          <a:noFill/>
        </p:spPr>
      </p:pic>
      <p:pic>
        <p:nvPicPr>
          <p:cNvPr id="84" name="Picture 12" descr="C:\Users\baudyš\AppData\Local\Microsoft\Windows\Temporary Internet Files\Content.IE5\UBSZVTVZ\MC9003264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3861048"/>
            <a:ext cx="424517" cy="310602"/>
          </a:xfrm>
          <a:prstGeom prst="rect">
            <a:avLst/>
          </a:prstGeom>
          <a:noFill/>
        </p:spPr>
      </p:pic>
      <p:pic>
        <p:nvPicPr>
          <p:cNvPr id="85" name="Picture 12" descr="C:\Users\baudyš\AppData\Local\Microsoft\Windows\Temporary Internet Files\Content.IE5\UBSZVTVZ\MC9003264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4221088"/>
            <a:ext cx="424517" cy="310602"/>
          </a:xfrm>
          <a:prstGeom prst="rect">
            <a:avLst/>
          </a:prstGeom>
          <a:noFill/>
        </p:spPr>
      </p:pic>
      <p:pic>
        <p:nvPicPr>
          <p:cNvPr id="86" name="Picture 5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076056" y="2708920"/>
            <a:ext cx="504056" cy="358152"/>
          </a:xfrm>
          <a:prstGeom prst="rect">
            <a:avLst/>
          </a:prstGeom>
          <a:noFill/>
        </p:spPr>
      </p:pic>
      <p:pic>
        <p:nvPicPr>
          <p:cNvPr id="87" name="Picture 5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411760" y="5013176"/>
            <a:ext cx="504056" cy="358152"/>
          </a:xfrm>
          <a:prstGeom prst="rect">
            <a:avLst/>
          </a:prstGeom>
          <a:noFill/>
        </p:spPr>
      </p:pic>
      <p:pic>
        <p:nvPicPr>
          <p:cNvPr id="88" name="Picture 5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619672" y="4437112"/>
            <a:ext cx="504056" cy="358152"/>
          </a:xfrm>
          <a:prstGeom prst="rect">
            <a:avLst/>
          </a:prstGeom>
          <a:noFill/>
        </p:spPr>
      </p:pic>
      <p:pic>
        <p:nvPicPr>
          <p:cNvPr id="89" name="Picture 5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971600" y="3429000"/>
            <a:ext cx="504056" cy="358152"/>
          </a:xfrm>
          <a:prstGeom prst="rect">
            <a:avLst/>
          </a:prstGeom>
          <a:noFill/>
        </p:spPr>
      </p:pic>
      <p:pic>
        <p:nvPicPr>
          <p:cNvPr id="90" name="Picture 14" descr="C:\Users\baudyš\AppData\Local\Microsoft\Windows\Temporary Internet Files\Content.IE5\MUYP6MID\MC90002682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43808" y="4581128"/>
            <a:ext cx="427404" cy="472293"/>
          </a:xfrm>
          <a:prstGeom prst="rect">
            <a:avLst/>
          </a:prstGeom>
          <a:noFill/>
        </p:spPr>
      </p:pic>
      <p:pic>
        <p:nvPicPr>
          <p:cNvPr id="91" name="Picture 14" descr="C:\Users\baudyš\AppData\Local\Microsoft\Windows\Temporary Internet Files\Content.IE5\MUYP6MID\MC90002682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11960" y="2996952"/>
            <a:ext cx="427404" cy="472293"/>
          </a:xfrm>
          <a:prstGeom prst="rect">
            <a:avLst/>
          </a:prstGeom>
          <a:noFill/>
        </p:spPr>
      </p:pic>
      <p:pic>
        <p:nvPicPr>
          <p:cNvPr id="92" name="Picture 15" descr="C:\Users\baudyš\AppData\Local\Microsoft\Windows\Temporary Internet Files\Content.IE5\UBSZVTVZ\MC90039122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347864" y="4941168"/>
            <a:ext cx="432048" cy="311386"/>
          </a:xfrm>
          <a:prstGeom prst="rect">
            <a:avLst/>
          </a:prstGeom>
          <a:noFill/>
        </p:spPr>
      </p:pic>
      <p:pic>
        <p:nvPicPr>
          <p:cNvPr id="93" name="Picture 15" descr="C:\Users\baudyš\AppData\Local\Microsoft\Windows\Temporary Internet Files\Content.IE5\UBSZVTVZ\MC90039122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915816" y="5085184"/>
            <a:ext cx="432048" cy="311386"/>
          </a:xfrm>
          <a:prstGeom prst="rect">
            <a:avLst/>
          </a:prstGeom>
          <a:noFill/>
        </p:spPr>
      </p:pic>
      <p:pic>
        <p:nvPicPr>
          <p:cNvPr id="94" name="Picture 11" descr="C:\Users\baudyš\AppData\Local\Microsoft\Windows\Temporary Internet Files\Content.IE5\UBSZVTVZ\MC9004136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31840" y="404664"/>
            <a:ext cx="424355" cy="299864"/>
          </a:xfrm>
          <a:prstGeom prst="rect">
            <a:avLst/>
          </a:prstGeom>
          <a:noFill/>
        </p:spPr>
      </p:pic>
      <p:pic>
        <p:nvPicPr>
          <p:cNvPr id="95" name="Picture 11" descr="C:\Users\baudyš\AppData\Local\Microsoft\Windows\Temporary Internet Files\Content.IE5\UBSZVTVZ\MC9004136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100392" y="3645024"/>
            <a:ext cx="424355" cy="299864"/>
          </a:xfrm>
          <a:prstGeom prst="rect">
            <a:avLst/>
          </a:prstGeom>
          <a:noFill/>
        </p:spPr>
      </p:pic>
      <p:pic>
        <p:nvPicPr>
          <p:cNvPr id="96" name="Picture 14" descr="C:\Users\baudyš\AppData\Local\Microsoft\Windows\Temporary Internet Files\Content.IE5\MUYP6MID\MC90002682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04248" y="4653136"/>
            <a:ext cx="427404" cy="472293"/>
          </a:xfrm>
          <a:prstGeom prst="rect">
            <a:avLst/>
          </a:prstGeom>
          <a:noFill/>
        </p:spPr>
      </p:pic>
      <p:pic>
        <p:nvPicPr>
          <p:cNvPr id="98" name="Picture 14" descr="C:\Users\baudyš\AppData\Local\Microsoft\Windows\Temporary Internet Files\Content.IE5\MUYP6MID\MC90002682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1840" y="3212976"/>
            <a:ext cx="427404" cy="472293"/>
          </a:xfrm>
          <a:prstGeom prst="rect">
            <a:avLst/>
          </a:prstGeom>
          <a:noFill/>
        </p:spPr>
      </p:pic>
      <p:pic>
        <p:nvPicPr>
          <p:cNvPr id="99" name="Picture 12" descr="C:\Users\baudyš\AppData\Local\Microsoft\Windows\Temporary Internet Files\Content.IE5\UBSZVTVZ\MC90032647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19672" y="3645024"/>
            <a:ext cx="424517" cy="310602"/>
          </a:xfrm>
          <a:prstGeom prst="rect">
            <a:avLst/>
          </a:prstGeom>
          <a:noFill/>
        </p:spPr>
      </p:pic>
      <p:pic>
        <p:nvPicPr>
          <p:cNvPr id="100" name="Picture 11" descr="C:\Users\baudyš\AppData\Local\Microsoft\Windows\Temporary Internet Files\Content.IE5\UBSZVTVZ\MC9004136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12360" y="3861048"/>
            <a:ext cx="424355" cy="299864"/>
          </a:xfrm>
          <a:prstGeom prst="rect">
            <a:avLst/>
          </a:prstGeom>
          <a:noFill/>
        </p:spPr>
      </p:pic>
      <p:pic>
        <p:nvPicPr>
          <p:cNvPr id="97" name="Picture 16" descr="C:\Users\baudyš\AppData\Local\Microsoft\Windows\Temporary Internet Files\Content.IE5\MUYP6MID\MC900436357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80112" y="5085184"/>
            <a:ext cx="541784" cy="541784"/>
          </a:xfrm>
          <a:prstGeom prst="rect">
            <a:avLst/>
          </a:prstGeom>
          <a:noFill/>
        </p:spPr>
      </p:pic>
      <p:pic>
        <p:nvPicPr>
          <p:cNvPr id="101" name="Picture 22" descr="C:\Users\baudyš\AppData\Local\Microsoft\Windows\Temporary Internet Files\Content.IE5\UBSZVTVZ\MC900358687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8028384" y="4509120"/>
            <a:ext cx="296761" cy="346565"/>
          </a:xfrm>
          <a:prstGeom prst="rect">
            <a:avLst/>
          </a:prstGeom>
          <a:noFill/>
        </p:spPr>
      </p:pic>
      <p:pic>
        <p:nvPicPr>
          <p:cNvPr id="102" name="Picture 14" descr="C:\Users\baudyš\AppData\Local\Microsoft\Windows\Temporary Internet Files\Content.IE5\MUYP6MID\MC90002682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1412776"/>
            <a:ext cx="427404" cy="472293"/>
          </a:xfrm>
          <a:prstGeom prst="rect">
            <a:avLst/>
          </a:prstGeom>
          <a:noFill/>
        </p:spPr>
      </p:pic>
      <p:sp>
        <p:nvSpPr>
          <p:cNvPr id="104" name="TextovéPole 103"/>
          <p:cNvSpPr txBox="1"/>
          <p:nvPr/>
        </p:nvSpPr>
        <p:spPr>
          <a:xfrm>
            <a:off x="467544" y="5013176"/>
            <a:ext cx="97174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řepka olejka</a:t>
            </a:r>
            <a:endParaRPr lang="cs-CZ" sz="1200" dirty="0"/>
          </a:p>
        </p:txBody>
      </p:sp>
      <p:pic>
        <p:nvPicPr>
          <p:cNvPr id="1026" name="Picture 2" descr="C:\Users\baudyš\AppData\Local\Microsoft\Windows\Temporary Internet Files\Content.IE5\4AZ0HYIR\dglxasset[2]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539552" y="4725144"/>
            <a:ext cx="771818" cy="330338"/>
          </a:xfrm>
          <a:prstGeom prst="rect">
            <a:avLst/>
          </a:prstGeom>
          <a:noFill/>
        </p:spPr>
      </p:pic>
      <p:pic>
        <p:nvPicPr>
          <p:cNvPr id="105" name="Picture 2" descr="C:\Users\baudyš\AppData\Local\Microsoft\Windows\Temporary Internet Files\Content.IE5\4AZ0HYIR\dglxasset[2]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195736" y="3861048"/>
            <a:ext cx="771818" cy="330338"/>
          </a:xfrm>
          <a:prstGeom prst="rect">
            <a:avLst/>
          </a:prstGeom>
          <a:noFill/>
        </p:spPr>
      </p:pic>
      <p:pic>
        <p:nvPicPr>
          <p:cNvPr id="106" name="Picture 2" descr="C:\Users\baudyš\AppData\Local\Microsoft\Windows\Temporary Internet Files\Content.IE5\4AZ0HYIR\dglxasset[2]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499992" y="3717032"/>
            <a:ext cx="771818" cy="330338"/>
          </a:xfrm>
          <a:prstGeom prst="rect">
            <a:avLst/>
          </a:prstGeom>
          <a:noFill/>
        </p:spPr>
      </p:pic>
      <p:pic>
        <p:nvPicPr>
          <p:cNvPr id="107" name="Picture 2" descr="C:\Users\baudyš\AppData\Local\Microsoft\Windows\Temporary Internet Files\Content.IE5\4AZ0HYIR\dglxasset[2]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660232" y="2852936"/>
            <a:ext cx="771818" cy="330338"/>
          </a:xfrm>
          <a:prstGeom prst="rect">
            <a:avLst/>
          </a:prstGeom>
          <a:noFill/>
        </p:spPr>
      </p:pic>
      <p:pic>
        <p:nvPicPr>
          <p:cNvPr id="2050" name="Picture 2" descr="http://upload.wikimedia.org/wikipedia/commons/6/65/Chmel_detail.jpg?uselang=cs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7884368" y="1460782"/>
            <a:ext cx="360040" cy="480054"/>
          </a:xfrm>
          <a:prstGeom prst="rect">
            <a:avLst/>
          </a:prstGeom>
          <a:noFill/>
        </p:spPr>
      </p:pic>
      <p:pic>
        <p:nvPicPr>
          <p:cNvPr id="103" name="Picture 2" descr="http://upload.wikimedia.org/wikipedia/commons/6/65/Chmel_detail.jpg?uselang=cs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979712" y="2276872"/>
            <a:ext cx="360040" cy="480054"/>
          </a:xfrm>
          <a:prstGeom prst="rect">
            <a:avLst/>
          </a:prstGeom>
          <a:noFill/>
        </p:spPr>
      </p:pic>
      <p:pic>
        <p:nvPicPr>
          <p:cNvPr id="108" name="Picture 2" descr="http://upload.wikimedia.org/wikipedia/commons/6/65/Chmel_detail.jpg?uselang=cs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483768" y="2708920"/>
            <a:ext cx="360040" cy="48005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dirty="0" smtClean="0"/>
              <a:t>Vlastivěda pro 4. ročník základní školy, SPN, 2010</a:t>
            </a:r>
          </a:p>
          <a:p>
            <a:r>
              <a:rPr lang="cs-CZ" dirty="0" smtClean="0"/>
              <a:t>Vlastivěda 4 Učebnice pro 4. ročník základní školy, </a:t>
            </a:r>
            <a:r>
              <a:rPr lang="cs-CZ" dirty="0" err="1" smtClean="0"/>
              <a:t>nakl</a:t>
            </a:r>
            <a:r>
              <a:rPr lang="cs-CZ" dirty="0" smtClean="0"/>
              <a:t>. Nová škola, 2003</a:t>
            </a:r>
          </a:p>
          <a:p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i="1" dirty="0" smtClean="0"/>
              <a:t>Obr. 1  </a:t>
            </a:r>
            <a:r>
              <a:rPr lang="cs-CZ" dirty="0" smtClean="0"/>
              <a:t>JUANDEV.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20.3.2014]. Dostupný na WWW: http://upload.wikimedia.org/wikipedia/commons/a/ae/PP_Bou%C5%A1kova_skalka%2C_obna%C5%BEen%C3%A1_p%C5%AFda.jpg?uselang=cs </a:t>
            </a:r>
            <a:endParaRPr lang="cs-CZ" i="1" u="sng" dirty="0" smtClean="0"/>
          </a:p>
          <a:p>
            <a:r>
              <a:rPr lang="cs-CZ" i="1" dirty="0" smtClean="0"/>
              <a:t>Obr.2 </a:t>
            </a:r>
            <a:r>
              <a:rPr lang="cs-CZ" dirty="0" smtClean="0"/>
              <a:t>TLUSŤA. </a:t>
            </a:r>
            <a:r>
              <a:rPr lang="cs-CZ" i="1" dirty="0" smtClean="0"/>
              <a:t>www.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12.12.2013]. Dostupný na WWW: </a:t>
            </a:r>
            <a:r>
              <a:rPr lang="cs-CZ" dirty="0" smtClean="0">
                <a:hlinkClick r:id="rId2"/>
              </a:rPr>
              <a:t>http://commons.wikimedia.org/wiki/File:Cesko-kraje.svg?uselang=cs</a:t>
            </a:r>
            <a:endParaRPr lang="cs-CZ" dirty="0" smtClean="0"/>
          </a:p>
          <a:p>
            <a:r>
              <a:rPr lang="cs-CZ" dirty="0" smtClean="0"/>
              <a:t>Obr. 3  LUDEK. </a:t>
            </a:r>
            <a:r>
              <a:rPr lang="cs-CZ" i="1" dirty="0" err="1" smtClean="0"/>
              <a:t>Wikimedia.org</a:t>
            </a:r>
            <a:r>
              <a:rPr lang="cs-CZ" dirty="0" smtClean="0"/>
              <a:t> [online]. [cit. 20.3.2014]. Dostupný na WWW: http://upload.wikimedia.org/wikipedia/commons/6/65/Chmel_detail.jpg?uselang=cs </a:t>
            </a:r>
          </a:p>
          <a:p>
            <a:endParaRPr lang="cs-CZ" i="1" u="sng" smtClean="0"/>
          </a:p>
          <a:p>
            <a:r>
              <a:rPr lang="cs-CZ" i="1" u="sng" smtClean="0"/>
              <a:t>Jiné </a:t>
            </a:r>
            <a:r>
              <a:rPr lang="cs-CZ" i="1" u="sng" dirty="0" smtClean="0"/>
              <a:t>odkazy:</a:t>
            </a:r>
          </a:p>
          <a:p>
            <a:r>
              <a:rPr lang="cs-CZ" dirty="0" smtClean="0"/>
              <a:t>Galerie </a:t>
            </a:r>
            <a:r>
              <a:rPr lang="cs-CZ" dirty="0" err="1" smtClean="0"/>
              <a:t>microsoft</a:t>
            </a:r>
            <a:r>
              <a:rPr lang="cs-CZ" dirty="0" smtClean="0"/>
              <a:t> office</a:t>
            </a:r>
          </a:p>
          <a:p>
            <a:pPr marL="0" indent="0">
              <a:buNone/>
            </a:pPr>
            <a:endParaRPr lang="cs-CZ" sz="2000" i="1" u="sng" dirty="0" smtClean="0"/>
          </a:p>
          <a:p>
            <a:pPr lvl="0">
              <a:buClr>
                <a:srgbClr val="31B6FD"/>
              </a:buClr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1429</TotalTime>
  <Words>510</Words>
  <Application>Microsoft Office PowerPoint</Application>
  <PresentationFormat>Předvádění na obrazovce (4:3)</PresentationFormat>
  <Paragraphs>136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151</cp:revision>
  <dcterms:created xsi:type="dcterms:W3CDTF">2013-05-10T12:01:16Z</dcterms:created>
  <dcterms:modified xsi:type="dcterms:W3CDTF">2014-03-21T06:18:50Z</dcterms:modified>
</cp:coreProperties>
</file>