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56" r:id="rId3"/>
    <p:sldId id="305" r:id="rId4"/>
    <p:sldId id="302" r:id="rId5"/>
    <p:sldId id="296" r:id="rId6"/>
    <p:sldId id="297" r:id="rId7"/>
    <p:sldId id="298" r:id="rId8"/>
    <p:sldId id="313" r:id="rId9"/>
    <p:sldId id="314" r:id="rId10"/>
    <p:sldId id="308" r:id="rId11"/>
    <p:sldId id="306" r:id="rId12"/>
    <p:sldId id="315" r:id="rId13"/>
    <p:sldId id="275" r:id="rId14"/>
    <p:sldId id="27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C0867"/>
    <a:srgbClr val="EA851B"/>
    <a:srgbClr val="000000"/>
    <a:srgbClr val="66FFFF"/>
    <a:srgbClr val="0228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Styl Světlá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4853" autoAdjust="0"/>
    <p:restoredTop sz="93605" autoAdjust="0"/>
  </p:normalViewPr>
  <p:slideViewPr>
    <p:cSldViewPr snapToGrid="0">
      <p:cViewPr>
        <p:scale>
          <a:sx n="110" d="100"/>
          <a:sy n="110" d="100"/>
        </p:scale>
        <p:origin x="-852" y="7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12.3.2014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12.3.2014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12.3.2014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12.3.2014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12.3.2014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12.3.2014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12.3.2014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12.3.2014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12.3.2014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12.3.2014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12.3.2014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12.3.2014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59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51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562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95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1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21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724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59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16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19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24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12.3.2014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51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mcsystem.sk/brzdynit01.jpg" TargetMode="External"/><Relationship Id="rId13" Type="http://schemas.openxmlformats.org/officeDocument/2006/relationships/hyperlink" Target="http://forddily.inshop.cz/inshop/catalogue/products/pictures/bub.lo%C5%BE.fi91.jpg" TargetMode="External"/><Relationship Id="rId3" Type="http://schemas.openxmlformats.org/officeDocument/2006/relationships/image" Target="../media/image2.jpeg"/><Relationship Id="rId7" Type="http://schemas.openxmlformats.org/officeDocument/2006/relationships/hyperlink" Target="http://www.autoznalosti.cz/images/stories/podvozek_kola/bubnova_brzda_Duo_Duplex.jpg" TargetMode="External"/><Relationship Id="rId12" Type="http://schemas.openxmlformats.org/officeDocument/2006/relationships/hyperlink" Target="http://www.tomservice.cz/editor/image/produkty2/_145637_Liazzadni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autoznalosti.cz/images/stories/podvozek_kola/bubnova_brzda_Duplex.jpg" TargetMode="External"/><Relationship Id="rId11" Type="http://schemas.openxmlformats.org/officeDocument/2006/relationships/hyperlink" Target="http://www.lada-dily.cz/data/shared/files/products/820081/1306331525_Z--znam-cel---obrazovky-25.5.2011-155110.jpg" TargetMode="External"/><Relationship Id="rId5" Type="http://schemas.openxmlformats.org/officeDocument/2006/relationships/hyperlink" Target="http://www.autoznalosti.cz/images/stories/podvozek_kola/bubnova_brzda_Simplex.jpg" TargetMode="External"/><Relationship Id="rId10" Type="http://schemas.openxmlformats.org/officeDocument/2006/relationships/hyperlink" Target="http://www.autoznalosti.cz/images/stories/podvozek_kola/brzdovy_valecek.jpg" TargetMode="External"/><Relationship Id="rId4" Type="http://schemas.openxmlformats.org/officeDocument/2006/relationships/hyperlink" Target="http://www.autoznalosti.cz/images/stories/podvozek_kola/brzda_bubnova.jpg" TargetMode="External"/><Relationship Id="rId9" Type="http://schemas.openxmlformats.org/officeDocument/2006/relationships/hyperlink" Target="http://www.starline-parts.com/data/pictures_items/AK-brzd-celisti-06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0409094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14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 Brzdy bubnové</a:t>
                      </a:r>
                    </a:p>
                  </a:txBody>
                  <a:tcPr marL="7620" marR="7620" marT="7620" marB="0" anchor="b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Brzdy, brzdový váleček, brzdové čelisti,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brzdové bubny, hydraulický převod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Automobily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Bc. Ladislav Hajný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 - Mechanik opravář motorových vozidel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Ne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56489" y="977512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/>
              <a:t>Brzdy bubnové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56489" y="1500732"/>
            <a:ext cx="756084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/>
              <a:t>VY_32_INOVACE_14_276</a:t>
            </a:r>
            <a:endParaRPr lang="cs-CZ" sz="20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/>
          </a:bodyPr>
          <a:lstStyle/>
          <a:p>
            <a:r>
              <a:rPr lang="cs-CZ" sz="3200" dirty="0"/>
              <a:t>Brzdy bubnové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2000" y="1440000"/>
            <a:ext cx="7920000" cy="50400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cs-CZ" sz="2200" i="1" u="sng" dirty="0"/>
              <a:t>Bubnová </a:t>
            </a:r>
            <a:r>
              <a:rPr lang="cs-CZ" sz="2200" i="1" u="sng" dirty="0" smtClean="0"/>
              <a:t>brzda</a:t>
            </a:r>
            <a:r>
              <a:rPr lang="cs-CZ" sz="2200" i="1" dirty="0" smtClean="0"/>
              <a:t>: </a:t>
            </a:r>
          </a:p>
          <a:p>
            <a:r>
              <a:rPr lang="cs-CZ" sz="2000" dirty="0" smtClean="0"/>
              <a:t>je </a:t>
            </a:r>
            <a:r>
              <a:rPr lang="cs-CZ" sz="2000" dirty="0"/>
              <a:t>konstrukčně starší než kotoučová. U vozů dřívějšího data výroby se používala na </a:t>
            </a:r>
            <a:r>
              <a:rPr lang="cs-CZ" sz="2000" dirty="0" smtClean="0"/>
              <a:t>přední i zadní nápravě, v současnosti pouze </a:t>
            </a:r>
            <a:r>
              <a:rPr lang="cs-CZ" sz="2000" dirty="0"/>
              <a:t>na </a:t>
            </a:r>
            <a:r>
              <a:rPr lang="cs-CZ" sz="2000" dirty="0" smtClean="0"/>
              <a:t>zadních nápravách </a:t>
            </a:r>
            <a:r>
              <a:rPr lang="cs-CZ" sz="2000" dirty="0"/>
              <a:t>a to u </a:t>
            </a:r>
            <a:r>
              <a:rPr lang="cs-CZ" sz="2000" dirty="0" smtClean="0"/>
              <a:t>levnějších osobních </a:t>
            </a:r>
            <a:r>
              <a:rPr lang="cs-CZ" sz="2000" dirty="0" smtClean="0"/>
              <a:t>automobilů.</a:t>
            </a:r>
            <a:endParaRPr lang="cs-CZ" dirty="0" smtClean="0"/>
          </a:p>
          <a:p>
            <a:r>
              <a:rPr lang="cs-CZ" sz="2000" dirty="0" smtClean="0"/>
              <a:t>Bubnová brzda byla technickým pokrokem vytlačena i </a:t>
            </a:r>
            <a:r>
              <a:rPr lang="cs-CZ" sz="2000" dirty="0" smtClean="0"/>
              <a:t>z </a:t>
            </a:r>
            <a:r>
              <a:rPr lang="cs-CZ" sz="2000" dirty="0" smtClean="0"/>
              <a:t>konstrukce </a:t>
            </a:r>
            <a:r>
              <a:rPr lang="cs-CZ" sz="2000" dirty="0" smtClean="0"/>
              <a:t>brzd nákladní </a:t>
            </a:r>
            <a:r>
              <a:rPr lang="cs-CZ" sz="2000" dirty="0" smtClean="0"/>
              <a:t>automobilů a byla plně nahrazena brzdou kotoučovou.</a:t>
            </a:r>
          </a:p>
          <a:p>
            <a:endParaRPr lang="cs-CZ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 smtClean="0"/>
              <a:t>pracuje </a:t>
            </a:r>
            <a:r>
              <a:rPr lang="cs-CZ" sz="2000" dirty="0"/>
              <a:t>na principu tření brzdových elementů - </a:t>
            </a:r>
            <a:r>
              <a:rPr lang="cs-CZ" sz="2000" dirty="0" smtClean="0"/>
              <a:t>čelistí, na </a:t>
            </a:r>
            <a:r>
              <a:rPr lang="cs-CZ" sz="2000" dirty="0"/>
              <a:t>vnitřní stranu brzdového </a:t>
            </a:r>
            <a:r>
              <a:rPr lang="cs-CZ" sz="2000" dirty="0" smtClean="0"/>
              <a:t>bubnu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 smtClean="0"/>
              <a:t>brzdový buben je </a:t>
            </a:r>
            <a:r>
              <a:rPr lang="cs-CZ" sz="2000" dirty="0"/>
              <a:t>pevně připevněn k náboji a rotuje spolu s </a:t>
            </a:r>
            <a:r>
              <a:rPr lang="cs-CZ" sz="2000" dirty="0" smtClean="0"/>
              <a:t>kolem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 smtClean="0"/>
              <a:t>uvolněním </a:t>
            </a:r>
            <a:r>
              <a:rPr lang="cs-CZ" sz="2000" dirty="0"/>
              <a:t>brzdového pedálu jsou čelisti vráceny zpět </a:t>
            </a:r>
            <a:r>
              <a:rPr lang="cs-CZ" sz="2000" dirty="0" smtClean="0"/>
              <a:t>pružinou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 smtClean="0"/>
              <a:t>brzdové čelisti jsou </a:t>
            </a:r>
            <a:r>
              <a:rPr lang="cs-CZ" sz="2000" dirty="0"/>
              <a:t>k bubnu přitlačovány rozpěrným </a:t>
            </a:r>
            <a:r>
              <a:rPr lang="cs-CZ" sz="2000" dirty="0" smtClean="0"/>
              <a:t>prvkem, </a:t>
            </a:r>
            <a:r>
              <a:rPr lang="cs-CZ" sz="2000" dirty="0"/>
              <a:t>který </a:t>
            </a:r>
            <a:r>
              <a:rPr lang="cs-CZ" sz="2000" dirty="0" smtClean="0"/>
              <a:t>je</a:t>
            </a:r>
          </a:p>
          <a:p>
            <a:pPr marL="358775" indent="-358775"/>
            <a:r>
              <a:rPr lang="cs-CZ" sz="2000" dirty="0" smtClean="0"/>
              <a:t>	a) </a:t>
            </a:r>
            <a:r>
              <a:rPr lang="cs-CZ" sz="2000" dirty="0"/>
              <a:t>hydraulický - válec s pístem </a:t>
            </a:r>
            <a:r>
              <a:rPr lang="cs-CZ" sz="2000" dirty="0" smtClean="0"/>
              <a:t>(brzdový váleček), </a:t>
            </a:r>
            <a:r>
              <a:rPr lang="cs-CZ" sz="2000" dirty="0"/>
              <a:t>nebo </a:t>
            </a:r>
            <a:r>
              <a:rPr lang="cs-CZ" sz="2000" dirty="0" smtClean="0"/>
              <a:t>b)mechanický     s rozpěrnou </a:t>
            </a:r>
            <a:r>
              <a:rPr lang="cs-CZ" sz="2000" dirty="0"/>
              <a:t>pákou v případě parkovací </a:t>
            </a:r>
            <a:r>
              <a:rPr lang="cs-CZ" sz="2000" dirty="0" smtClean="0"/>
              <a:t>brzdy</a:t>
            </a:r>
          </a:p>
          <a:p>
            <a:pPr marL="358775" indent="-358775">
              <a:buFont typeface="Arial" panose="020B0604020202020204" pitchFamily="34" charset="0"/>
              <a:buChar char="•"/>
            </a:pPr>
            <a:r>
              <a:rPr lang="cs-CZ" sz="2000" dirty="0" smtClean="0"/>
              <a:t>ruční </a:t>
            </a:r>
            <a:r>
              <a:rPr lang="cs-CZ" sz="2000" dirty="0"/>
              <a:t>brzda </a:t>
            </a:r>
            <a:r>
              <a:rPr lang="cs-CZ" sz="2000" dirty="0" smtClean="0"/>
              <a:t>ovládána </a:t>
            </a:r>
            <a:r>
              <a:rPr lang="cs-CZ" sz="2000" dirty="0" smtClean="0"/>
              <a:t>mechanicky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16803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 fontScale="90000"/>
          </a:bodyPr>
          <a:lstStyle/>
          <a:p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4000" dirty="0" smtClean="0"/>
              <a:t>Brzdy </a:t>
            </a:r>
            <a:r>
              <a:rPr lang="cs-CZ" sz="4000" dirty="0"/>
              <a:t>bubnové</a:t>
            </a:r>
            <a:br>
              <a:rPr lang="cs-CZ" sz="4000" dirty="0"/>
            </a:br>
            <a:r>
              <a:rPr lang="cs-CZ" sz="4000" dirty="0"/>
              <a:t/>
            </a:r>
            <a:br>
              <a:rPr lang="cs-CZ" sz="4000" dirty="0"/>
            </a:br>
            <a:r>
              <a:rPr lang="cs-CZ" sz="3200" dirty="0"/>
              <a:t/>
            </a:r>
            <a:br>
              <a:rPr lang="cs-CZ" sz="3200" dirty="0"/>
            </a:br>
            <a:endParaRPr lang="cs-CZ" sz="32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500400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cs-CZ" sz="2200" i="1" u="sng" dirty="0"/>
              <a:t>Výhody a nevýhody bubnových </a:t>
            </a:r>
            <a:r>
              <a:rPr lang="cs-CZ" sz="2200" i="1" u="sng" dirty="0" smtClean="0"/>
              <a:t>brzd</a:t>
            </a:r>
            <a:r>
              <a:rPr lang="cs-CZ" sz="2200" dirty="0" smtClean="0"/>
              <a:t>:</a:t>
            </a:r>
          </a:p>
          <a:p>
            <a:pPr marL="0" indent="0">
              <a:spcBef>
                <a:spcPts val="0"/>
              </a:spcBef>
              <a:buNone/>
            </a:pPr>
            <a:endParaRPr lang="cs-CZ" sz="2200" i="1" u="sng" dirty="0"/>
          </a:p>
          <a:p>
            <a:pPr marL="0" indent="0">
              <a:spcBef>
                <a:spcPts val="0"/>
              </a:spcBef>
              <a:buNone/>
            </a:pPr>
            <a:r>
              <a:rPr lang="cs-CZ" sz="2200" i="1" u="sng" dirty="0" smtClean="0"/>
              <a:t>Výhody:</a:t>
            </a:r>
            <a:endParaRPr lang="cs-CZ" sz="2200" i="1" u="sng" dirty="0"/>
          </a:p>
          <a:p>
            <a:pPr>
              <a:spcBef>
                <a:spcPts val="0"/>
              </a:spcBef>
            </a:pPr>
            <a:r>
              <a:rPr lang="cs-CZ" sz="2000" dirty="0" smtClean="0"/>
              <a:t>celá </a:t>
            </a:r>
            <a:r>
              <a:rPr lang="cs-CZ" sz="2000" dirty="0"/>
              <a:t>brzda je umístěna uvnitř bubnu a je </a:t>
            </a:r>
            <a:r>
              <a:rPr lang="cs-CZ" sz="2000" dirty="0" smtClean="0"/>
              <a:t>tím chráněna </a:t>
            </a:r>
            <a:r>
              <a:rPr lang="cs-CZ" sz="2000" dirty="0"/>
              <a:t>proti nečistotám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jednoduchá konstrukce a přizpůsobení parkovací </a:t>
            </a:r>
            <a:r>
              <a:rPr lang="cs-CZ" sz="2000" dirty="0"/>
              <a:t>brzdy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velká </a:t>
            </a:r>
            <a:r>
              <a:rPr lang="cs-CZ" sz="2000" dirty="0"/>
              <a:t>životnost brzdového </a:t>
            </a:r>
            <a:r>
              <a:rPr lang="cs-CZ" sz="2000" dirty="0" smtClean="0"/>
              <a:t>obložení, oproti kotoučové </a:t>
            </a:r>
            <a:r>
              <a:rPr lang="cs-CZ" sz="2000" dirty="0"/>
              <a:t>brzdě ohledem na velikost menší </a:t>
            </a:r>
            <a:r>
              <a:rPr lang="cs-CZ" sz="2000" dirty="0" smtClean="0"/>
              <a:t>výkonnost</a:t>
            </a:r>
          </a:p>
          <a:p>
            <a:pPr marL="0" indent="0">
              <a:spcBef>
                <a:spcPts val="0"/>
              </a:spcBef>
              <a:buNone/>
            </a:pPr>
            <a:endParaRPr lang="cs-CZ" sz="2000" dirty="0"/>
          </a:p>
          <a:p>
            <a:pPr marL="0" indent="0">
              <a:spcBef>
                <a:spcPts val="0"/>
              </a:spcBef>
              <a:buNone/>
            </a:pPr>
            <a:r>
              <a:rPr lang="cs-CZ" sz="2200" i="1" u="sng" dirty="0" smtClean="0"/>
              <a:t>Nevýhody</a:t>
            </a:r>
            <a:r>
              <a:rPr lang="cs-CZ" sz="2200" i="1" dirty="0" smtClean="0"/>
              <a:t>:</a:t>
            </a:r>
            <a:endParaRPr lang="cs-CZ" sz="2200" i="1" u="sng" dirty="0"/>
          </a:p>
          <a:p>
            <a:pPr>
              <a:spcBef>
                <a:spcPts val="0"/>
              </a:spcBef>
            </a:pPr>
            <a:r>
              <a:rPr lang="cs-CZ" sz="2000" dirty="0" smtClean="0"/>
              <a:t>při dlouhodobém </a:t>
            </a:r>
            <a:r>
              <a:rPr lang="cs-CZ" sz="2000" dirty="0"/>
              <a:t>zahřívání, např. vlivem dlouhodobého brzdění, nastává </a:t>
            </a:r>
            <a:r>
              <a:rPr lang="cs-CZ" sz="2000" dirty="0" smtClean="0"/>
              <a:t>pokles brzdného </a:t>
            </a:r>
            <a:r>
              <a:rPr lang="cs-CZ" sz="2000" dirty="0"/>
              <a:t>účinku tzv. fading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pokud </a:t>
            </a:r>
            <a:r>
              <a:rPr lang="cs-CZ" sz="2000" dirty="0"/>
              <a:t>zahřátí přesáhne určitou úroveň, může dojít až k deformaci brzdového </a:t>
            </a:r>
            <a:r>
              <a:rPr lang="cs-CZ" sz="2000" dirty="0" smtClean="0"/>
              <a:t>bubnu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270288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/>
          </a:bodyPr>
          <a:lstStyle/>
          <a:p>
            <a:r>
              <a:rPr lang="cs-CZ" sz="3200" dirty="0"/>
              <a:t>Brzdy bubnové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500400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cs-CZ" sz="2200" i="1" u="sng" dirty="0" smtClean="0"/>
              <a:t>Vymezení vůle čelistí</a:t>
            </a:r>
            <a:r>
              <a:rPr lang="cs-CZ" sz="2200" i="1" dirty="0" smtClean="0"/>
              <a:t>: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000" dirty="0" smtClean="0"/>
              <a:t>Z důvodu prodlevy brzdy při brzdění, což je jedna ze složek brzdné dráhy tzn. aby </a:t>
            </a:r>
            <a:r>
              <a:rPr lang="cs-CZ" sz="2000" dirty="0"/>
              <a:t>nebyl </a:t>
            </a:r>
            <a:r>
              <a:rPr lang="cs-CZ" sz="2000" dirty="0" smtClean="0"/>
              <a:t>zdvih </a:t>
            </a:r>
            <a:r>
              <a:rPr lang="cs-CZ" sz="2000" dirty="0"/>
              <a:t>pedálu příliš velký, je potřeba vymezit vůli mezi čelistmi a </a:t>
            </a:r>
            <a:r>
              <a:rPr lang="cs-CZ" sz="2000" dirty="0" smtClean="0"/>
              <a:t>bubnem.</a:t>
            </a:r>
          </a:p>
          <a:p>
            <a:pPr marL="0" indent="0">
              <a:spcBef>
                <a:spcPts val="0"/>
              </a:spcBef>
              <a:buNone/>
            </a:pPr>
            <a:endParaRPr lang="cs-CZ" sz="2000" dirty="0" smtClean="0"/>
          </a:p>
          <a:p>
            <a:pPr>
              <a:spcBef>
                <a:spcPts val="0"/>
              </a:spcBef>
            </a:pPr>
            <a:r>
              <a:rPr lang="cs-CZ" sz="2000" dirty="0" smtClean="0"/>
              <a:t>u </a:t>
            </a:r>
            <a:r>
              <a:rPr lang="cs-CZ" sz="2000" dirty="0"/>
              <a:t>staršího provedení se </a:t>
            </a:r>
            <a:r>
              <a:rPr lang="cs-CZ" sz="2000" dirty="0" smtClean="0"/>
              <a:t>vůle seřizovaly excentrickými šrouby, které byly umístěny v kotevním plechu brzdy, každá čelist měla svůj seřizovací </a:t>
            </a:r>
            <a:r>
              <a:rPr lang="cs-CZ" sz="2000" dirty="0" smtClean="0"/>
              <a:t>excentr</a:t>
            </a:r>
            <a:r>
              <a:rPr lang="cs-CZ" sz="2000" dirty="0" smtClean="0"/>
              <a:t>. Tož bylo </a:t>
            </a:r>
            <a:r>
              <a:rPr lang="cs-CZ" sz="2000" dirty="0"/>
              <a:t>velmi nepohodlné </a:t>
            </a:r>
            <a:r>
              <a:rPr lang="cs-CZ" sz="2000" dirty="0" smtClean="0"/>
              <a:t>řešení.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nového provedení bubnových brzd (současná vozidla) je tzv. </a:t>
            </a:r>
            <a:r>
              <a:rPr lang="cs-CZ" sz="2000" dirty="0" smtClean="0"/>
              <a:t>samostav</a:t>
            </a:r>
            <a:r>
              <a:rPr lang="cs-CZ" sz="2000" dirty="0" smtClean="0"/>
              <a:t>, zařízení, </a:t>
            </a:r>
            <a:r>
              <a:rPr lang="cs-CZ" sz="2000" dirty="0"/>
              <a:t>které automaticky vymezuje vůli mezi čelistmi a bubnem. </a:t>
            </a:r>
            <a:r>
              <a:rPr lang="cs-CZ" sz="2000" dirty="0" smtClean="0"/>
              <a:t>Samostav</a:t>
            </a:r>
            <a:r>
              <a:rPr lang="cs-CZ" sz="2000" dirty="0" smtClean="0"/>
              <a:t> funguje na </a:t>
            </a:r>
            <a:r>
              <a:rPr lang="cs-CZ" sz="2000" dirty="0"/>
              <a:t>principu omezené vratnosti čelistí</a:t>
            </a:r>
            <a:r>
              <a:rPr lang="cs-CZ" sz="2000" dirty="0" smtClean="0"/>
              <a:t>.</a:t>
            </a:r>
          </a:p>
          <a:p>
            <a:pPr marL="0" indent="0">
              <a:spcBef>
                <a:spcPts val="0"/>
              </a:spcBef>
              <a:buNone/>
            </a:pPr>
            <a:endParaRPr lang="cs-CZ" sz="2000" dirty="0"/>
          </a:p>
          <a:p>
            <a:pPr marL="0" indent="0">
              <a:spcBef>
                <a:spcPts val="0"/>
              </a:spcBef>
              <a:buNone/>
            </a:pPr>
            <a:r>
              <a:rPr lang="cs-CZ" sz="2000" dirty="0" smtClean="0"/>
              <a:t>Provedení </a:t>
            </a:r>
            <a:r>
              <a:rPr lang="cs-CZ" sz="2000" dirty="0" smtClean="0"/>
              <a:t>samostavu</a:t>
            </a:r>
            <a:r>
              <a:rPr lang="cs-CZ" sz="2000" dirty="0" smtClean="0"/>
              <a:t>: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rozpěrná vzpěra s klínem a pružinou – řešení VW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rozpěrná vzpěra s levotočivým závitem a ráčnou</a:t>
            </a:r>
          </a:p>
        </p:txBody>
      </p:sp>
    </p:spTree>
    <p:extLst>
      <p:ext uri="{BB962C8B-B14F-4D97-AF65-F5344CB8AC3E}">
        <p14:creationId xmlns:p14="http://schemas.microsoft.com/office/powerpoint/2010/main" val="4231096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/>
          </a:bodyPr>
          <a:lstStyle/>
          <a:p>
            <a:r>
              <a:rPr lang="cs-CZ" sz="3200" dirty="0"/>
              <a:t>Brzdy bubnové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5004000"/>
          </a:xfrm>
        </p:spPr>
        <p:txBody>
          <a:bodyPr>
            <a:normAutofit/>
          </a:bodyPr>
          <a:lstStyle/>
          <a:p>
            <a:pPr marL="361950" indent="-361950">
              <a:spcBef>
                <a:spcPts val="0"/>
              </a:spcBef>
              <a:buNone/>
            </a:pPr>
            <a:r>
              <a:rPr lang="cs-CZ" sz="2000" dirty="0"/>
              <a:t>Brzdový buben je nejčastěji </a:t>
            </a:r>
            <a:r>
              <a:rPr lang="cs-CZ" sz="2000" dirty="0" smtClean="0"/>
              <a:t>vyroben:</a:t>
            </a:r>
          </a:p>
          <a:p>
            <a:pPr marL="361950" indent="-361950">
              <a:spcBef>
                <a:spcPts val="0"/>
              </a:spcBef>
              <a:buNone/>
            </a:pPr>
            <a:endParaRPr lang="cs-CZ" sz="2000" dirty="0" smtClean="0"/>
          </a:p>
          <a:p>
            <a:pPr>
              <a:spcBef>
                <a:spcPts val="0"/>
              </a:spcBef>
            </a:pPr>
            <a:r>
              <a:rPr lang="cs-CZ" sz="2000" dirty="0" smtClean="0"/>
              <a:t>ze </a:t>
            </a:r>
            <a:r>
              <a:rPr lang="cs-CZ" sz="2000" dirty="0"/>
              <a:t>šedé nebo </a:t>
            </a:r>
            <a:r>
              <a:rPr lang="cs-CZ" sz="2000" dirty="0" smtClean="0"/>
              <a:t>temperované litiny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ocelolitiny</a:t>
            </a:r>
            <a:endParaRPr lang="cs-CZ" sz="2000" dirty="0"/>
          </a:p>
          <a:p>
            <a:pPr>
              <a:spcBef>
                <a:spcPts val="0"/>
              </a:spcBef>
            </a:pPr>
            <a:r>
              <a:rPr lang="cs-CZ" sz="2000" dirty="0" smtClean="0"/>
              <a:t>ze slitiny </a:t>
            </a:r>
            <a:r>
              <a:rPr lang="cs-CZ" sz="2000" dirty="0"/>
              <a:t>lehkých </a:t>
            </a:r>
            <a:r>
              <a:rPr lang="cs-CZ" sz="2000" dirty="0" smtClean="0"/>
              <a:t>kovů s ocelovou vložkou</a:t>
            </a:r>
          </a:p>
          <a:p>
            <a:pPr marL="0" indent="0">
              <a:spcBef>
                <a:spcPts val="0"/>
              </a:spcBef>
              <a:buNone/>
            </a:pPr>
            <a:endParaRPr lang="cs-CZ" sz="20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2000" dirty="0" smtClean="0"/>
              <a:t>Třecí </a:t>
            </a:r>
            <a:r>
              <a:rPr lang="cs-CZ" sz="2000" dirty="0"/>
              <a:t>plochy se upravují jemným soustružením, případně broušením.</a:t>
            </a:r>
          </a:p>
          <a:p>
            <a:pPr marL="361950" indent="-361950">
              <a:spcBef>
                <a:spcPts val="0"/>
              </a:spcBef>
              <a:buNone/>
            </a:pPr>
            <a:endParaRPr lang="cs-CZ" sz="2000" dirty="0" smtClean="0"/>
          </a:p>
          <a:p>
            <a:pPr marL="361950" indent="-361950">
              <a:spcBef>
                <a:spcPts val="0"/>
              </a:spcBef>
              <a:buNone/>
            </a:pPr>
            <a:r>
              <a:rPr lang="cs-CZ" sz="2000" dirty="0" smtClean="0"/>
              <a:t>Brzdový </a:t>
            </a:r>
            <a:r>
              <a:rPr lang="cs-CZ" sz="2000" dirty="0"/>
              <a:t>buben musí </a:t>
            </a:r>
            <a:r>
              <a:rPr lang="cs-CZ" sz="2000" dirty="0" smtClean="0"/>
              <a:t>mít: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vysokou </a:t>
            </a:r>
            <a:r>
              <a:rPr lang="cs-CZ" sz="2000" dirty="0"/>
              <a:t>odolnost proti </a:t>
            </a:r>
            <a:r>
              <a:rPr lang="cs-CZ" sz="2000" dirty="0" smtClean="0"/>
              <a:t>otěru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stálost </a:t>
            </a:r>
            <a:r>
              <a:rPr lang="cs-CZ" sz="2000" dirty="0" smtClean="0"/>
              <a:t>tvaru a </a:t>
            </a:r>
            <a:r>
              <a:rPr lang="cs-CZ" sz="2000" dirty="0" smtClean="0"/>
              <a:t>rozměrů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dobrou tepelnou vodivost </a:t>
            </a:r>
            <a:r>
              <a:rPr lang="cs-CZ" sz="2000" dirty="0"/>
              <a:t>materiálu, ze </a:t>
            </a:r>
            <a:r>
              <a:rPr lang="cs-CZ" sz="2000" dirty="0" smtClean="0"/>
              <a:t>kterého </a:t>
            </a:r>
            <a:r>
              <a:rPr lang="cs-CZ" sz="2000" dirty="0"/>
              <a:t>je </a:t>
            </a:r>
            <a:r>
              <a:rPr lang="cs-CZ" sz="2000" dirty="0" smtClean="0"/>
              <a:t>vyroben </a:t>
            </a:r>
          </a:p>
          <a:p>
            <a:pPr marL="0" indent="0">
              <a:spcBef>
                <a:spcPts val="0"/>
              </a:spcBef>
              <a:buNone/>
            </a:pPr>
            <a:endParaRPr lang="cs-CZ" sz="20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2000" dirty="0" smtClean="0"/>
              <a:t>Brzdový buben musí být konstruován tak, aby při rotaci nemohlo dojít k nežádoucímu kmitání v radiálním i axiálním směru a nesmí docházet k  jakýmkoli vibracím.</a:t>
            </a:r>
          </a:p>
        </p:txBody>
      </p:sp>
    </p:spTree>
    <p:extLst>
      <p:ext uri="{BB962C8B-B14F-4D97-AF65-F5344CB8AC3E}">
        <p14:creationId xmlns:p14="http://schemas.microsoft.com/office/powerpoint/2010/main" val="3954435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/>
          </a:bodyPr>
          <a:lstStyle/>
          <a:p>
            <a:r>
              <a:rPr lang="cs-CZ" sz="3200" dirty="0"/>
              <a:t>Brzdy bubnové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 noChangeAspect="1"/>
          </p:cNvSpPr>
          <p:nvPr>
            <p:ph idx="1"/>
          </p:nvPr>
        </p:nvSpPr>
        <p:spPr>
          <a:xfrm>
            <a:off x="612000" y="1440000"/>
            <a:ext cx="7920000" cy="5040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200" i="1" u="sng" dirty="0" smtClean="0"/>
              <a:t>Konstrukce bubnových brzd</a:t>
            </a:r>
            <a:r>
              <a:rPr lang="cs-CZ" sz="2200" i="1" dirty="0" smtClean="0"/>
              <a:t>:</a:t>
            </a:r>
            <a:endParaRPr lang="cs-CZ" sz="2200" dirty="0" smtClean="0"/>
          </a:p>
          <a:p>
            <a:pPr marL="0" indent="0">
              <a:buNone/>
            </a:pPr>
            <a:endParaRPr lang="cs-CZ" sz="2200" i="1" u="sng" dirty="0"/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Brzdový buben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Brzdová čelist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Brzdový váleček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Přítlačné a vratné pružiny</a:t>
            </a:r>
          </a:p>
          <a:p>
            <a:pPr marL="447675" indent="-447675">
              <a:buNone/>
            </a:pPr>
            <a:r>
              <a:rPr lang="cs-CZ" sz="2000" dirty="0"/>
              <a:t>	</a:t>
            </a:r>
            <a:r>
              <a:rPr lang="cs-CZ" sz="2000" dirty="0" smtClean="0"/>
              <a:t>(tažné/tlačné)</a:t>
            </a:r>
          </a:p>
          <a:p>
            <a:pPr marL="447675" indent="-447675">
              <a:buNone/>
            </a:pPr>
            <a:r>
              <a:rPr lang="cs-CZ" sz="2000" dirty="0" smtClean="0"/>
              <a:t>5.	Rozpěrný </a:t>
            </a:r>
            <a:r>
              <a:rPr lang="cs-CZ" sz="2000" dirty="0" smtClean="0"/>
              <a:t>samostav</a:t>
            </a:r>
            <a:r>
              <a:rPr lang="cs-CZ" sz="2000" dirty="0" smtClean="0"/>
              <a:t> brzdových čelistí</a:t>
            </a:r>
            <a:endParaRPr lang="cs-CZ" sz="2000" dirty="0"/>
          </a:p>
          <a:p>
            <a:pPr marL="0" indent="0">
              <a:buNone/>
            </a:pPr>
            <a:r>
              <a:rPr lang="cs-CZ" sz="2000" dirty="0"/>
              <a:t> </a:t>
            </a:r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pPr marL="0" indent="0">
              <a:buNone/>
            </a:pPr>
            <a:r>
              <a:rPr lang="cs-CZ" sz="1600" dirty="0" smtClean="0"/>
              <a:t>	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0617" y="2206470"/>
            <a:ext cx="3003405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803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/>
          </a:bodyPr>
          <a:lstStyle/>
          <a:p>
            <a:r>
              <a:rPr lang="cs-CZ" sz="3200" dirty="0"/>
              <a:t>Brzdy bubnové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 noChangeAspect="1"/>
          </p:cNvSpPr>
          <p:nvPr>
            <p:ph idx="1"/>
          </p:nvPr>
        </p:nvSpPr>
        <p:spPr>
          <a:xfrm>
            <a:off x="612000" y="1440000"/>
            <a:ext cx="7920000" cy="5040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200" i="1" u="sng" dirty="0"/>
              <a:t>Bubnové brzdy </a:t>
            </a:r>
            <a:r>
              <a:rPr lang="cs-CZ" sz="2200" i="1" u="sng" dirty="0" smtClean="0"/>
              <a:t>rozdělení</a:t>
            </a:r>
            <a:r>
              <a:rPr lang="cs-CZ" sz="2200" i="1" dirty="0" smtClean="0"/>
              <a:t>:</a:t>
            </a:r>
          </a:p>
          <a:p>
            <a:pPr marL="0" indent="0">
              <a:buNone/>
            </a:pPr>
            <a:r>
              <a:rPr lang="cs-CZ" sz="2200" dirty="0" smtClean="0"/>
              <a:t>po</a:t>
            </a:r>
            <a:r>
              <a:rPr lang="cs-CZ" sz="2000" dirty="0" smtClean="0"/>
              <a:t>dle </a:t>
            </a:r>
            <a:r>
              <a:rPr lang="cs-CZ" sz="2000" dirty="0"/>
              <a:t>toho, </a:t>
            </a:r>
            <a:r>
              <a:rPr lang="cs-CZ" sz="2000" dirty="0" smtClean="0"/>
              <a:t>zda </a:t>
            </a:r>
            <a:r>
              <a:rPr lang="cs-CZ" sz="2000" dirty="0"/>
              <a:t>mají </a:t>
            </a:r>
            <a:r>
              <a:rPr lang="cs-CZ" sz="2000" dirty="0" smtClean="0"/>
              <a:t>čelisti –</a:t>
            </a:r>
          </a:p>
          <a:p>
            <a:r>
              <a:rPr lang="cs-CZ" sz="2000" dirty="0" smtClean="0"/>
              <a:t>jeden </a:t>
            </a:r>
            <a:r>
              <a:rPr lang="cs-CZ" sz="2000" dirty="0"/>
              <a:t>společný </a:t>
            </a:r>
            <a:r>
              <a:rPr lang="cs-CZ" sz="2000" dirty="0" smtClean="0"/>
              <a:t>brzdový váleček – Simplex</a:t>
            </a:r>
          </a:p>
          <a:p>
            <a:r>
              <a:rPr lang="cs-CZ" sz="2000" dirty="0" smtClean="0"/>
              <a:t>dva</a:t>
            </a:r>
            <a:r>
              <a:rPr lang="cs-CZ" sz="2000" dirty="0"/>
              <a:t>, pro každou stranu samostatný </a:t>
            </a:r>
            <a:r>
              <a:rPr lang="cs-CZ" sz="2000" dirty="0" smtClean="0"/>
              <a:t>– Duplex</a:t>
            </a:r>
          </a:p>
          <a:p>
            <a:r>
              <a:rPr lang="cs-CZ" sz="2000" dirty="0" smtClean="0"/>
              <a:t>Duo-Duplex</a:t>
            </a:r>
            <a:r>
              <a:rPr lang="cs-CZ" sz="2000" dirty="0"/>
              <a:t>.</a:t>
            </a:r>
          </a:p>
          <a:p>
            <a:pPr marL="0" indent="0">
              <a:buNone/>
            </a:pPr>
            <a:r>
              <a:rPr lang="cs-CZ" sz="2000" b="1" u="sng" dirty="0" smtClean="0"/>
              <a:t>Simplex</a:t>
            </a:r>
            <a:r>
              <a:rPr lang="cs-CZ" sz="2000" dirty="0" smtClean="0"/>
              <a:t> - je </a:t>
            </a:r>
            <a:r>
              <a:rPr lang="cs-CZ" sz="2000" dirty="0"/>
              <a:t>konstrukčně jednodušší a levnější. 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Nevýhodou </a:t>
            </a:r>
            <a:r>
              <a:rPr lang="cs-CZ" sz="2000" dirty="0"/>
              <a:t>však je jev úběžné čelisti. 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Jedna </a:t>
            </a:r>
            <a:r>
              <a:rPr lang="cs-CZ" sz="2000" dirty="0"/>
              <a:t>čelist (úběžná) je vlivem </a:t>
            </a:r>
            <a:r>
              <a:rPr lang="cs-CZ" sz="2000" dirty="0" smtClean="0"/>
              <a:t>rotačního</a:t>
            </a:r>
          </a:p>
          <a:p>
            <a:pPr marL="0" indent="0">
              <a:buNone/>
            </a:pPr>
            <a:r>
              <a:rPr lang="cs-CZ" sz="2000" dirty="0" smtClean="0"/>
              <a:t>pohybu </a:t>
            </a:r>
            <a:r>
              <a:rPr lang="cs-CZ" sz="2000" dirty="0"/>
              <a:t>bubnem odtlačována, čímž se 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brzdný </a:t>
            </a:r>
            <a:r>
              <a:rPr lang="cs-CZ" sz="2000" dirty="0"/>
              <a:t>účinek snižuje a druhá přitlačována, 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a tím </a:t>
            </a:r>
            <a:r>
              <a:rPr lang="cs-CZ" sz="2000" dirty="0"/>
              <a:t>napomáhá brzdění. </a:t>
            </a:r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pPr marL="0" indent="0">
              <a:buNone/>
            </a:pPr>
            <a:r>
              <a:rPr lang="cs-CZ" sz="1600" dirty="0" smtClean="0"/>
              <a:t>	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r="7873"/>
          <a:stretch/>
        </p:blipFill>
        <p:spPr bwMode="auto">
          <a:xfrm>
            <a:off x="5633472" y="3480320"/>
            <a:ext cx="2711229" cy="2811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432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/>
          </a:bodyPr>
          <a:lstStyle/>
          <a:p>
            <a:r>
              <a:rPr lang="cs-CZ" sz="3200" dirty="0"/>
              <a:t>Brzdy bubnové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 noChangeAspect="1"/>
          </p:cNvSpPr>
          <p:nvPr>
            <p:ph idx="1"/>
          </p:nvPr>
        </p:nvSpPr>
        <p:spPr>
          <a:xfrm>
            <a:off x="612000" y="1440000"/>
            <a:ext cx="7920000" cy="5040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000" b="1" u="sng" dirty="0" smtClean="0"/>
              <a:t>Duplex</a:t>
            </a:r>
            <a:r>
              <a:rPr lang="cs-CZ" sz="2000" dirty="0" smtClean="0"/>
              <a:t> </a:t>
            </a:r>
            <a:r>
              <a:rPr lang="cs-CZ" sz="2000" dirty="0" smtClean="0"/>
              <a:t>– </a:t>
            </a:r>
            <a:r>
              <a:rPr lang="cs-CZ" sz="2000" dirty="0"/>
              <a:t>čelisti jsou </a:t>
            </a:r>
            <a:r>
              <a:rPr lang="cs-CZ" sz="2000" dirty="0"/>
              <a:t>přitlačovány na obou stranách, čímž </a:t>
            </a:r>
            <a:r>
              <a:rPr lang="cs-CZ" sz="2000" dirty="0" smtClean="0"/>
              <a:t>vznikly </a:t>
            </a:r>
            <a:r>
              <a:rPr lang="cs-CZ" sz="2000" dirty="0"/>
              <a:t>dvě náběžné čelisti.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Tření </a:t>
            </a:r>
            <a:r>
              <a:rPr lang="cs-CZ" sz="2000" dirty="0"/>
              <a:t>při brzdění vytváří točivý moment, který má tendenci náběžnou čelist vtahovat do bubnu a tím zesilovat brzdný účinek. </a:t>
            </a:r>
            <a:r>
              <a:rPr lang="cs-CZ" sz="2000" dirty="0" smtClean="0"/>
              <a:t>To </a:t>
            </a:r>
            <a:r>
              <a:rPr lang="cs-CZ" sz="2000" dirty="0"/>
              <a:t>je </a:t>
            </a:r>
            <a:r>
              <a:rPr lang="cs-CZ" sz="2000" dirty="0" smtClean="0"/>
              <a:t>zčásti </a:t>
            </a:r>
            <a:r>
              <a:rPr lang="cs-CZ" sz="2000" dirty="0"/>
              <a:t>výhoda, ale musí se </a:t>
            </a:r>
            <a:r>
              <a:rPr lang="cs-CZ" sz="2000" dirty="0" smtClean="0"/>
              <a:t>při konstrukci brzdy pamatovat na to, </a:t>
            </a:r>
            <a:r>
              <a:rPr lang="cs-CZ" sz="2000" dirty="0"/>
              <a:t>aby nedocházelo k zadírání </a:t>
            </a:r>
            <a:r>
              <a:rPr lang="cs-CZ" sz="2000" dirty="0" smtClean="0"/>
              <a:t>brzdy a tím kolo </a:t>
            </a:r>
            <a:r>
              <a:rPr lang="cs-CZ" sz="2000" dirty="0" smtClean="0"/>
              <a:t>bylo ve </a:t>
            </a:r>
            <a:r>
              <a:rPr lang="cs-CZ" sz="2000" dirty="0" smtClean="0"/>
              <a:t>smyku.</a:t>
            </a:r>
            <a:endParaRPr lang="cs-CZ" sz="2000" dirty="0"/>
          </a:p>
          <a:p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	Duplex					Duo - Duplex</a:t>
            </a:r>
            <a:endParaRPr lang="cs-CZ" sz="2000" dirty="0"/>
          </a:p>
          <a:p>
            <a:pPr marL="0" indent="0">
              <a:buNone/>
            </a:pPr>
            <a:r>
              <a:rPr lang="cs-CZ" sz="1600" dirty="0" smtClean="0"/>
              <a:t>	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04" y="3411949"/>
            <a:ext cx="28575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136" y="3411949"/>
            <a:ext cx="28575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869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 fontScale="90000"/>
          </a:bodyPr>
          <a:lstStyle/>
          <a:p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Brzdy </a:t>
            </a:r>
            <a:r>
              <a:rPr lang="cs-CZ" sz="3200" dirty="0"/>
              <a:t>bubnové</a:t>
            </a:r>
            <a:br>
              <a:rPr lang="cs-CZ" sz="3200" dirty="0"/>
            </a:br>
            <a:r>
              <a:rPr lang="cs-CZ" sz="3200" dirty="0"/>
              <a:t/>
            </a:r>
            <a:br>
              <a:rPr lang="cs-CZ" sz="3200" dirty="0"/>
            </a:br>
            <a:r>
              <a:rPr lang="cs-CZ" sz="3200" dirty="0"/>
              <a:t/>
            </a:r>
            <a:br>
              <a:rPr lang="cs-CZ" sz="3200" dirty="0"/>
            </a:br>
            <a:endParaRPr lang="cs-CZ" sz="32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5" name="TextovéPole 4"/>
          <p:cNvSpPr txBox="1">
            <a:spLocks noChangeAspect="1"/>
          </p:cNvSpPr>
          <p:nvPr/>
        </p:nvSpPr>
        <p:spPr>
          <a:xfrm>
            <a:off x="612000" y="1439999"/>
            <a:ext cx="7956000" cy="50400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cs-CZ" sz="2200" i="1" u="sng" dirty="0"/>
              <a:t>Brzdové </a:t>
            </a:r>
            <a:r>
              <a:rPr lang="cs-CZ" sz="2200" i="1" u="sng" dirty="0" smtClean="0"/>
              <a:t>čelisti</a:t>
            </a:r>
            <a:r>
              <a:rPr lang="cs-CZ" sz="2200" i="1" dirty="0" smtClean="0"/>
              <a:t>:</a:t>
            </a:r>
            <a:endParaRPr lang="cs-CZ" sz="2200" i="1" u="sng" dirty="0"/>
          </a:p>
          <a:p>
            <a:r>
              <a:rPr lang="cs-CZ" sz="2000" dirty="0" smtClean="0"/>
              <a:t>Tuhost čelistí je daná konstrukcí většinou do tvaru „T“.</a:t>
            </a:r>
          </a:p>
          <a:p>
            <a:r>
              <a:rPr lang="cs-CZ" sz="2000" dirty="0" smtClean="0"/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 smtClean="0"/>
              <a:t>svařence </a:t>
            </a:r>
            <a:r>
              <a:rPr lang="cs-CZ" sz="2000" dirty="0"/>
              <a:t>z ocelových plechů </a:t>
            </a:r>
            <a:endParaRPr lang="cs-CZ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 smtClean="0"/>
              <a:t>odlitky </a:t>
            </a:r>
            <a:r>
              <a:rPr lang="cs-CZ" sz="2000" dirty="0"/>
              <a:t>z lehkých </a:t>
            </a:r>
            <a:r>
              <a:rPr lang="cs-CZ" sz="2000" dirty="0" smtClean="0"/>
              <a:t>kovů (Al)</a:t>
            </a:r>
          </a:p>
          <a:p>
            <a:endParaRPr lang="cs-CZ" sz="2000" dirty="0" smtClean="0"/>
          </a:p>
          <a:p>
            <a:r>
              <a:rPr lang="cs-CZ" sz="2000" dirty="0" smtClean="0"/>
              <a:t>K </a:t>
            </a:r>
            <a:r>
              <a:rPr lang="cs-CZ" sz="2000" dirty="0"/>
              <a:t>čelistem je </a:t>
            </a:r>
            <a:r>
              <a:rPr lang="cs-CZ" sz="2000" dirty="0" smtClean="0"/>
              <a:t>přinýtováno - </a:t>
            </a:r>
            <a:r>
              <a:rPr lang="cs-CZ" sz="2000" dirty="0" smtClean="0"/>
              <a:t>NA vozidla </a:t>
            </a:r>
            <a:r>
              <a:rPr lang="cs-CZ" sz="2000" dirty="0"/>
              <a:t>nebo přilepeno </a:t>
            </a:r>
            <a:r>
              <a:rPr lang="cs-CZ" sz="2000" dirty="0" smtClean="0"/>
              <a:t>OA + N₁,₂ brzdové </a:t>
            </a:r>
            <a:r>
              <a:rPr lang="cs-CZ" sz="2000" dirty="0"/>
              <a:t>obložení.</a:t>
            </a:r>
          </a:p>
          <a:p>
            <a:r>
              <a:rPr lang="cs-CZ" sz="2000" dirty="0" smtClean="0"/>
              <a:t>				</a:t>
            </a:r>
            <a:endParaRPr lang="cs-CZ" sz="2000" dirty="0"/>
          </a:p>
          <a:p>
            <a:r>
              <a:rPr lang="cs-CZ" sz="2000" dirty="0" smtClean="0"/>
              <a:t>				</a:t>
            </a:r>
            <a:endParaRPr lang="cs-CZ" sz="2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45"/>
          <a:stretch/>
        </p:blipFill>
        <p:spPr bwMode="auto">
          <a:xfrm>
            <a:off x="1674950" y="3761221"/>
            <a:ext cx="2678457" cy="2661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981" y="3761221"/>
            <a:ext cx="3578425" cy="286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058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/>
          </a:bodyPr>
          <a:lstStyle/>
          <a:p>
            <a:r>
              <a:rPr lang="cs-CZ" sz="3200" dirty="0"/>
              <a:t>Brzdy bubnové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3" name="Obdélník 2"/>
          <p:cNvSpPr>
            <a:spLocks noChangeAspect="1"/>
          </p:cNvSpPr>
          <p:nvPr/>
        </p:nvSpPr>
        <p:spPr>
          <a:xfrm>
            <a:off x="611943" y="1440008"/>
            <a:ext cx="792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cs-CZ" dirty="0" smtClean="0"/>
          </a:p>
          <a:p>
            <a:pPr algn="just"/>
            <a:endParaRPr lang="cs-CZ" dirty="0"/>
          </a:p>
        </p:txBody>
      </p:sp>
      <p:sp>
        <p:nvSpPr>
          <p:cNvPr id="5" name="Obdélník 4"/>
          <p:cNvSpPr>
            <a:spLocks noChangeAspect="1"/>
          </p:cNvSpPr>
          <p:nvPr/>
        </p:nvSpPr>
        <p:spPr>
          <a:xfrm>
            <a:off x="612000" y="1440000"/>
            <a:ext cx="7920000" cy="504000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cs-CZ" sz="2000" dirty="0"/>
          </a:p>
        </p:txBody>
      </p:sp>
      <p:sp>
        <p:nvSpPr>
          <p:cNvPr id="8" name="Obdélník 7"/>
          <p:cNvSpPr>
            <a:spLocks noChangeAspect="1"/>
          </p:cNvSpPr>
          <p:nvPr/>
        </p:nvSpPr>
        <p:spPr>
          <a:xfrm>
            <a:off x="611943" y="1440008"/>
            <a:ext cx="7920000" cy="504000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361950" indent="-361950"/>
            <a:endParaRPr lang="cs-CZ" dirty="0"/>
          </a:p>
        </p:txBody>
      </p:sp>
      <p:sp>
        <p:nvSpPr>
          <p:cNvPr id="6" name="Obdélník 5"/>
          <p:cNvSpPr>
            <a:spLocks noChangeAspect="1"/>
          </p:cNvSpPr>
          <p:nvPr/>
        </p:nvSpPr>
        <p:spPr>
          <a:xfrm>
            <a:off x="611999" y="1440008"/>
            <a:ext cx="7919943" cy="504000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cs-CZ" sz="2200" i="1" u="sng" dirty="0"/>
              <a:t>Brzdový </a:t>
            </a:r>
            <a:r>
              <a:rPr lang="cs-CZ" sz="2200" i="1" u="sng" dirty="0" smtClean="0"/>
              <a:t>váleček</a:t>
            </a:r>
            <a:r>
              <a:rPr lang="cs-CZ" sz="2200" i="1" dirty="0" smtClean="0"/>
              <a:t>:</a:t>
            </a:r>
            <a:endParaRPr lang="cs-CZ" sz="2200" i="1" u="sng" dirty="0"/>
          </a:p>
          <a:p>
            <a:endParaRPr lang="cs-CZ" dirty="0"/>
          </a:p>
          <a:p>
            <a:pPr algn="just"/>
            <a:r>
              <a:rPr lang="cs-CZ" sz="2000" dirty="0"/>
              <a:t>Brzdový váleček obsahuje jeden nebo dva </a:t>
            </a:r>
            <a:r>
              <a:rPr lang="cs-CZ" sz="2000" dirty="0" smtClean="0"/>
              <a:t>písty</a:t>
            </a:r>
            <a:r>
              <a:rPr lang="cs-CZ" sz="2000" dirty="0"/>
              <a:t>, dle provedení brzdy. Tlak vytvořený hlavním  brzdovým válcem působí na </a:t>
            </a:r>
            <a:r>
              <a:rPr lang="cs-CZ" sz="2000" dirty="0" smtClean="0"/>
              <a:t>písty </a:t>
            </a:r>
            <a:r>
              <a:rPr lang="cs-CZ" sz="2000" dirty="0"/>
              <a:t>ve válečku a vytváří rozpěrnou sílu. </a:t>
            </a:r>
            <a:r>
              <a:rPr lang="cs-CZ" sz="2000" dirty="0" smtClean="0"/>
              <a:t>Písty </a:t>
            </a:r>
            <a:r>
              <a:rPr lang="cs-CZ" sz="2000" dirty="0"/>
              <a:t>jsou těsněny pryžovými manžetami. Na vnějších stranách najdeme protiprachové manžety, chránící mechanismus před nečistotami. Na nejvyšším místě válečku se nachází odvzdušňovací ventil.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651" y="3702642"/>
            <a:ext cx="6914584" cy="2777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466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/>
          </a:bodyPr>
          <a:lstStyle/>
          <a:p>
            <a:r>
              <a:rPr lang="cs-CZ" sz="3200" dirty="0"/>
              <a:t>Brzdy bubnové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3" name="Obdélník 2"/>
          <p:cNvSpPr>
            <a:spLocks noChangeAspect="1"/>
          </p:cNvSpPr>
          <p:nvPr/>
        </p:nvSpPr>
        <p:spPr>
          <a:xfrm>
            <a:off x="611943" y="1440008"/>
            <a:ext cx="792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cs-CZ" dirty="0" smtClean="0"/>
          </a:p>
          <a:p>
            <a:pPr algn="just"/>
            <a:endParaRPr lang="cs-CZ" dirty="0"/>
          </a:p>
        </p:txBody>
      </p:sp>
      <p:sp>
        <p:nvSpPr>
          <p:cNvPr id="5" name="Obdélník 4"/>
          <p:cNvSpPr>
            <a:spLocks noChangeAspect="1"/>
          </p:cNvSpPr>
          <p:nvPr/>
        </p:nvSpPr>
        <p:spPr>
          <a:xfrm>
            <a:off x="612000" y="1440000"/>
            <a:ext cx="7920000" cy="504000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cs-CZ" sz="2000" dirty="0"/>
          </a:p>
        </p:txBody>
      </p:sp>
      <p:sp>
        <p:nvSpPr>
          <p:cNvPr id="8" name="Obdélník 7"/>
          <p:cNvSpPr>
            <a:spLocks noChangeAspect="1"/>
          </p:cNvSpPr>
          <p:nvPr/>
        </p:nvSpPr>
        <p:spPr>
          <a:xfrm>
            <a:off x="611943" y="1440008"/>
            <a:ext cx="7920000" cy="504000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361950" indent="-361950"/>
            <a:endParaRPr lang="cs-CZ" dirty="0"/>
          </a:p>
        </p:txBody>
      </p:sp>
      <p:sp>
        <p:nvSpPr>
          <p:cNvPr id="6" name="Obdélník 5"/>
          <p:cNvSpPr>
            <a:spLocks noChangeAspect="1"/>
          </p:cNvSpPr>
          <p:nvPr/>
        </p:nvSpPr>
        <p:spPr>
          <a:xfrm>
            <a:off x="611999" y="1440008"/>
            <a:ext cx="7919943" cy="504000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lang="cs-CZ" sz="20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2" t="6976" r="4814" b="5950"/>
          <a:stretch/>
        </p:blipFill>
        <p:spPr bwMode="auto">
          <a:xfrm>
            <a:off x="5830949" y="1440008"/>
            <a:ext cx="2701051" cy="244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76" y="1362970"/>
            <a:ext cx="2882479" cy="32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464" y="4097547"/>
            <a:ext cx="3489548" cy="246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6566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620688"/>
            <a:ext cx="792088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dirty="0" smtClean="0"/>
              <a:t>Tato prezentace, ukazuje a seznamuje žáky s </a:t>
            </a:r>
            <a:r>
              <a:rPr lang="cs-CZ" sz="2000" dirty="0" smtClean="0"/>
              <a:t>bubnovými </a:t>
            </a:r>
            <a:r>
              <a:rPr lang="cs-CZ" sz="2000" dirty="0" smtClean="0"/>
              <a:t>brzdami, které se používaly a používají v automobilech. </a:t>
            </a:r>
            <a:r>
              <a:rPr lang="cs-CZ" sz="2000" dirty="0" smtClean="0"/>
              <a:t>Bubnové brzdy jsou </a:t>
            </a:r>
            <a:r>
              <a:rPr lang="cs-CZ" sz="2000" dirty="0" smtClean="0"/>
              <a:t>nedílnou součástí  podvozků </a:t>
            </a:r>
            <a:r>
              <a:rPr lang="cs-CZ" sz="2000" dirty="0" smtClean="0"/>
              <a:t>osobních i nákladních vozidel</a:t>
            </a:r>
            <a:r>
              <a:rPr lang="cs-CZ" sz="2000" dirty="0" smtClean="0"/>
              <a:t>, </a:t>
            </a:r>
            <a:r>
              <a:rPr lang="cs-CZ" sz="2000" dirty="0" smtClean="0"/>
              <a:t>a </a:t>
            </a:r>
            <a:r>
              <a:rPr lang="cs-CZ" sz="2000" dirty="0" smtClean="0"/>
              <a:t>jsou tudíž, velmi důležitým článkem v konstrukci stavby  vozidel.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Cvičení:</a:t>
            </a:r>
          </a:p>
          <a:p>
            <a:endParaRPr lang="cs-CZ" sz="20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Popište konstrukci bubnových brzd.</a:t>
            </a:r>
            <a:endParaRPr lang="cs-CZ" sz="20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Proč je </a:t>
            </a:r>
            <a:r>
              <a:rPr lang="cs-CZ" sz="2000" dirty="0" smtClean="0"/>
              <a:t>důležitá vymezení vůle čelistí, jak a čím se vymezuje?</a:t>
            </a:r>
            <a:endParaRPr lang="cs-CZ" sz="20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Rozdělení bubnových brzd dle konstrukce.</a:t>
            </a:r>
            <a:endParaRPr lang="cs-CZ" sz="2000" dirty="0" smtClean="0"/>
          </a:p>
          <a:p>
            <a:pPr marL="457200" indent="-457200">
              <a:buFont typeface="+mj-lt"/>
              <a:buAutoNum type="arabicPeriod"/>
            </a:pPr>
            <a:endParaRPr lang="cs-CZ" sz="2000" dirty="0" smtClean="0"/>
          </a:p>
          <a:p>
            <a:pPr marL="457200" indent="-457200">
              <a:buFont typeface="+mj-lt"/>
              <a:buAutoNum type="arabicPeriod"/>
            </a:pPr>
            <a:endParaRPr lang="cs-CZ" sz="2000" dirty="0"/>
          </a:p>
          <a:p>
            <a:pPr algn="ctr"/>
            <a:r>
              <a:rPr lang="cs-CZ" sz="4800" i="1" dirty="0" smtClean="0">
                <a:solidFill>
                  <a:schemeClr val="accent6">
                    <a:lumMod val="75000"/>
                  </a:schemeClr>
                </a:solidFill>
              </a:rPr>
              <a:t>Děkuji za pozornost</a:t>
            </a:r>
            <a:endParaRPr lang="cs-CZ" sz="4800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08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>
                <a:solidFill>
                  <a:prstClr val="black"/>
                </a:solidFill>
              </a:rPr>
              <a:t>Použité zdroje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55576" y="1664775"/>
            <a:ext cx="7632848" cy="13757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Publikace: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M. Pilárik, J. Pabst  -  Automobily I. – nakl. Informatorium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Rolf Gscheidle a kolektiv – Příručka pro automechanika – nakl. Sabotáles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Výukové sešity BOSCH pro pedagogické pracovníky. </a:t>
            </a:r>
          </a:p>
          <a:p>
            <a:pPr algn="just"/>
            <a:r>
              <a:rPr lang="cs-CZ" dirty="0" smtClean="0">
                <a:solidFill>
                  <a:prstClr val="black"/>
                </a:solidFill>
              </a:rPr>
              <a:t>V prezentaci použity vlastní citace, fotografie a schémata, vyjma fotografií z volně dostupných zdrojů</a:t>
            </a:r>
            <a:r>
              <a:rPr lang="cs-CZ" sz="1600" dirty="0" smtClean="0">
                <a:solidFill>
                  <a:prstClr val="black"/>
                </a:solidFill>
              </a:rPr>
              <a:t>:</a:t>
            </a:r>
          </a:p>
          <a:p>
            <a:pPr algn="just"/>
            <a:endParaRPr lang="cs-CZ" sz="1600" dirty="0" smtClean="0">
              <a:solidFill>
                <a:prstClr val="black"/>
              </a:solidFill>
            </a:endParaRPr>
          </a:p>
          <a:p>
            <a:pPr algn="just"/>
            <a:r>
              <a:rPr lang="cs-CZ" sz="1200" dirty="0">
                <a:solidFill>
                  <a:prstClr val="black"/>
                </a:solidFill>
                <a:hlinkClick r:id="rId4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hlinkClick r:id="rId4"/>
              </a:rPr>
              <a:t>www.autoznalosti.cz/images/stories/podvozek_kola/brzda_bubnova.jpg</a:t>
            </a:r>
            <a:endParaRPr lang="cs-CZ" sz="1200" dirty="0" smtClean="0">
              <a:solidFill>
                <a:prstClr val="black"/>
              </a:solidFill>
            </a:endParaRPr>
          </a:p>
          <a:p>
            <a:pPr algn="just"/>
            <a:r>
              <a:rPr lang="cs-CZ" sz="1200" dirty="0">
                <a:solidFill>
                  <a:prstClr val="black"/>
                </a:solidFill>
                <a:hlinkClick r:id="rId5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hlinkClick r:id="rId5"/>
              </a:rPr>
              <a:t>www.autoznalosti.cz/images/stories/podvozek_kola/bubnova_brzda_Simplex.jpg</a:t>
            </a:r>
            <a:endParaRPr lang="cs-CZ" sz="1200" dirty="0" smtClean="0">
              <a:solidFill>
                <a:prstClr val="black"/>
              </a:solidFill>
            </a:endParaRPr>
          </a:p>
          <a:p>
            <a:pPr algn="just"/>
            <a:r>
              <a:rPr lang="cs-CZ" sz="1200" dirty="0">
                <a:solidFill>
                  <a:prstClr val="black"/>
                </a:solidFill>
                <a:hlinkClick r:id="rId6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hlinkClick r:id="rId6"/>
              </a:rPr>
              <a:t>www.autoznalosti.cz/images/stories/podvozek_kola/bubnova_brzda_Duplex.jpg</a:t>
            </a:r>
            <a:endParaRPr lang="cs-CZ" sz="1200" dirty="0" smtClean="0">
              <a:solidFill>
                <a:prstClr val="black"/>
              </a:solidFill>
            </a:endParaRPr>
          </a:p>
          <a:p>
            <a:pPr algn="just"/>
            <a:r>
              <a:rPr lang="cs-CZ" sz="1200" dirty="0">
                <a:solidFill>
                  <a:prstClr val="black"/>
                </a:solidFill>
                <a:hlinkClick r:id="rId7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hlinkClick r:id="rId7"/>
              </a:rPr>
              <a:t>www.autoznalosti.cz/images/stories/podvozek_kola/bubnova_brzda_Duo_Duplex.jpg</a:t>
            </a:r>
            <a:endParaRPr lang="cs-CZ" sz="1200" dirty="0" smtClean="0">
              <a:solidFill>
                <a:prstClr val="black"/>
              </a:solidFill>
            </a:endParaRPr>
          </a:p>
          <a:p>
            <a:pPr algn="just"/>
            <a:r>
              <a:rPr lang="cs-CZ" sz="1200" dirty="0">
                <a:solidFill>
                  <a:prstClr val="black"/>
                </a:solidFill>
                <a:hlinkClick r:id="rId8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hlinkClick r:id="rId8"/>
              </a:rPr>
              <a:t>mcsystem.sk/brzdynit01.jpg</a:t>
            </a:r>
            <a:endParaRPr lang="cs-CZ" sz="1200" dirty="0" smtClean="0">
              <a:solidFill>
                <a:prstClr val="black"/>
              </a:solidFill>
            </a:endParaRPr>
          </a:p>
          <a:p>
            <a:pPr algn="just"/>
            <a:r>
              <a:rPr lang="cs-CZ" sz="1200" dirty="0">
                <a:solidFill>
                  <a:prstClr val="black"/>
                </a:solidFill>
                <a:hlinkClick r:id="rId9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hlinkClick r:id="rId9"/>
              </a:rPr>
              <a:t>www.starline-parts.com/data/pictures_items/AK-brzd-celisti-06.jpg</a:t>
            </a:r>
            <a:endParaRPr lang="cs-CZ" sz="1200" dirty="0" smtClean="0">
              <a:solidFill>
                <a:prstClr val="black"/>
              </a:solidFill>
            </a:endParaRPr>
          </a:p>
          <a:p>
            <a:pPr algn="just"/>
            <a:r>
              <a:rPr lang="cs-CZ" sz="1200" dirty="0">
                <a:solidFill>
                  <a:prstClr val="black"/>
                </a:solidFill>
                <a:hlinkClick r:id="rId10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hlinkClick r:id="rId10"/>
              </a:rPr>
              <a:t>www.autoznalosti.cz/images/stories/podvozek_kola/brzdovy_valecek.jpg</a:t>
            </a:r>
            <a:endParaRPr lang="cs-CZ" sz="1200" dirty="0" smtClean="0">
              <a:solidFill>
                <a:prstClr val="black"/>
              </a:solidFill>
            </a:endParaRPr>
          </a:p>
          <a:p>
            <a:pPr algn="just"/>
            <a:r>
              <a:rPr lang="cs-CZ" sz="1200" dirty="0">
                <a:solidFill>
                  <a:prstClr val="black"/>
                </a:solidFill>
                <a:hlinkClick r:id="rId11"/>
              </a:rPr>
              <a:t>http://www.lada-dily.cz/data/shared/files/products/820081/1306331525_Z--znam-cel---</a:t>
            </a:r>
            <a:r>
              <a:rPr lang="cs-CZ" sz="1200" dirty="0" smtClean="0">
                <a:solidFill>
                  <a:prstClr val="black"/>
                </a:solidFill>
                <a:hlinkClick r:id="rId11"/>
              </a:rPr>
              <a:t>obrazovky-25.5.2011-155110.jpg</a:t>
            </a:r>
            <a:endParaRPr lang="cs-CZ" sz="1200" dirty="0" smtClean="0">
              <a:solidFill>
                <a:prstClr val="black"/>
              </a:solidFill>
            </a:endParaRPr>
          </a:p>
          <a:p>
            <a:pPr algn="just"/>
            <a:r>
              <a:rPr lang="cs-CZ" sz="1200" dirty="0">
                <a:solidFill>
                  <a:prstClr val="black"/>
                </a:solidFill>
                <a:hlinkClick r:id="rId12"/>
              </a:rPr>
              <a:t>http://www.tomservice.cz/editor/image/produkty2/_</a:t>
            </a:r>
            <a:r>
              <a:rPr lang="cs-CZ" sz="1200" dirty="0" smtClean="0">
                <a:solidFill>
                  <a:prstClr val="black"/>
                </a:solidFill>
                <a:hlinkClick r:id="rId12"/>
              </a:rPr>
              <a:t>145637_Liazzadni.jpg</a:t>
            </a:r>
            <a:endParaRPr lang="cs-CZ" sz="1200" dirty="0" smtClean="0">
              <a:solidFill>
                <a:prstClr val="black"/>
              </a:solidFill>
            </a:endParaRPr>
          </a:p>
          <a:p>
            <a:pPr algn="just"/>
            <a:r>
              <a:rPr lang="cs-CZ" sz="1200" dirty="0">
                <a:solidFill>
                  <a:prstClr val="black"/>
                </a:solidFill>
                <a:hlinkClick r:id="rId13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hlinkClick r:id="rId13"/>
              </a:rPr>
              <a:t>forddily.inshop.cz/inshop/catalogue/products/pictures/bub.lo%C5%BE.fi91.jpg</a:t>
            </a:r>
            <a:endParaRPr lang="cs-CZ" sz="1200" dirty="0" smtClean="0">
              <a:solidFill>
                <a:prstClr val="black"/>
              </a:solidFill>
            </a:endParaRPr>
          </a:p>
          <a:p>
            <a:pPr algn="just"/>
            <a:endParaRPr lang="cs-CZ" sz="1200" dirty="0">
              <a:solidFill>
                <a:prstClr val="black"/>
              </a:solidFill>
            </a:endParaRPr>
          </a:p>
          <a:p>
            <a:pPr algn="just"/>
            <a:endParaRPr lang="cs-CZ" sz="1200" dirty="0" smtClean="0">
              <a:solidFill>
                <a:prstClr val="black"/>
              </a:solidFill>
            </a:endParaRPr>
          </a:p>
          <a:p>
            <a:pPr algn="just"/>
            <a:endParaRPr lang="cs-CZ" sz="1200" dirty="0" smtClean="0">
              <a:solidFill>
                <a:prstClr val="black"/>
              </a:solidFill>
            </a:endParaRPr>
          </a:p>
          <a:p>
            <a:pPr algn="just"/>
            <a:endParaRPr lang="cs-CZ" sz="1200" dirty="0" smtClean="0">
              <a:solidFill>
                <a:prstClr val="black"/>
              </a:solidFill>
            </a:endParaRPr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u="sng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u="sng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dirty="0"/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dirty="0"/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b="1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u="sng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u="sng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b="1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u="sng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u="sng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u="sng" dirty="0" smtClean="0"/>
          </a:p>
          <a:p>
            <a:pPr algn="just"/>
            <a:endParaRPr lang="cs-CZ" sz="1200" u="sng" dirty="0" smtClean="0"/>
          </a:p>
          <a:p>
            <a:pPr algn="just"/>
            <a:endParaRPr lang="cs-CZ" sz="1200" dirty="0" smtClean="0"/>
          </a:p>
          <a:p>
            <a:pPr algn="just"/>
            <a:endParaRPr lang="cs-CZ" sz="1600" u="sng" dirty="0" smtClean="0"/>
          </a:p>
          <a:p>
            <a:pPr algn="just"/>
            <a:endParaRPr lang="cs-CZ" sz="1600" u="sng" dirty="0" smtClean="0"/>
          </a:p>
          <a:p>
            <a:pPr algn="just"/>
            <a:endParaRPr lang="cs-CZ" sz="1600" dirty="0" smtClean="0"/>
          </a:p>
          <a:p>
            <a:pPr algn="just"/>
            <a:endParaRPr lang="cs-CZ" sz="1600" dirty="0" smtClean="0">
              <a:solidFill>
                <a:prstClr val="black"/>
              </a:solidFill>
            </a:endParaRPr>
          </a:p>
          <a:p>
            <a:pPr algn="just"/>
            <a:endParaRPr lang="cs-CZ" sz="1600" dirty="0" smtClean="0">
              <a:solidFill>
                <a:prstClr val="black"/>
              </a:solidFill>
            </a:endParaRPr>
          </a:p>
          <a:p>
            <a:endParaRPr lang="cs-CZ" sz="1200" dirty="0" smtClean="0">
              <a:solidFill>
                <a:prstClr val="black"/>
              </a:solidFill>
            </a:endParaRPr>
          </a:p>
          <a:p>
            <a:endParaRPr lang="cs-CZ" sz="1200" dirty="0" smtClean="0">
              <a:solidFill>
                <a:prstClr val="black"/>
              </a:solidFill>
            </a:endParaRPr>
          </a:p>
          <a:p>
            <a:endParaRPr lang="cs-CZ" sz="1200" dirty="0" smtClean="0">
              <a:solidFill>
                <a:prstClr val="black"/>
              </a:solidFill>
            </a:endParaRPr>
          </a:p>
          <a:p>
            <a:endParaRPr lang="cs-CZ" sz="1200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73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12028</TotalTime>
  <Words>905</Words>
  <Application>Microsoft Office PowerPoint</Application>
  <PresentationFormat>Předvádění na obrazovce (4:3)</PresentationFormat>
  <Paragraphs>232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Motiv systému Office</vt:lpstr>
      <vt:lpstr>1_Motiv systému Office</vt:lpstr>
      <vt:lpstr>STŘEDNÍ ŠKOLA STAVEBNÍ A TECHNICKÁ Ústí nad Labem, Čelakovského 5, příspěvková organizace Páteřní škola Ústeckého kraje</vt:lpstr>
      <vt:lpstr>Brzdy bubnové</vt:lpstr>
      <vt:lpstr>   Brzdy bubnové   </vt:lpstr>
      <vt:lpstr>Brzdy bubnové</vt:lpstr>
      <vt:lpstr>Brzdy bubnové</vt:lpstr>
      <vt:lpstr>Brzdy bubnové</vt:lpstr>
      <vt:lpstr>Brzdy bubnové</vt:lpstr>
      <vt:lpstr>Brzdy bubnové</vt:lpstr>
      <vt:lpstr>   Brzdy bubnové   </vt:lpstr>
      <vt:lpstr>Brzdy bubnové</vt:lpstr>
      <vt:lpstr>Brzdy bubnové</vt:lpstr>
      <vt:lpstr>Prezentace aplikace PowerPoint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LH</cp:lastModifiedBy>
  <cp:revision>859</cp:revision>
  <dcterms:created xsi:type="dcterms:W3CDTF">2010-11-01T23:40:31Z</dcterms:created>
  <dcterms:modified xsi:type="dcterms:W3CDTF">2014-03-12T20:06:17Z</dcterms:modified>
</cp:coreProperties>
</file>