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9"/>
  </p:notesMasterIdLst>
  <p:sldIdLst>
    <p:sldId id="256" r:id="rId3"/>
    <p:sldId id="305" r:id="rId4"/>
    <p:sldId id="302" r:id="rId5"/>
    <p:sldId id="296" r:id="rId6"/>
    <p:sldId id="297" r:id="rId7"/>
    <p:sldId id="298" r:id="rId8"/>
    <p:sldId id="313" r:id="rId9"/>
    <p:sldId id="314" r:id="rId10"/>
    <p:sldId id="308" r:id="rId11"/>
    <p:sldId id="317" r:id="rId12"/>
    <p:sldId id="306" r:id="rId13"/>
    <p:sldId id="315" r:id="rId14"/>
    <p:sldId id="316" r:id="rId15"/>
    <p:sldId id="318" r:id="rId16"/>
    <p:sldId id="275" r:id="rId17"/>
    <p:sldId id="27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C0867"/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4853" autoAdjust="0"/>
    <p:restoredTop sz="93605" autoAdjust="0"/>
  </p:normalViewPr>
  <p:slideViewPr>
    <p:cSldViewPr snapToGrid="0">
      <p:cViewPr>
        <p:scale>
          <a:sx n="110" d="100"/>
          <a:sy n="110" d="100"/>
        </p:scale>
        <p:origin x="-1548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autoservis.femat.cz/data/uploads/kotoucova-brzda-autoservis-femat-praha-5-radotin.png" TargetMode="External"/><Relationship Id="rId13" Type="http://schemas.openxmlformats.org/officeDocument/2006/relationships/hyperlink" Target="http://autoservis.auto-kola.cz/files/foto_brzdy.jpg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www.mroauto.cz/image/25042/937564?small=0" TargetMode="External"/><Relationship Id="rId12" Type="http://schemas.openxmlformats.org/officeDocument/2006/relationships/hyperlink" Target="http://autoservis.femat.cz/data/uploads/brzdy-nejdulezitejsi-soucast-automobilu-femat-autoservis-praha-5-radotin.pn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im9.cz/iR/importprodukt-orig/0ee/0eef59532cc05b5fa806ac7ad5f8e21a.jpg" TargetMode="External"/><Relationship Id="rId11" Type="http://schemas.openxmlformats.org/officeDocument/2006/relationships/hyperlink" Target="http://www.auto-mania.cz/wp-content/uploads/2013/01/brzdy_nove.jpg" TargetMode="External"/><Relationship Id="rId5" Type="http://schemas.openxmlformats.org/officeDocument/2006/relationships/hyperlink" Target="http://files.autopc.webnode.cz/2000000349df919e737/kotou%C4%8Dov%C3%A1%20brzda%20s%20pevn%C3%BDm%20a%20posuvn%C3%BDm%20t%C5%99menem.jpg" TargetMode="External"/><Relationship Id="rId15" Type="http://schemas.openxmlformats.org/officeDocument/2006/relationships/hyperlink" Target="http://www.branco-nd.cz/media/Image/nakladni/podvozek/vzduchova-soustava/01_knorr.jpg" TargetMode="External"/><Relationship Id="rId10" Type="http://schemas.openxmlformats.org/officeDocument/2006/relationships/hyperlink" Target="http://www.svetautomobilu.cz/obrazek/2/brzdy-jpg/" TargetMode="External"/><Relationship Id="rId4" Type="http://schemas.openxmlformats.org/officeDocument/2006/relationships/hyperlink" Target="http://projektysipvz.gytool.cz/ProjektySIPVZ/Obrazky/Fyzika/Auto/Brzdy.gif" TargetMode="External"/><Relationship Id="rId9" Type="http://schemas.openxmlformats.org/officeDocument/2006/relationships/hyperlink" Target="http://media1mi.cz/p/1/121/7/photo-85d422ad-b7c7-439c-bb09-d1d4fd1df943-for_zoom.jpg" TargetMode="External"/><Relationship Id="rId14" Type="http://schemas.openxmlformats.org/officeDocument/2006/relationships/hyperlink" Target="http://img.auto.cz/news/img/galleries/2011-33/01_4e492d4714da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229771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fontAlgn="b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Brzdy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kotoučové</a:t>
                      </a:r>
                    </a:p>
                  </a:txBody>
                  <a:tcPr marL="72000" marR="7200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Brzdy, kotouč brzdový, brzdové destičky, brzdové třmeny, plovoucí třmen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6489" y="977512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/>
              <a:t>Brzdy kotoučové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6489" y="1500732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VY_32_INOVACE_14_277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kotoučové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2000" y="1440000"/>
            <a:ext cx="7920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Kotoučové brzdy</a:t>
            </a:r>
          </a:p>
          <a:p>
            <a:r>
              <a:rPr lang="cs-CZ" sz="2000" dirty="0"/>
              <a:t>V současnosti </a:t>
            </a:r>
            <a:r>
              <a:rPr lang="cs-CZ" sz="2000" dirty="0" smtClean="0"/>
              <a:t>jsou ve výbavě všech M₁,₂,₃; N₁,₂,₃; L; minimálně </a:t>
            </a:r>
            <a:r>
              <a:rPr lang="cs-CZ" sz="2000" dirty="0"/>
              <a:t>na </a:t>
            </a:r>
            <a:r>
              <a:rPr lang="cs-CZ" sz="2000" dirty="0" smtClean="0"/>
              <a:t>předních nápravách, které nesou při brzdění větší zatížení a také pro zcela lepší brzdové vlastnosti oproti bubnovým brzdám.</a:t>
            </a:r>
          </a:p>
          <a:p>
            <a:r>
              <a:rPr lang="cs-CZ" sz="2000" dirty="0" smtClean="0"/>
              <a:t>Kotoučové brzdy se v současnosti také používají u návěsů a přívěsů „O“</a:t>
            </a:r>
            <a:endParaRPr lang="cs-CZ" sz="2000" dirty="0"/>
          </a:p>
          <a:p>
            <a:endParaRPr lang="cs-CZ" sz="2200" i="1" u="sng" dirty="0" smtClean="0"/>
          </a:p>
          <a:p>
            <a:r>
              <a:rPr lang="cs-CZ" sz="2200" i="1" u="sng" dirty="0" smtClean="0"/>
              <a:t>Výhody</a:t>
            </a:r>
            <a:r>
              <a:rPr lang="cs-CZ" sz="2200" dirty="0" smtClean="0"/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výborný odvod tepla z </a:t>
            </a:r>
            <a:r>
              <a:rPr lang="cs-CZ" sz="2000" dirty="0"/>
              <a:t>brzdových </a:t>
            </a:r>
            <a:r>
              <a:rPr lang="cs-CZ" sz="2000" dirty="0" smtClean="0"/>
              <a:t>segmentů, při </a:t>
            </a:r>
            <a:r>
              <a:rPr lang="cs-CZ" sz="2000" dirty="0"/>
              <a:t>dlouhodobém brzdění dochází pouze k velmi malé změně součinitele </a:t>
            </a:r>
            <a:r>
              <a:rPr lang="cs-CZ" sz="2000" dirty="0" smtClean="0"/>
              <a:t>tření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větší </a:t>
            </a:r>
            <a:r>
              <a:rPr lang="cs-CZ" sz="2000" dirty="0"/>
              <a:t>brzdový </a:t>
            </a:r>
            <a:r>
              <a:rPr lang="cs-CZ" sz="2000" dirty="0" smtClean="0"/>
              <a:t>účinek, při poměrně jednoduché konstrukci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snadné začlenění brzd na nápravu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poměrně malá hmotnost a tím menší neodpružené hmoty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jednoduché provedení </a:t>
            </a:r>
            <a:r>
              <a:rPr lang="cs-CZ" sz="2000" dirty="0"/>
              <a:t>kotoučové brzdy</a:t>
            </a:r>
            <a:r>
              <a:rPr lang="cs-CZ" sz="2000" dirty="0" smtClean="0"/>
              <a:t>, je </a:t>
            </a:r>
            <a:r>
              <a:rPr lang="cs-CZ" sz="2000" dirty="0"/>
              <a:t>přesnější, výkonnější a spolehlivější, oproti bubnovým brzdám </a:t>
            </a:r>
            <a:endParaRPr lang="cs-CZ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samočisticí efekt od prachových částí a </a:t>
            </a:r>
            <a:r>
              <a:rPr lang="cs-CZ" sz="2000" dirty="0" smtClean="0"/>
              <a:t>nečistot, vlivem </a:t>
            </a:r>
            <a:r>
              <a:rPr lang="cs-CZ" sz="2000" dirty="0"/>
              <a:t>odstředivých </a:t>
            </a:r>
            <a:r>
              <a:rPr lang="cs-CZ" sz="2000" dirty="0" smtClean="0"/>
              <a:t>sil při rotaci kotouče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4000" dirty="0" smtClean="0"/>
              <a:t>Brzdy </a:t>
            </a:r>
            <a:r>
              <a:rPr lang="cs-CZ" sz="4000" dirty="0"/>
              <a:t>kotoučové</a:t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200" i="1" u="sng" dirty="0" smtClean="0"/>
              <a:t>Nevýhody</a:t>
            </a:r>
            <a:r>
              <a:rPr lang="cs-CZ" sz="2200" dirty="0" smtClean="0"/>
              <a:t>: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přímým působením </a:t>
            </a:r>
            <a:r>
              <a:rPr lang="cs-CZ" sz="2000" dirty="0"/>
              <a:t>pístů na třecí segmenty, vzniká </a:t>
            </a:r>
            <a:r>
              <a:rPr lang="cs-CZ" sz="2000" dirty="0" smtClean="0"/>
              <a:t>velký prostup tepla a možné riziko </a:t>
            </a:r>
            <a:r>
              <a:rPr lang="cs-CZ" sz="2000" dirty="0"/>
              <a:t>vytváření parních bublin v </a:t>
            </a:r>
            <a:r>
              <a:rPr lang="cs-CZ" sz="2000" dirty="0" smtClean="0"/>
              <a:t>brzd. kapalině (zavzdušnění)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oproti </a:t>
            </a:r>
            <a:r>
              <a:rPr lang="cs-CZ" sz="2000" dirty="0"/>
              <a:t>bubnové brzdě je </a:t>
            </a:r>
            <a:r>
              <a:rPr lang="cs-CZ" sz="2000" dirty="0" smtClean="0"/>
              <a:t>komplikovanější konstrukce, </a:t>
            </a:r>
            <a:r>
              <a:rPr lang="cs-CZ" sz="2000" dirty="0"/>
              <a:t>pro </a:t>
            </a:r>
            <a:r>
              <a:rPr lang="cs-CZ" sz="2000" dirty="0" smtClean="0"/>
              <a:t>funkci </a:t>
            </a:r>
            <a:r>
              <a:rPr lang="cs-CZ" sz="2000" dirty="0"/>
              <a:t>parkovací </a:t>
            </a:r>
            <a:r>
              <a:rPr lang="cs-CZ" sz="2000" dirty="0" smtClean="0"/>
              <a:t>brzdy – pouze na zadní nápravě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2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200" i="1" u="sng" dirty="0" smtClean="0"/>
              <a:t>Požadavky na brzdové destičky</a:t>
            </a:r>
            <a:r>
              <a:rPr lang="cs-CZ" sz="2200" dirty="0" smtClean="0"/>
              <a:t>: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vysoká </a:t>
            </a:r>
            <a:r>
              <a:rPr lang="cs-CZ" sz="2000" dirty="0"/>
              <a:t>životnost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vysoká </a:t>
            </a:r>
            <a:r>
              <a:rPr lang="cs-CZ" sz="2000" dirty="0"/>
              <a:t>tepelná a mechanická pevnost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stálý </a:t>
            </a:r>
            <a:r>
              <a:rPr lang="cs-CZ" sz="2000" dirty="0"/>
              <a:t>součinitel tření při </a:t>
            </a:r>
            <a:r>
              <a:rPr lang="cs-CZ" sz="2000" dirty="0" smtClean="0"/>
              <a:t>vyšších </a:t>
            </a:r>
            <a:r>
              <a:rPr lang="cs-CZ" sz="2000" dirty="0"/>
              <a:t>teplotách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necitlivost </a:t>
            </a:r>
            <a:r>
              <a:rPr lang="cs-CZ" sz="2000" dirty="0"/>
              <a:t>vůči vodě a </a:t>
            </a:r>
            <a:r>
              <a:rPr lang="cs-CZ" sz="2000" dirty="0" smtClean="0"/>
              <a:t>nečistotám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odolnost proti vytváření sklovité povrchové vrstvy</a:t>
            </a: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9750" y="3354616"/>
            <a:ext cx="3271417" cy="24768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0288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kotoučové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i="1" u="sng" dirty="0"/>
              <a:t>Vlastnosti kotoučové </a:t>
            </a:r>
            <a:r>
              <a:rPr lang="cs-CZ" sz="2400" i="1" u="sng" dirty="0" smtClean="0"/>
              <a:t>brzdy</a:t>
            </a:r>
            <a:r>
              <a:rPr lang="cs-CZ" sz="2400" dirty="0" smtClean="0"/>
              <a:t>: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i="1" u="sng" dirty="0"/>
          </a:p>
          <a:p>
            <a:pPr>
              <a:spcBef>
                <a:spcPts val="0"/>
              </a:spcBef>
            </a:pPr>
            <a:r>
              <a:rPr lang="cs-CZ" sz="2000" dirty="0" smtClean="0"/>
              <a:t>seřízení </a:t>
            </a:r>
            <a:r>
              <a:rPr lang="cs-CZ" sz="2000" dirty="0"/>
              <a:t>brzdové vůle mezi brzdovým kotoučem a </a:t>
            </a:r>
            <a:r>
              <a:rPr lang="cs-CZ" sz="2000" dirty="0" smtClean="0"/>
              <a:t>brzdovými destičkami </a:t>
            </a:r>
            <a:r>
              <a:rPr lang="cs-CZ" sz="2000" dirty="0"/>
              <a:t>je samočinné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nemá samoposilující </a:t>
            </a:r>
            <a:r>
              <a:rPr lang="cs-CZ" sz="2000" dirty="0"/>
              <a:t>účinek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komplikované </a:t>
            </a:r>
            <a:r>
              <a:rPr lang="cs-CZ" sz="2000" dirty="0"/>
              <a:t>uspořádání parkovací brzdy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velikost </a:t>
            </a:r>
            <a:r>
              <a:rPr lang="cs-CZ" sz="2000" dirty="0"/>
              <a:t>brzdného účinku nezáleží na smyslu otáčení </a:t>
            </a:r>
            <a:r>
              <a:rPr lang="cs-CZ" sz="2000" dirty="0" smtClean="0"/>
              <a:t>kola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i="1" u="sng" dirty="0"/>
              <a:t>Hlavní části kotoučové </a:t>
            </a:r>
            <a:r>
              <a:rPr lang="cs-CZ" sz="2400" i="1" u="sng" dirty="0" smtClean="0"/>
              <a:t>brzdy</a:t>
            </a:r>
            <a:r>
              <a:rPr lang="cs-CZ" sz="2400" dirty="0" smtClean="0"/>
              <a:t>: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 marL="457200" indent="-457200">
              <a:spcBef>
                <a:spcPts val="0"/>
              </a:spcBef>
              <a:buFont typeface="+mj-lt"/>
              <a:buAutoNum type="arabicParenR"/>
            </a:pPr>
            <a:r>
              <a:rPr lang="cs-CZ" sz="2200" dirty="0" smtClean="0"/>
              <a:t>brzdový kotouč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arenR" startAt="2"/>
            </a:pPr>
            <a:r>
              <a:rPr lang="cs-CZ" sz="2200" dirty="0" smtClean="0"/>
              <a:t>brzdové destičky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arenR" startAt="2"/>
            </a:pPr>
            <a:r>
              <a:rPr lang="cs-CZ" sz="2200" dirty="0" smtClean="0"/>
              <a:t>brzdový třmen </a:t>
            </a:r>
            <a:r>
              <a:rPr lang="cs-CZ" sz="2200" dirty="0"/>
              <a:t>(</a:t>
            </a:r>
            <a:r>
              <a:rPr lang="cs-CZ" sz="2200" dirty="0">
                <a:solidFill>
                  <a:srgbClr val="C00000"/>
                </a:solidFill>
              </a:rPr>
              <a:t>plovoucí</a:t>
            </a:r>
            <a:r>
              <a:rPr lang="cs-CZ" sz="2200" dirty="0"/>
              <a:t>; pevný</a:t>
            </a:r>
            <a:r>
              <a:rPr lang="cs-CZ" sz="2200" dirty="0" smtClean="0"/>
              <a:t>)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arenR" startAt="2"/>
            </a:pPr>
            <a:r>
              <a:rPr lang="cs-CZ" sz="2200" dirty="0" smtClean="0"/>
              <a:t>odvzdušňovací šroub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arenR" startAt="2"/>
            </a:pPr>
            <a:r>
              <a:rPr lang="cs-CZ" sz="2200" dirty="0"/>
              <a:t>b</a:t>
            </a:r>
            <a:r>
              <a:rPr lang="cs-CZ" sz="2200" dirty="0" smtClean="0"/>
              <a:t>rzdová hadice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arenR" startAt="2"/>
            </a:pPr>
            <a:r>
              <a:rPr lang="cs-CZ" sz="2200" dirty="0" smtClean="0"/>
              <a:t>senzor opotřebení</a:t>
            </a:r>
          </a:p>
          <a:p>
            <a:pPr marL="447675" indent="-447675">
              <a:spcBef>
                <a:spcPts val="0"/>
              </a:spcBef>
            </a:pPr>
            <a:r>
              <a:rPr lang="cs-CZ" sz="2200" dirty="0" smtClean="0"/>
              <a:t>držák brzdy</a:t>
            </a:r>
            <a:endParaRPr lang="cs-CZ" sz="2200" dirty="0"/>
          </a:p>
          <a:p>
            <a:pPr marL="0" indent="0">
              <a:spcBef>
                <a:spcPts val="0"/>
              </a:spcBef>
              <a:buNone/>
            </a:pPr>
            <a:endParaRPr lang="cs-CZ" sz="2200" i="1" u="sng" dirty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8377" y="3432836"/>
            <a:ext cx="2950234" cy="3223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109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kotoučové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 lnSpcReduction="10000"/>
          </a:bodyPr>
          <a:lstStyle/>
          <a:p>
            <a:pPr marL="361950" indent="-361950">
              <a:spcBef>
                <a:spcPts val="0"/>
              </a:spcBef>
              <a:buNone/>
            </a:pPr>
            <a:r>
              <a:rPr lang="cs-CZ" sz="2200" i="1" u="sng" dirty="0" smtClean="0"/>
              <a:t>Brzdový kotouč</a:t>
            </a:r>
            <a:r>
              <a:rPr lang="cs-CZ" sz="2200" dirty="0" smtClean="0"/>
              <a:t>:</a:t>
            </a:r>
          </a:p>
          <a:p>
            <a:pPr marL="361950" indent="-361950">
              <a:spcBef>
                <a:spcPts val="0"/>
              </a:spcBef>
              <a:buNone/>
            </a:pPr>
            <a:r>
              <a:rPr lang="cs-CZ" sz="2200" i="1" dirty="0" smtClean="0"/>
              <a:t> 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vyrábí </a:t>
            </a:r>
            <a:r>
              <a:rPr lang="cs-CZ" sz="2000" dirty="0"/>
              <a:t>se z legované litiny s vysokou </a:t>
            </a:r>
            <a:endParaRPr lang="cs-CZ" sz="2000" dirty="0" smtClean="0"/>
          </a:p>
          <a:p>
            <a:pPr marL="361950" indent="-361950">
              <a:spcBef>
                <a:spcPts val="0"/>
              </a:spcBef>
              <a:buNone/>
            </a:pPr>
            <a:r>
              <a:rPr lang="cs-CZ" sz="2000" dirty="0"/>
              <a:t>	</a:t>
            </a:r>
            <a:r>
              <a:rPr lang="cs-CZ" sz="2000" dirty="0" smtClean="0"/>
              <a:t>pevností</a:t>
            </a:r>
            <a:r>
              <a:rPr lang="cs-CZ" sz="2000" dirty="0"/>
              <a:t>, </a:t>
            </a:r>
            <a:r>
              <a:rPr lang="cs-CZ" sz="2000" dirty="0" smtClean="0"/>
              <a:t>keramický kotouč je </a:t>
            </a:r>
          </a:p>
          <a:p>
            <a:pPr marL="361950" indent="-361950">
              <a:spcBef>
                <a:spcPts val="0"/>
              </a:spcBef>
              <a:buNone/>
            </a:pPr>
            <a:r>
              <a:rPr lang="cs-CZ" sz="2000" dirty="0"/>
              <a:t>	</a:t>
            </a:r>
            <a:r>
              <a:rPr lang="cs-CZ" sz="2000" dirty="0" smtClean="0"/>
              <a:t>určen pro </a:t>
            </a:r>
            <a:r>
              <a:rPr lang="cs-CZ" sz="2000" dirty="0"/>
              <a:t>závodní </a:t>
            </a:r>
            <a:r>
              <a:rPr lang="cs-CZ" sz="2000" dirty="0" smtClean="0"/>
              <a:t>automobily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kotouče předních brzd jsou </a:t>
            </a:r>
            <a:r>
              <a:rPr lang="cs-CZ" sz="2000" dirty="0"/>
              <a:t>opatřeny </a:t>
            </a:r>
            <a:endParaRPr lang="cs-CZ" sz="2000" dirty="0" smtClean="0"/>
          </a:p>
          <a:p>
            <a:pPr marL="361950" indent="-361950">
              <a:spcBef>
                <a:spcPts val="0"/>
              </a:spcBef>
              <a:buNone/>
            </a:pPr>
            <a:r>
              <a:rPr lang="cs-CZ" sz="2000" dirty="0"/>
              <a:t>	</a:t>
            </a:r>
            <a:r>
              <a:rPr lang="cs-CZ" sz="2000" dirty="0" smtClean="0"/>
              <a:t>vnitřním </a:t>
            </a:r>
            <a:r>
              <a:rPr lang="cs-CZ" sz="2000" dirty="0"/>
              <a:t>chlazením - lepší chlazení </a:t>
            </a:r>
            <a:r>
              <a:rPr lang="cs-CZ" sz="2000" dirty="0" smtClean="0"/>
              <a:t>kotouče</a:t>
            </a:r>
          </a:p>
          <a:p>
            <a:pPr marL="361950" indent="-361950">
              <a:spcBef>
                <a:spcPts val="0"/>
              </a:spcBef>
              <a:buNone/>
            </a:pPr>
            <a:r>
              <a:rPr lang="cs-CZ" sz="2000" dirty="0" smtClean="0"/>
              <a:t>	při brzdění ( většinou např. nápravách)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mohou </a:t>
            </a:r>
            <a:r>
              <a:rPr lang="cs-CZ" sz="2000" dirty="0"/>
              <a:t>také </a:t>
            </a:r>
            <a:r>
              <a:rPr lang="cs-CZ" sz="2000" dirty="0" smtClean="0"/>
              <a:t>v sobě mít otvory </a:t>
            </a:r>
            <a:r>
              <a:rPr lang="cs-CZ" sz="2000" dirty="0"/>
              <a:t>nebo </a:t>
            </a:r>
            <a:endParaRPr lang="cs-CZ" sz="2000" dirty="0" smtClean="0"/>
          </a:p>
          <a:p>
            <a:pPr marL="361950" indent="-361950">
              <a:spcBef>
                <a:spcPts val="0"/>
              </a:spcBef>
              <a:buNone/>
            </a:pPr>
            <a:r>
              <a:rPr lang="cs-CZ" sz="2000" dirty="0"/>
              <a:t>	</a:t>
            </a:r>
            <a:r>
              <a:rPr lang="cs-CZ" sz="2000" dirty="0" smtClean="0"/>
              <a:t>rýhy – za deště </a:t>
            </a:r>
            <a:r>
              <a:rPr lang="cs-CZ" sz="2000" dirty="0"/>
              <a:t>lepší odvod vody, </a:t>
            </a:r>
            <a:r>
              <a:rPr lang="cs-CZ" sz="2000" dirty="0" smtClean="0"/>
              <a:t>tím se </a:t>
            </a:r>
            <a:r>
              <a:rPr lang="cs-CZ" sz="2000" dirty="0"/>
              <a:t>zvyšuje brzdicí </a:t>
            </a:r>
            <a:r>
              <a:rPr lang="cs-CZ" sz="2000" dirty="0" smtClean="0"/>
              <a:t>účinek</a:t>
            </a:r>
            <a:endParaRPr lang="cs-CZ" sz="2000" dirty="0"/>
          </a:p>
          <a:p>
            <a:pPr marL="361950" indent="-361950">
              <a:spcBef>
                <a:spcPts val="0"/>
              </a:spcBef>
              <a:buNone/>
            </a:pPr>
            <a:endParaRPr lang="cs-CZ" sz="2000" dirty="0" smtClean="0"/>
          </a:p>
          <a:p>
            <a:pPr marL="361950" indent="-361950">
              <a:spcBef>
                <a:spcPts val="0"/>
              </a:spcBef>
              <a:buNone/>
            </a:pPr>
            <a:r>
              <a:rPr lang="cs-CZ" sz="2200" i="1" u="sng" dirty="0" smtClean="0"/>
              <a:t>Třmen </a:t>
            </a:r>
            <a:r>
              <a:rPr lang="cs-CZ" sz="2200" i="1" u="sng" dirty="0"/>
              <a:t>kotoučové </a:t>
            </a:r>
            <a:r>
              <a:rPr lang="cs-CZ" sz="2200" i="1" u="sng" dirty="0" smtClean="0"/>
              <a:t>brzdy</a:t>
            </a:r>
            <a:r>
              <a:rPr lang="cs-CZ" sz="2200" dirty="0" smtClean="0"/>
              <a:t>:</a:t>
            </a:r>
          </a:p>
          <a:p>
            <a:pPr marL="361950" indent="-361950">
              <a:spcBef>
                <a:spcPts val="0"/>
              </a:spcBef>
              <a:buNone/>
            </a:pPr>
            <a:r>
              <a:rPr lang="cs-CZ" sz="2200" dirty="0" smtClean="0"/>
              <a:t> 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obsahuje jeden píst (plovoucí) </a:t>
            </a:r>
          </a:p>
          <a:p>
            <a:pPr marL="361950" indent="-361950">
              <a:spcBef>
                <a:spcPts val="0"/>
              </a:spcBef>
              <a:buNone/>
            </a:pPr>
            <a:r>
              <a:rPr lang="cs-CZ" sz="2000" dirty="0"/>
              <a:t>	</a:t>
            </a:r>
            <a:r>
              <a:rPr lang="cs-CZ" sz="2000" dirty="0" smtClean="0"/>
              <a:t>nebo </a:t>
            </a:r>
            <a:r>
              <a:rPr lang="cs-CZ" sz="2000" dirty="0"/>
              <a:t>více </a:t>
            </a:r>
            <a:r>
              <a:rPr lang="cs-CZ" sz="2000" dirty="0" smtClean="0"/>
              <a:t>brzdových pístů (pevný)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suvně </a:t>
            </a:r>
            <a:r>
              <a:rPr lang="cs-CZ" sz="2000" dirty="0"/>
              <a:t>připevněné brzdové </a:t>
            </a:r>
            <a:r>
              <a:rPr lang="cs-CZ" sz="2000" dirty="0" smtClean="0"/>
              <a:t>destičky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utěsněný prostor </a:t>
            </a:r>
            <a:r>
              <a:rPr lang="cs-CZ" sz="2000" dirty="0"/>
              <a:t>pro brzdovou </a:t>
            </a:r>
            <a:r>
              <a:rPr lang="cs-CZ" sz="2000" dirty="0" smtClean="0"/>
              <a:t>kapalinu		Držák destiček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361950" indent="-361950">
              <a:spcBef>
                <a:spcPts val="0"/>
              </a:spcBef>
              <a:buNone/>
            </a:pPr>
            <a:endParaRPr lang="cs-CZ" sz="2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9633" y="1466611"/>
            <a:ext cx="2925763" cy="245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72" t="28772" r="17925" b="32653"/>
          <a:stretch/>
        </p:blipFill>
        <p:spPr bwMode="auto">
          <a:xfrm>
            <a:off x="5854339" y="4326144"/>
            <a:ext cx="2631057" cy="1561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4435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kotoučové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 smtClean="0"/>
              <a:t>Brzdový píst(y)</a:t>
            </a:r>
            <a:r>
              <a:rPr lang="cs-CZ" sz="2200" dirty="0" smtClean="0"/>
              <a:t>:</a:t>
            </a:r>
          </a:p>
          <a:p>
            <a:pPr marL="0" indent="0">
              <a:buNone/>
            </a:pPr>
            <a:r>
              <a:rPr lang="cs-CZ" sz="2200" dirty="0" smtClean="0"/>
              <a:t> </a:t>
            </a:r>
          </a:p>
          <a:p>
            <a:r>
              <a:rPr lang="cs-CZ" sz="2000" dirty="0" smtClean="0"/>
              <a:t>při </a:t>
            </a:r>
            <a:r>
              <a:rPr lang="cs-CZ" sz="2000" dirty="0"/>
              <a:t>brzdění je, spolu s brzdovou destičkou, tlačen brzdovou kapalinou směrem k brzdovému </a:t>
            </a:r>
            <a:r>
              <a:rPr lang="cs-CZ" sz="2000" dirty="0" smtClean="0"/>
              <a:t>kotouči</a:t>
            </a:r>
          </a:p>
          <a:p>
            <a:r>
              <a:rPr lang="cs-CZ" sz="2000" dirty="0" smtClean="0"/>
              <a:t>nejpoužívanější jsou samostavitelné písty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200" i="1" u="sng" dirty="0" smtClean="0"/>
              <a:t>Brzdová destička</a:t>
            </a:r>
            <a:r>
              <a:rPr lang="cs-CZ" sz="2200" dirty="0" smtClean="0"/>
              <a:t>:</a:t>
            </a:r>
          </a:p>
          <a:p>
            <a:pPr marL="0" indent="0">
              <a:buNone/>
            </a:pPr>
            <a:endParaRPr lang="cs-CZ" sz="2200" dirty="0" smtClean="0"/>
          </a:p>
          <a:p>
            <a:r>
              <a:rPr lang="cs-CZ" sz="2000" dirty="0" smtClean="0"/>
              <a:t>na nosném plechu je obložení přilepeno</a:t>
            </a:r>
          </a:p>
          <a:p>
            <a:r>
              <a:rPr lang="cs-CZ" sz="2000" dirty="0" smtClean="0"/>
              <a:t>má </a:t>
            </a:r>
            <a:r>
              <a:rPr lang="cs-CZ" sz="2000" dirty="0"/>
              <a:t>vysoký koeficient smykového </a:t>
            </a:r>
            <a:r>
              <a:rPr lang="cs-CZ" sz="2000" dirty="0" smtClean="0"/>
              <a:t>tření</a:t>
            </a:r>
          </a:p>
          <a:p>
            <a:r>
              <a:rPr lang="cs-CZ" sz="2000" dirty="0" smtClean="0"/>
              <a:t>novější </a:t>
            </a:r>
            <a:r>
              <a:rPr lang="cs-CZ" sz="2000" dirty="0"/>
              <a:t>automobily mají </a:t>
            </a:r>
            <a:r>
              <a:rPr lang="cs-CZ" sz="2000" dirty="0" smtClean="0"/>
              <a:t>v </a:t>
            </a:r>
            <a:r>
              <a:rPr lang="cs-CZ" sz="2000" dirty="0"/>
              <a:t>brzdových destičkách zabudované </a:t>
            </a:r>
            <a:r>
              <a:rPr lang="cs-CZ" sz="2000" dirty="0" smtClean="0"/>
              <a:t>snímače (mechanické/elektronické), </a:t>
            </a:r>
            <a:r>
              <a:rPr lang="cs-CZ" sz="2000" dirty="0"/>
              <a:t>které informuje řidiče o stavu brzdových </a:t>
            </a:r>
            <a:r>
              <a:rPr lang="cs-CZ" sz="2000" dirty="0" smtClean="0"/>
              <a:t>destiček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1600" dirty="0" smtClean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kotoučové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 smtClean="0"/>
              <a:t>Jednoduché uspořádání kotoučových brzd</a:t>
            </a:r>
            <a:endParaRPr lang="cs-CZ" sz="2200" i="1" u="sng" dirty="0"/>
          </a:p>
          <a:p>
            <a:endParaRPr lang="cs-CZ" sz="2000" dirty="0" smtClean="0"/>
          </a:p>
          <a:p>
            <a:endParaRPr lang="cs-CZ" sz="2000" dirty="0"/>
          </a:p>
          <a:p>
            <a:pPr marL="0" indent="0">
              <a:buNone/>
            </a:pPr>
            <a:r>
              <a:rPr lang="cs-CZ" sz="1600" dirty="0" smtClean="0"/>
              <a:t>	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595" y="2113830"/>
            <a:ext cx="7190499" cy="4303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432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kotoučové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 smtClean="0"/>
              <a:t>Schéma kotoučové brzdy</a:t>
            </a:r>
          </a:p>
          <a:p>
            <a:pPr marL="0" indent="0">
              <a:buNone/>
            </a:pPr>
            <a:r>
              <a:rPr lang="cs-CZ" sz="2000" dirty="0" smtClean="0"/>
              <a:t>			</a:t>
            </a:r>
          </a:p>
          <a:p>
            <a:pPr>
              <a:spcBef>
                <a:spcPts val="600"/>
              </a:spcBef>
              <a:buFont typeface="+mj-lt"/>
              <a:buAutoNum type="arabicParenR"/>
            </a:pPr>
            <a:r>
              <a:rPr lang="cs-CZ" sz="1600" dirty="0" smtClean="0"/>
              <a:t>brzdový kotouč</a:t>
            </a:r>
            <a:endParaRPr lang="cs-CZ" sz="2000" dirty="0"/>
          </a:p>
          <a:p>
            <a:pPr>
              <a:spcBef>
                <a:spcPts val="600"/>
              </a:spcBef>
              <a:buFont typeface="+mj-lt"/>
              <a:buAutoNum type="arabicParenR"/>
            </a:pPr>
            <a:r>
              <a:rPr lang="cs-CZ" sz="1600" dirty="0" smtClean="0"/>
              <a:t>třmen </a:t>
            </a:r>
            <a:r>
              <a:rPr lang="cs-CZ" sz="1600" dirty="0"/>
              <a:t>kotoučové </a:t>
            </a:r>
            <a:r>
              <a:rPr lang="cs-CZ" sz="1600" dirty="0" smtClean="0"/>
              <a:t>brzdy</a:t>
            </a:r>
            <a:endParaRPr lang="cs-CZ" sz="2000" dirty="0" smtClean="0"/>
          </a:p>
          <a:p>
            <a:pPr>
              <a:spcBef>
                <a:spcPts val="600"/>
              </a:spcBef>
              <a:buFont typeface="+mj-lt"/>
              <a:buAutoNum type="arabicParenR"/>
            </a:pPr>
            <a:r>
              <a:rPr lang="cs-CZ" sz="1600" dirty="0" smtClean="0"/>
              <a:t>píst </a:t>
            </a:r>
            <a:r>
              <a:rPr lang="cs-CZ" sz="1600" dirty="0"/>
              <a:t>(</a:t>
            </a:r>
            <a:r>
              <a:rPr lang="cs-CZ" sz="1600" dirty="0" smtClean="0"/>
              <a:t>písty)</a:t>
            </a:r>
          </a:p>
          <a:p>
            <a:pPr>
              <a:spcBef>
                <a:spcPts val="600"/>
              </a:spcBef>
              <a:buFont typeface="+mj-lt"/>
              <a:buAutoNum type="arabicParenR"/>
            </a:pPr>
            <a:r>
              <a:rPr lang="cs-CZ" sz="1600" dirty="0" smtClean="0"/>
              <a:t>prostor </a:t>
            </a:r>
            <a:r>
              <a:rPr lang="cs-CZ" sz="1600" dirty="0"/>
              <a:t>pro brzdovou </a:t>
            </a:r>
            <a:endParaRPr lang="cs-CZ" sz="1600" dirty="0" smtClean="0"/>
          </a:p>
          <a:p>
            <a:pPr marL="361950" indent="-361950">
              <a:spcBef>
                <a:spcPts val="600"/>
              </a:spcBef>
              <a:buNone/>
            </a:pPr>
            <a:r>
              <a:rPr lang="cs-CZ" sz="1600" dirty="0" smtClean="0"/>
              <a:t>	kapalinu</a:t>
            </a:r>
            <a:endParaRPr lang="cs-CZ" sz="2000" dirty="0" smtClean="0"/>
          </a:p>
          <a:p>
            <a:pPr marL="361950" indent="-361950">
              <a:spcBef>
                <a:spcPts val="600"/>
              </a:spcBef>
              <a:buFont typeface="+mj-lt"/>
              <a:buAutoNum type="arabicParenR" startAt="5"/>
            </a:pPr>
            <a:r>
              <a:rPr lang="cs-CZ" sz="1600" dirty="0" smtClean="0"/>
              <a:t>brzdové </a:t>
            </a:r>
            <a:r>
              <a:rPr lang="cs-CZ" sz="1600" dirty="0"/>
              <a:t>destičky </a:t>
            </a:r>
            <a:endParaRPr lang="cs-CZ" sz="1600" dirty="0" smtClean="0"/>
          </a:p>
          <a:p>
            <a:pPr marL="361950" indent="-361950">
              <a:spcBef>
                <a:spcPts val="600"/>
              </a:spcBef>
              <a:buNone/>
            </a:pPr>
            <a:r>
              <a:rPr lang="cs-CZ" sz="1600" dirty="0" smtClean="0"/>
              <a:t>	(</a:t>
            </a:r>
            <a:r>
              <a:rPr lang="cs-CZ" sz="1600" dirty="0"/>
              <a:t>třecí </a:t>
            </a:r>
            <a:r>
              <a:rPr lang="cs-CZ" sz="1600" dirty="0" smtClean="0"/>
              <a:t>segmenty)</a:t>
            </a:r>
            <a:endParaRPr lang="cs-CZ" sz="2000" dirty="0" smtClean="0"/>
          </a:p>
          <a:p>
            <a:pPr>
              <a:spcBef>
                <a:spcPts val="600"/>
              </a:spcBef>
              <a:buFont typeface="+mj-lt"/>
              <a:buAutoNum type="arabicParenR" startAt="6"/>
            </a:pPr>
            <a:r>
              <a:rPr lang="cs-CZ" sz="1600" dirty="0" smtClean="0"/>
              <a:t>uchycení </a:t>
            </a:r>
            <a:r>
              <a:rPr lang="cs-CZ" sz="1600" dirty="0"/>
              <a:t>a vedení třmenu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</a:t>
            </a:r>
            <a:r>
              <a:rPr lang="cs-CZ" sz="2000" dirty="0"/>
              <a:t>	</a:t>
            </a:r>
            <a:r>
              <a:rPr lang="cs-CZ" sz="2000" dirty="0" smtClean="0"/>
              <a:t>	pevný </a:t>
            </a:r>
            <a:r>
              <a:rPr lang="cs-CZ" sz="2000" dirty="0"/>
              <a:t>třmen		 plovoucí třmen	</a:t>
            </a:r>
            <a:endParaRPr lang="cs-CZ" sz="1600" dirty="0" smtClean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1" t="2868" r="5151" b="4512"/>
          <a:stretch/>
        </p:blipFill>
        <p:spPr bwMode="auto">
          <a:xfrm>
            <a:off x="3295290" y="1915064"/>
            <a:ext cx="5339751" cy="38905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8693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Brzdy </a:t>
            </a:r>
            <a:r>
              <a:rPr lang="cs-CZ" sz="3200" dirty="0"/>
              <a:t>kotoučové</a:t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5" name="TextovéPole 4"/>
          <p:cNvSpPr txBox="1">
            <a:spLocks noChangeAspect="1"/>
          </p:cNvSpPr>
          <p:nvPr/>
        </p:nvSpPr>
        <p:spPr>
          <a:xfrm>
            <a:off x="612000" y="1439999"/>
            <a:ext cx="7956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200" i="1" dirty="0" smtClean="0"/>
              <a:t>	      Pevný třmen kotoučové brzdy CONTINENTAL	</a:t>
            </a:r>
            <a:r>
              <a:rPr lang="cs-CZ" sz="2000" dirty="0" smtClean="0"/>
              <a:t>		</a:t>
            </a:r>
            <a:endParaRPr lang="cs-CZ" sz="20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1" t="7645" r="3359" b="7339"/>
          <a:stretch/>
        </p:blipFill>
        <p:spPr bwMode="auto">
          <a:xfrm>
            <a:off x="1337841" y="1524386"/>
            <a:ext cx="6625087" cy="4514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0588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Brzdy </a:t>
            </a:r>
            <a:r>
              <a:rPr lang="cs-CZ" sz="3200" dirty="0"/>
              <a:t>kotoučové</a:t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5" name="TextovéPole 4"/>
          <p:cNvSpPr txBox="1">
            <a:spLocks noChangeAspect="1"/>
          </p:cNvSpPr>
          <p:nvPr/>
        </p:nvSpPr>
        <p:spPr>
          <a:xfrm>
            <a:off x="612000" y="1439999"/>
            <a:ext cx="7956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200" i="1" dirty="0" smtClean="0"/>
              <a:t>Keramický kotouč a pevný třmen</a:t>
            </a:r>
          </a:p>
          <a:p>
            <a:r>
              <a:rPr lang="cs-CZ" sz="2200" i="1" dirty="0" smtClean="0"/>
              <a:t>přední brzdy Aston Martin</a:t>
            </a:r>
            <a:r>
              <a:rPr lang="cs-CZ" sz="2000" dirty="0" smtClean="0"/>
              <a:t>				</a:t>
            </a:r>
            <a:endParaRPr lang="cs-CZ" sz="20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50" t="3727" r="11900" b="2756"/>
          <a:stretch/>
        </p:blipFill>
        <p:spPr bwMode="auto">
          <a:xfrm>
            <a:off x="4425352" y="1592047"/>
            <a:ext cx="4063042" cy="47359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3655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kotoučové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612000" y="1440000"/>
            <a:ext cx="7920000" cy="5040000"/>
          </a:xfrm>
          <a:prstGeom prst="rect">
            <a:avLst/>
          </a:prstGeom>
        </p:spPr>
        <p:txBody>
          <a:bodyPr>
            <a:noAutofit/>
          </a:bodyPr>
          <a:lstStyle/>
          <a:p>
            <a:endParaRPr lang="cs-CZ" sz="2000" dirty="0"/>
          </a:p>
        </p:txBody>
      </p:sp>
      <p:sp>
        <p:nvSpPr>
          <p:cNvPr id="8" name="Obdélník 7"/>
          <p:cNvSpPr>
            <a:spLocks noChangeAspect="1"/>
          </p:cNvSpPr>
          <p:nvPr/>
        </p:nvSpPr>
        <p:spPr>
          <a:xfrm>
            <a:off x="611943" y="1440008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361950" indent="-361950"/>
            <a:endParaRPr lang="cs-CZ" dirty="0"/>
          </a:p>
        </p:txBody>
      </p:sp>
      <p:sp>
        <p:nvSpPr>
          <p:cNvPr id="6" name="Obdélník 5"/>
          <p:cNvSpPr>
            <a:spLocks noChangeAspect="1"/>
          </p:cNvSpPr>
          <p:nvPr/>
        </p:nvSpPr>
        <p:spPr>
          <a:xfrm>
            <a:off x="611999" y="1440008"/>
            <a:ext cx="7919943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sz="2200" i="1" u="sng" dirty="0" smtClean="0"/>
              <a:t>Kompletní brzdová sada pro jedno přední kolo </a:t>
            </a:r>
            <a:endParaRPr lang="cs-CZ" sz="2200" i="1" u="sng" dirty="0"/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7864" y="2155838"/>
            <a:ext cx="6193766" cy="4168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4668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kotoučové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3" name="Obdélník 2"/>
          <p:cNvSpPr>
            <a:spLocks noChangeAspect="1"/>
          </p:cNvSpPr>
          <p:nvPr/>
        </p:nvSpPr>
        <p:spPr>
          <a:xfrm>
            <a:off x="611943" y="1440008"/>
            <a:ext cx="7920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612000" y="1440000"/>
            <a:ext cx="7920000" cy="504000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cs-CZ" sz="2200" i="1" u="sng" dirty="0" smtClean="0"/>
              <a:t>Řez brzdovým keramickým </a:t>
            </a:r>
          </a:p>
          <a:p>
            <a:r>
              <a:rPr lang="cs-CZ" sz="2200" i="1" u="sng" dirty="0"/>
              <a:t>k</a:t>
            </a:r>
            <a:r>
              <a:rPr lang="cs-CZ" sz="2200" i="1" u="sng" dirty="0" smtClean="0"/>
              <a:t>otoučem PORSCHE</a:t>
            </a:r>
            <a:endParaRPr lang="cs-CZ" sz="2200" i="1" u="sng" dirty="0"/>
          </a:p>
        </p:txBody>
      </p:sp>
      <p:sp>
        <p:nvSpPr>
          <p:cNvPr id="8" name="Obdélník 7"/>
          <p:cNvSpPr>
            <a:spLocks noChangeAspect="1"/>
          </p:cNvSpPr>
          <p:nvPr/>
        </p:nvSpPr>
        <p:spPr>
          <a:xfrm>
            <a:off x="611943" y="1440008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361950" indent="-361950"/>
            <a:endParaRPr lang="cs-CZ" dirty="0"/>
          </a:p>
        </p:txBody>
      </p:sp>
      <p:sp>
        <p:nvSpPr>
          <p:cNvPr id="6" name="Obdélník 5"/>
          <p:cNvSpPr>
            <a:spLocks noChangeAspect="1"/>
          </p:cNvSpPr>
          <p:nvPr/>
        </p:nvSpPr>
        <p:spPr>
          <a:xfrm>
            <a:off x="611999" y="1440008"/>
            <a:ext cx="7919943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endParaRPr lang="cs-CZ" sz="2000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49" t="4344" r="15403" b="2916"/>
          <a:stretch/>
        </p:blipFill>
        <p:spPr bwMode="auto">
          <a:xfrm>
            <a:off x="3743865" y="1569383"/>
            <a:ext cx="4788078" cy="4831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6566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kotoučové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3" name="Obdélník 2"/>
          <p:cNvSpPr>
            <a:spLocks noChangeAspect="1"/>
          </p:cNvSpPr>
          <p:nvPr/>
        </p:nvSpPr>
        <p:spPr>
          <a:xfrm>
            <a:off x="611943" y="1440008"/>
            <a:ext cx="7920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612000" y="1440000"/>
            <a:ext cx="7920000" cy="5040000"/>
          </a:xfrm>
          <a:prstGeom prst="rect">
            <a:avLst/>
          </a:prstGeom>
        </p:spPr>
        <p:txBody>
          <a:bodyPr>
            <a:noAutofit/>
          </a:bodyPr>
          <a:lstStyle/>
          <a:p>
            <a:pPr algn="ctr"/>
            <a:r>
              <a:rPr lang="cs-CZ" sz="2200" i="1" dirty="0" smtClean="0"/>
              <a:t>Plovoucí třmen kotoučové brzdy nákladních vozidel fy. KNORR</a:t>
            </a:r>
            <a:endParaRPr lang="cs-CZ" sz="2200" i="1" dirty="0"/>
          </a:p>
        </p:txBody>
      </p:sp>
      <p:sp>
        <p:nvSpPr>
          <p:cNvPr id="8" name="Obdélník 7"/>
          <p:cNvSpPr>
            <a:spLocks noChangeAspect="1"/>
          </p:cNvSpPr>
          <p:nvPr/>
        </p:nvSpPr>
        <p:spPr>
          <a:xfrm>
            <a:off x="611943" y="1440008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361950" indent="-361950"/>
            <a:endParaRPr lang="cs-CZ" dirty="0"/>
          </a:p>
        </p:txBody>
      </p:sp>
      <p:sp>
        <p:nvSpPr>
          <p:cNvPr id="6" name="Obdélník 5"/>
          <p:cNvSpPr>
            <a:spLocks noChangeAspect="1"/>
          </p:cNvSpPr>
          <p:nvPr/>
        </p:nvSpPr>
        <p:spPr>
          <a:xfrm>
            <a:off x="611999" y="1440008"/>
            <a:ext cx="7919943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endParaRPr lang="cs-CZ" sz="20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8" t="14359" r="2981"/>
          <a:stretch/>
        </p:blipFill>
        <p:spPr bwMode="auto">
          <a:xfrm>
            <a:off x="1085246" y="2086340"/>
            <a:ext cx="6954573" cy="4393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147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 kotoučové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3" name="Obdélník 2"/>
          <p:cNvSpPr>
            <a:spLocks noChangeAspect="1"/>
          </p:cNvSpPr>
          <p:nvPr/>
        </p:nvSpPr>
        <p:spPr>
          <a:xfrm>
            <a:off x="611943" y="1440008"/>
            <a:ext cx="7920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612000" y="1440000"/>
            <a:ext cx="7920000" cy="5040000"/>
          </a:xfrm>
          <a:prstGeom prst="rect">
            <a:avLst/>
          </a:prstGeom>
        </p:spPr>
        <p:txBody>
          <a:bodyPr>
            <a:noAutofit/>
          </a:bodyPr>
          <a:lstStyle/>
          <a:p>
            <a:endParaRPr lang="cs-CZ" sz="2000" dirty="0"/>
          </a:p>
        </p:txBody>
      </p:sp>
      <p:sp>
        <p:nvSpPr>
          <p:cNvPr id="8" name="Obdélník 7"/>
          <p:cNvSpPr>
            <a:spLocks noChangeAspect="1"/>
          </p:cNvSpPr>
          <p:nvPr/>
        </p:nvSpPr>
        <p:spPr>
          <a:xfrm>
            <a:off x="611943" y="1440008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361950" indent="-361950"/>
            <a:endParaRPr lang="cs-CZ" dirty="0"/>
          </a:p>
        </p:txBody>
      </p:sp>
      <p:sp>
        <p:nvSpPr>
          <p:cNvPr id="6" name="Obdélník 5"/>
          <p:cNvSpPr>
            <a:spLocks noChangeAspect="1"/>
          </p:cNvSpPr>
          <p:nvPr/>
        </p:nvSpPr>
        <p:spPr>
          <a:xfrm>
            <a:off x="611999" y="1440008"/>
            <a:ext cx="7919943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endParaRPr lang="cs-CZ" sz="20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291" y="1533705"/>
            <a:ext cx="6699418" cy="4711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5915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Tato prezentace, ukazuje a seznamuje žáky s kotoučovými brzdami, které se používaly a používají v automobilech. Kotoučové brzdy jsou nedílnou součástí  podvozků osobních i nákladních vozidel, a jsou tudíž, velmi důležitým článkem v konstrukci stavby  vozidel.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Popište konstrukci kotoučových brzd s plovoucím třmenem.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Jaké jsou výhody kotoučových brzd?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Jaké jsou nevýhody kotoučových brzd?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  <a:p>
            <a:pPr algn="ctr"/>
            <a:r>
              <a:rPr lang="cs-CZ" sz="48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8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64775"/>
            <a:ext cx="7632848" cy="140653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Výukové sešity BOSCH pro pedagogické pracovníky. </a:t>
            </a:r>
          </a:p>
          <a:p>
            <a:pPr algn="just"/>
            <a:r>
              <a:rPr lang="cs-CZ" dirty="0" smtClean="0">
                <a:solidFill>
                  <a:prstClr val="black"/>
                </a:solidFill>
              </a:rPr>
              <a:t>V prezentaci použity vlastní citace, fotografie a schémata, vyjma fotografií z volně dostupných zdrojů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</a:p>
          <a:p>
            <a:pPr algn="just"/>
            <a:endParaRPr lang="cs-CZ" sz="1200" dirty="0" smtClean="0">
              <a:solidFill>
                <a:prstClr val="black"/>
              </a:solidFill>
              <a:hlinkClick r:id="rId4"/>
            </a:endParaRPr>
          </a:p>
          <a:p>
            <a:pPr algn="just"/>
            <a:r>
              <a:rPr lang="cs-CZ" sz="1200" dirty="0" smtClean="0">
                <a:solidFill>
                  <a:prstClr val="black"/>
                </a:solidFill>
                <a:hlinkClick r:id="rId4"/>
              </a:rPr>
              <a:t>http</a:t>
            </a:r>
            <a:r>
              <a:rPr lang="cs-CZ" sz="1200" dirty="0">
                <a:solidFill>
                  <a:prstClr val="black"/>
                </a:solidFill>
                <a:hlinkClick r:id="rId4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projektysipvz.gytool.cz/ProjektySIPVZ/Obrazky/Fyzika/Auto/Brzdy.gif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5"/>
              </a:rPr>
              <a:t>files.autopc.webnode.cz/2000000349df919e737/kotou%C4%8Dov%C3%A1%20brzda%20s%20pevn%C3%BDm%20a%20posuvn%C3%BDm%20t%C5%99menem.jpg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6"/>
              </a:rPr>
              <a:t>im9.cz/iR/importprodukt-orig/0ee/0eef59532cc05b5fa806ac7ad5f8e21a.jpg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7"/>
              </a:rPr>
              <a:t>www.mroauto.cz/image/25042/937564?small=0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8"/>
              </a:rPr>
              <a:t>autoservis.femat.cz/data/uploads/kotoucova-brzda-autoservis-femat-praha-5-radotin.png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9"/>
              </a:rPr>
              <a:t>media1mi.cz/p/1/121/7/photo-85d422ad-b7c7-439c-bb09-d1d4fd1df943-for_zoom.jpg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10"/>
              </a:rPr>
              <a:t>http://www.svetautomobilu.cz/obrazek/2/brzdy-jpg</a:t>
            </a:r>
            <a:r>
              <a:rPr lang="cs-CZ" sz="1200" dirty="0" smtClean="0">
                <a:solidFill>
                  <a:prstClr val="black"/>
                </a:solidFill>
                <a:hlinkClick r:id="rId10"/>
              </a:rPr>
              <a:t>/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1"/>
              </a:rPr>
              <a:t>www.auto-mania.cz/wp-content/uploads/2013/01/brzdy_nove.jpg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12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2"/>
              </a:rPr>
              <a:t>autoservis.femat.cz/data/uploads/brzdy-nejdulezitejsi-soucast-automobilu-femat-autoservis-praha-5-radotin.png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1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3"/>
              </a:rPr>
              <a:t>autoservis.auto-kola.cz/files/foto_brzdy.jpg</a:t>
            </a:r>
            <a:endParaRPr lang="cs-CZ" sz="1200" dirty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14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4"/>
              </a:rPr>
              <a:t>img.auto.cz/news/img/galleries/2011-33/01_4e492d4714da8.jpg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15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5"/>
              </a:rPr>
              <a:t>www.branco-nd.cz/media/Image/nakladni/podvozek/vzduchova-soustava/01_knorr.jpg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dirty="0" smtClean="0"/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12307</TotalTime>
  <Words>656</Words>
  <Application>Microsoft Office PowerPoint</Application>
  <PresentationFormat>Předvádění na obrazovce (4:3)</PresentationFormat>
  <Paragraphs>255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Brzdy kotoučové</vt:lpstr>
      <vt:lpstr>    Brzdy kotoučové    </vt:lpstr>
      <vt:lpstr>Brzdy kotoučové</vt:lpstr>
      <vt:lpstr>Brzdy kotoučové</vt:lpstr>
      <vt:lpstr>Brzdy kotoučové</vt:lpstr>
      <vt:lpstr>Brzdy kotoučové</vt:lpstr>
      <vt:lpstr>Brzdy kotoučové</vt:lpstr>
      <vt:lpstr>    Brzdy kotoučové    </vt:lpstr>
      <vt:lpstr>    Brzdy kotoučové    </vt:lpstr>
      <vt:lpstr>Brzdy kotoučové</vt:lpstr>
      <vt:lpstr>Brzdy kotoučové</vt:lpstr>
      <vt:lpstr>Brzdy kotoučové</vt:lpstr>
      <vt:lpstr>Brzdy kotoučové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886</cp:revision>
  <dcterms:created xsi:type="dcterms:W3CDTF">2010-11-01T23:40:31Z</dcterms:created>
  <dcterms:modified xsi:type="dcterms:W3CDTF">2014-03-21T06:11:03Z</dcterms:modified>
</cp:coreProperties>
</file>