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7"/>
  </p:notesMasterIdLst>
  <p:sldIdLst>
    <p:sldId id="256" r:id="rId3"/>
    <p:sldId id="305" r:id="rId4"/>
    <p:sldId id="302" r:id="rId5"/>
    <p:sldId id="296" r:id="rId6"/>
    <p:sldId id="297" r:id="rId7"/>
    <p:sldId id="298" r:id="rId8"/>
    <p:sldId id="313" r:id="rId9"/>
    <p:sldId id="314" r:id="rId10"/>
    <p:sldId id="308" r:id="rId11"/>
    <p:sldId id="317" r:id="rId12"/>
    <p:sldId id="306" r:id="rId13"/>
    <p:sldId id="315" r:id="rId14"/>
    <p:sldId id="275" r:id="rId15"/>
    <p:sldId id="277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C0867"/>
    <a:srgbClr val="EA851B"/>
    <a:srgbClr val="000000"/>
    <a:srgbClr val="66FFFF"/>
    <a:srgbClr val="0228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4853" autoAdjust="0"/>
    <p:restoredTop sz="93605" autoAdjust="0"/>
  </p:normalViewPr>
  <p:slideViewPr>
    <p:cSldViewPr snapToGrid="0">
      <p:cViewPr>
        <p:scale>
          <a:sx n="110" d="100"/>
          <a:sy n="110" d="100"/>
        </p:scale>
        <p:origin x="-2418" y="-1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21. 3. 2014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21. 3. 2014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21. 3. 2014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21. 3. 2014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21. 3. 2014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21. 3. 2014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21. 3. 2014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21. 3. 2014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21. 3. 2014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21. 3. 2014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21. 3. 2014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21. 3. 2014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21. 3. 2014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2596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21. 3. 2014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9517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21. 3. 2014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5562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21. 3. 2014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8959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21. 3. 2014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188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21. 3. 2014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0214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21. 3. 2014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9724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21. 3. 2014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4596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21. 3. 2014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2164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21. 3. 2014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6194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21. 3. 2014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8248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21. 3. 2014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21. 3. 2014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35138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autoznalosti.cz/images/stories/podvozek_kola/hydraulicky_posilovac.jpg" TargetMode="External"/><Relationship Id="rId3" Type="http://schemas.openxmlformats.org/officeDocument/2006/relationships/image" Target="../media/image2.jpeg"/><Relationship Id="rId7" Type="http://schemas.openxmlformats.org/officeDocument/2006/relationships/hyperlink" Target="http://www.autoznalosti.cz/images/stories/podvozek_kola/posilovac-brzdi.jpg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Relationship Id="rId6" Type="http://schemas.openxmlformats.org/officeDocument/2006/relationships/hyperlink" Target="http://www.autoznalosti.cz/images/stories/podvozek_kola/posilovac_cast_brzdi.jpg" TargetMode="External"/><Relationship Id="rId11" Type="http://schemas.openxmlformats.org/officeDocument/2006/relationships/hyperlink" Target="http://www.bosch-automotivetechnology.cz/media/db_application/stage_components/safety/bremskraftverstrkernoah_emo~1.jpg" TargetMode="External"/><Relationship Id="rId5" Type="http://schemas.openxmlformats.org/officeDocument/2006/relationships/hyperlink" Target="http://www.autoznalosti.cz/images/stories/podvozek_kola/posilovac.jpg" TargetMode="External"/><Relationship Id="rId10" Type="http://schemas.openxmlformats.org/officeDocument/2006/relationships/hyperlink" Target="http://www.bosch-automotivetechnology.cz/media/db_application/stage_components/safety/bremskraftverstrkerthroughbolt_emo~1.jpg" TargetMode="External"/><Relationship Id="rId4" Type="http://schemas.openxmlformats.org/officeDocument/2006/relationships/hyperlink" Target="http://projektysipvz.gytool.cz/ProjektySIPVZ/Obrazky/Fyzika/Auto/Brzdy.gif" TargetMode="External"/><Relationship Id="rId9" Type="http://schemas.openxmlformats.org/officeDocument/2006/relationships/hyperlink" Target="http://www.bosch-automotivetechnology.cz/media/db_application/stage_components/safety/bremskraftverstrkertierod_emo~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78188496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14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+mn-lt"/>
                        </a:rPr>
                        <a:t>Posilovače </a:t>
                      </a:r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+mn-lt"/>
                        </a:rPr>
                        <a:t>brzd</a:t>
                      </a:r>
                    </a:p>
                  </a:txBody>
                  <a:tcPr marL="72000" marR="7200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Brzdy, posilovač brzd, podtlak,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přetlak, vakuová pumpa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Automobily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Bc. Ladislav Hajný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 - Mechanik opravář motorových vozidel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Ne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56489" y="977512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/>
              <a:t>Posilovače brzd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56489" y="1500732"/>
            <a:ext cx="7560840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/>
              <a:t>VY_32_INOVACE_14_278</a:t>
            </a:r>
            <a:endParaRPr lang="cs-CZ" sz="20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Posilovače brzd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2000" y="1440000"/>
            <a:ext cx="7920000" cy="504000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cs-CZ" sz="2200" i="1" u="sng" dirty="0"/>
              <a:t>Posilovač </a:t>
            </a:r>
            <a:r>
              <a:rPr lang="cs-CZ" sz="2200" i="1" u="sng" dirty="0" smtClean="0"/>
              <a:t>brzd</a:t>
            </a:r>
            <a:r>
              <a:rPr lang="cs-CZ" sz="2200" dirty="0" smtClean="0"/>
              <a:t>:</a:t>
            </a:r>
          </a:p>
          <a:p>
            <a:endParaRPr lang="cs-CZ" sz="22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zesiluje </a:t>
            </a:r>
            <a:r>
              <a:rPr lang="cs-CZ" sz="2000" dirty="0"/>
              <a:t>tlak nohy při ovládání brzdy </a:t>
            </a:r>
            <a:r>
              <a:rPr lang="cs-CZ" sz="2000" dirty="0" smtClean="0"/>
              <a:t>a tím </a:t>
            </a:r>
            <a:r>
              <a:rPr lang="cs-CZ" sz="2000" dirty="0"/>
              <a:t>snižuje manuální práci </a:t>
            </a:r>
            <a:r>
              <a:rPr lang="cs-CZ" sz="2000" dirty="0" smtClean="0"/>
              <a:t>(ovládací sílu) řidiče </a:t>
            </a:r>
            <a:r>
              <a:rPr lang="cs-CZ" sz="2000" dirty="0"/>
              <a:t>potřebnou pro správnou </a:t>
            </a:r>
            <a:r>
              <a:rPr lang="cs-CZ" sz="2000" dirty="0" smtClean="0"/>
              <a:t>funkci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u současných automobilů je </a:t>
            </a:r>
            <a:r>
              <a:rPr lang="cs-CZ" sz="2000" dirty="0"/>
              <a:t>posilovač brzd v kombinaci s hlavním </a:t>
            </a:r>
            <a:r>
              <a:rPr lang="cs-CZ" sz="2000" dirty="0" smtClean="0"/>
              <a:t>brzdovým válcem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posilovač </a:t>
            </a:r>
            <a:r>
              <a:rPr lang="cs-CZ" sz="2000" dirty="0"/>
              <a:t>nesmí narušit přesné, citlivé ovládání brzdné </a:t>
            </a:r>
            <a:r>
              <a:rPr lang="cs-CZ" sz="2000" dirty="0" smtClean="0"/>
              <a:t>síly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při poruše posilovače brzd nesmí být ovládací síla na pedál vyšší než 800N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posilovače fungují pouze při nastartovaném motoru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000" dirty="0"/>
          </a:p>
          <a:p>
            <a:r>
              <a:rPr lang="cs-CZ" sz="2000" dirty="0" smtClean="0"/>
              <a:t>Základním </a:t>
            </a:r>
            <a:r>
              <a:rPr lang="cs-CZ" sz="2000" dirty="0"/>
              <a:t>technickým požadavkem </a:t>
            </a:r>
            <a:r>
              <a:rPr lang="cs-CZ" sz="2000" dirty="0" smtClean="0"/>
              <a:t>na posilovač brzd </a:t>
            </a:r>
            <a:r>
              <a:rPr lang="cs-CZ" sz="2000" dirty="0"/>
              <a:t>je, aby se </a:t>
            </a:r>
            <a:r>
              <a:rPr lang="cs-CZ" sz="2000" dirty="0" smtClean="0"/>
              <a:t>snížila potřebná </a:t>
            </a:r>
            <a:r>
              <a:rPr lang="cs-CZ" sz="2000" dirty="0"/>
              <a:t>síla nohy </a:t>
            </a:r>
            <a:r>
              <a:rPr lang="cs-CZ" sz="2000" dirty="0" smtClean="0"/>
              <a:t>řidiče a přitom </a:t>
            </a:r>
            <a:r>
              <a:rPr lang="cs-CZ" sz="2000" dirty="0"/>
              <a:t>se zachovala </a:t>
            </a:r>
            <a:r>
              <a:rPr lang="cs-CZ" sz="2000" dirty="0" smtClean="0"/>
              <a:t>možnost, jemného odstupňování </a:t>
            </a:r>
            <a:r>
              <a:rPr lang="cs-CZ" sz="2000" dirty="0"/>
              <a:t>brzdné síly a </a:t>
            </a:r>
            <a:r>
              <a:rPr lang="cs-CZ" sz="2000" dirty="0" smtClean="0"/>
              <a:t>tím nebyl nepříznivě ovlivněn </a:t>
            </a:r>
            <a:r>
              <a:rPr lang="cs-CZ" sz="2000" dirty="0"/>
              <a:t>cit pro míru </a:t>
            </a:r>
            <a:r>
              <a:rPr lang="cs-CZ" sz="2000" dirty="0" smtClean="0"/>
              <a:t>brzdění</a:t>
            </a:r>
            <a:r>
              <a:rPr lang="cs-CZ" sz="2000" dirty="0"/>
              <a:t>.</a:t>
            </a:r>
            <a:endParaRPr lang="cs-CZ" sz="20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168030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 fontScale="90000"/>
          </a:bodyPr>
          <a:lstStyle/>
          <a:p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4000" dirty="0" smtClean="0"/>
              <a:t>Posilovače brzd</a:t>
            </a:r>
            <a:br>
              <a:rPr lang="cs-CZ" sz="4000" dirty="0" smtClean="0"/>
            </a:b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/>
              <a:t/>
            </a:r>
            <a:br>
              <a:rPr lang="cs-CZ" sz="4000" dirty="0"/>
            </a:br>
            <a:r>
              <a:rPr lang="cs-CZ" sz="3200" dirty="0"/>
              <a:t/>
            </a:r>
            <a:br>
              <a:rPr lang="cs-CZ" sz="3200" dirty="0"/>
            </a:br>
            <a:endParaRPr lang="cs-CZ" sz="32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000" cy="5004000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200" i="1" u="sng" dirty="0"/>
              <a:t>Z hlediska </a:t>
            </a:r>
            <a:r>
              <a:rPr lang="cs-CZ" sz="2200" i="1" u="sng" dirty="0" smtClean="0"/>
              <a:t>konstrukce </a:t>
            </a:r>
            <a:r>
              <a:rPr lang="cs-CZ" sz="2200" i="1" u="sng" dirty="0"/>
              <a:t>rozeznáváme dva </a:t>
            </a:r>
            <a:r>
              <a:rPr lang="cs-CZ" sz="2200" i="1" u="sng" dirty="0" smtClean="0"/>
              <a:t>druhy</a:t>
            </a:r>
            <a:r>
              <a:rPr lang="cs-CZ" sz="2000" dirty="0" smtClean="0"/>
              <a:t>:</a:t>
            </a:r>
          </a:p>
          <a:p>
            <a:pPr marL="0" indent="0">
              <a:spcBef>
                <a:spcPts val="0"/>
              </a:spcBef>
              <a:buNone/>
            </a:pPr>
            <a:endParaRPr lang="cs-CZ" sz="2000" dirty="0" smtClean="0"/>
          </a:p>
          <a:p>
            <a:pPr>
              <a:spcBef>
                <a:spcPts val="0"/>
              </a:spcBef>
            </a:pPr>
            <a:r>
              <a:rPr lang="cs-CZ" sz="2000" dirty="0" smtClean="0"/>
              <a:t>vakuový</a:t>
            </a:r>
          </a:p>
          <a:p>
            <a:pPr>
              <a:spcBef>
                <a:spcPts val="0"/>
              </a:spcBef>
            </a:pPr>
            <a:r>
              <a:rPr lang="cs-CZ" sz="2000" dirty="0" smtClean="0"/>
              <a:t>hydraulický</a:t>
            </a:r>
            <a:endParaRPr lang="cs-CZ" sz="2000" dirty="0"/>
          </a:p>
          <a:p>
            <a:pPr marL="0" indent="0">
              <a:spcBef>
                <a:spcPts val="0"/>
              </a:spcBef>
              <a:buNone/>
            </a:pPr>
            <a:endParaRPr lang="cs-CZ" sz="2000" dirty="0" smtClean="0"/>
          </a:p>
          <a:p>
            <a:pPr marL="0" indent="0" algn="ctr">
              <a:spcBef>
                <a:spcPts val="0"/>
              </a:spcBef>
              <a:buNone/>
            </a:pPr>
            <a:endParaRPr lang="cs-CZ" sz="2200" i="1" u="sng" dirty="0" smtClean="0">
              <a:solidFill>
                <a:srgbClr val="C00000"/>
              </a:solidFill>
            </a:endParaRPr>
          </a:p>
          <a:p>
            <a:pPr marL="0" indent="0" algn="ctr">
              <a:spcBef>
                <a:spcPts val="0"/>
              </a:spcBef>
              <a:buNone/>
            </a:pPr>
            <a:r>
              <a:rPr lang="cs-CZ" sz="2200" i="1" u="sng" dirty="0" smtClean="0">
                <a:solidFill>
                  <a:srgbClr val="C00000"/>
                </a:solidFill>
              </a:rPr>
              <a:t>V současnosti se u OA M₁ používají pouze podtlakové posilovače brzd.</a:t>
            </a:r>
          </a:p>
          <a:p>
            <a:pPr marL="0" indent="0">
              <a:spcBef>
                <a:spcPts val="0"/>
              </a:spcBef>
              <a:buNone/>
            </a:pPr>
            <a:endParaRPr lang="cs-CZ" sz="2000" dirty="0">
              <a:solidFill>
                <a:srgbClr val="C0000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000" i="1" u="sng" dirty="0" smtClean="0"/>
              <a:t>Potřebný podtlak se odebírá</a:t>
            </a:r>
            <a:r>
              <a:rPr lang="cs-CZ" sz="2000" dirty="0" smtClean="0"/>
              <a:t>:</a:t>
            </a:r>
          </a:p>
          <a:p>
            <a:pPr marL="0" indent="0">
              <a:spcBef>
                <a:spcPts val="0"/>
              </a:spcBef>
              <a:buNone/>
            </a:pPr>
            <a:endParaRPr lang="cs-CZ" sz="2000" i="1" u="sng" dirty="0"/>
          </a:p>
          <a:p>
            <a:pPr>
              <a:spcBef>
                <a:spcPts val="0"/>
              </a:spcBef>
            </a:pPr>
            <a:r>
              <a:rPr lang="cs-CZ" sz="2000" dirty="0" smtClean="0"/>
              <a:t>ze sacího potrubí – vývodu pod škrtící klapkou – regulace podtlaku u zážehových ATM motorů</a:t>
            </a:r>
          </a:p>
          <a:p>
            <a:pPr>
              <a:spcBef>
                <a:spcPts val="0"/>
              </a:spcBef>
            </a:pPr>
            <a:r>
              <a:rPr lang="cs-CZ" sz="2000" dirty="0" smtClean="0"/>
              <a:t>z vývěvy – vznětové motory a zážehové motory přeplňované</a:t>
            </a:r>
          </a:p>
          <a:p>
            <a:pPr marL="0" indent="0">
              <a:spcBef>
                <a:spcPts val="0"/>
              </a:spcBef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270288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Posilovače brzd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000" cy="5004000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endParaRPr lang="cs-CZ" sz="2000" dirty="0"/>
          </a:p>
          <a:p>
            <a:pPr marL="0" indent="0">
              <a:spcBef>
                <a:spcPts val="0"/>
              </a:spcBef>
              <a:buNone/>
            </a:pPr>
            <a:endParaRPr lang="cs-CZ" sz="2200" i="1" u="sng" dirty="0"/>
          </a:p>
          <a:p>
            <a:pPr marL="0" indent="0">
              <a:spcBef>
                <a:spcPts val="0"/>
              </a:spcBef>
              <a:buNone/>
            </a:pPr>
            <a:r>
              <a:rPr lang="cs-CZ" sz="2000" dirty="0" smtClean="0"/>
              <a:t>Řez podtlakovým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000" dirty="0" smtClean="0"/>
              <a:t>posilovačem</a:t>
            </a:r>
            <a:endParaRPr lang="cs-CZ" sz="2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2652" y="1446732"/>
            <a:ext cx="5569527" cy="51572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31096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Posilovače brzd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000" cy="5004000"/>
          </a:xfrm>
        </p:spPr>
        <p:txBody>
          <a:bodyPr>
            <a:normAutofit/>
          </a:bodyPr>
          <a:lstStyle/>
          <a:p>
            <a:pPr marL="361950" indent="-361950">
              <a:spcBef>
                <a:spcPts val="0"/>
              </a:spcBef>
              <a:buNone/>
            </a:pPr>
            <a:r>
              <a:rPr lang="cs-CZ" sz="2200" i="1" u="sng" dirty="0" smtClean="0"/>
              <a:t>Princip činnosti</a:t>
            </a:r>
            <a:r>
              <a:rPr lang="cs-CZ" sz="2200" dirty="0" smtClean="0"/>
              <a:t>:</a:t>
            </a:r>
            <a:endParaRPr lang="cs-CZ" sz="2200" i="1" u="sng" dirty="0"/>
          </a:p>
          <a:p>
            <a:pPr marL="361950" indent="-361950">
              <a:spcBef>
                <a:spcPts val="0"/>
              </a:spcBef>
              <a:buNone/>
            </a:pPr>
            <a:endParaRPr lang="cs-CZ" sz="2000" dirty="0" smtClean="0"/>
          </a:p>
          <a:p>
            <a:pPr marL="361950" indent="-361950">
              <a:spcBef>
                <a:spcPts val="0"/>
              </a:spcBef>
              <a:buNone/>
            </a:pPr>
            <a:r>
              <a:rPr lang="cs-CZ" sz="2200" i="1" dirty="0" smtClean="0"/>
              <a:t>Uvolněná brzda:</a:t>
            </a:r>
            <a:endParaRPr lang="cs-CZ" sz="2200" i="1" dirty="0"/>
          </a:p>
          <a:p>
            <a:pPr marL="361950" indent="-361950">
              <a:spcBef>
                <a:spcPts val="0"/>
              </a:spcBef>
              <a:buNone/>
            </a:pPr>
            <a:endParaRPr lang="cs-CZ" sz="2000" dirty="0"/>
          </a:p>
          <a:p>
            <a:pPr marL="0" indent="0">
              <a:spcBef>
                <a:spcPts val="0"/>
              </a:spcBef>
              <a:buNone/>
            </a:pPr>
            <a:r>
              <a:rPr lang="cs-CZ" sz="2000" dirty="0" smtClean="0"/>
              <a:t>V </a:t>
            </a:r>
            <a:r>
              <a:rPr lang="cs-CZ" sz="2000" dirty="0"/>
              <a:t>pozici uvolněné brzdy </a:t>
            </a:r>
            <a:r>
              <a:rPr lang="cs-CZ" sz="2000" dirty="0" smtClean="0"/>
              <a:t>(nebrzdíme</a:t>
            </a:r>
            <a:r>
              <a:rPr lang="cs-CZ" sz="2000" dirty="0"/>
              <a:t>) </a:t>
            </a:r>
            <a:r>
              <a:rPr lang="cs-CZ" sz="2000" dirty="0" smtClean="0"/>
              <a:t>je </a:t>
            </a:r>
            <a:r>
              <a:rPr lang="cs-CZ" sz="2000" dirty="0"/>
              <a:t>pracovní tlaková komora s podtlakovou </a:t>
            </a:r>
            <a:r>
              <a:rPr lang="cs-CZ" sz="2000" dirty="0" smtClean="0"/>
              <a:t>propojena </a:t>
            </a:r>
            <a:r>
              <a:rPr lang="cs-CZ" sz="2000" dirty="0"/>
              <a:t>odsávacím kanálem </a:t>
            </a:r>
            <a:r>
              <a:rPr lang="cs-CZ" sz="2000" dirty="0" smtClean="0"/>
              <a:t>kdy </a:t>
            </a:r>
            <a:r>
              <a:rPr lang="cs-CZ" sz="2000" dirty="0"/>
              <a:t>v obou je </a:t>
            </a:r>
            <a:r>
              <a:rPr lang="cs-CZ" sz="2000" dirty="0" smtClean="0"/>
              <a:t>stejný tlak stejný </a:t>
            </a:r>
            <a:r>
              <a:rPr lang="cs-CZ" sz="2000" dirty="0"/>
              <a:t>podtlak, </a:t>
            </a:r>
            <a:r>
              <a:rPr lang="cs-CZ" sz="2000" dirty="0" smtClean="0"/>
              <a:t>jelikož </a:t>
            </a:r>
            <a:r>
              <a:rPr lang="cs-CZ" sz="2000" dirty="0"/>
              <a:t>prostor je stále odsáván. </a:t>
            </a:r>
            <a:r>
              <a:rPr lang="cs-CZ" sz="2000" dirty="0" smtClean="0"/>
              <a:t>Na </a:t>
            </a:r>
            <a:r>
              <a:rPr lang="cs-CZ" sz="2000" dirty="0"/>
              <a:t>pracovní píst nepůsobí žádná síla.</a:t>
            </a:r>
          </a:p>
        </p:txBody>
      </p:sp>
    </p:spTree>
    <p:extLst>
      <p:ext uri="{BB962C8B-B14F-4D97-AF65-F5344CB8AC3E}">
        <p14:creationId xmlns:p14="http://schemas.microsoft.com/office/powerpoint/2010/main" val="3954435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Posilovače brzd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 noChangeAspect="1"/>
          </p:cNvSpPr>
          <p:nvPr>
            <p:ph idx="1"/>
          </p:nvPr>
        </p:nvSpPr>
        <p:spPr>
          <a:xfrm>
            <a:off x="612000" y="1440000"/>
            <a:ext cx="7920000" cy="50400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200" i="1" u="sng" dirty="0"/>
              <a:t>Částečné brzdění (</a:t>
            </a:r>
            <a:r>
              <a:rPr lang="cs-CZ" sz="2200" i="1" u="sng" dirty="0" smtClean="0"/>
              <a:t>přibrzďování)</a:t>
            </a:r>
            <a:endParaRPr lang="cs-CZ" sz="2200" i="1" u="sng" dirty="0"/>
          </a:p>
          <a:p>
            <a:pPr marL="0" indent="0">
              <a:buNone/>
            </a:pPr>
            <a:r>
              <a:rPr lang="cs-CZ" sz="2000" dirty="0" smtClean="0"/>
              <a:t>Podtlakový posilovač </a:t>
            </a:r>
            <a:r>
              <a:rPr lang="cs-CZ" sz="2000" dirty="0"/>
              <a:t>brzd - částečné </a:t>
            </a:r>
            <a:r>
              <a:rPr lang="cs-CZ" sz="2000" dirty="0" smtClean="0"/>
              <a:t>zesiluje brzdný účinek</a:t>
            </a:r>
            <a:endParaRPr lang="cs-CZ" sz="2000" dirty="0"/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stlačením </a:t>
            </a:r>
            <a:r>
              <a:rPr lang="cs-CZ" sz="2000" dirty="0"/>
              <a:t>pedálu se posune pístnice </a:t>
            </a:r>
            <a:r>
              <a:rPr lang="cs-CZ" sz="2000" dirty="0" smtClean="0"/>
              <a:t>pedálu, </a:t>
            </a:r>
            <a:r>
              <a:rPr lang="cs-CZ" sz="2000" dirty="0"/>
              <a:t>spolu s vložkou ventilu. Ta deformuje reakční člen a tlačí na táhlo ovládající hlavní </a:t>
            </a:r>
            <a:r>
              <a:rPr lang="cs-CZ" sz="2000" dirty="0" smtClean="0"/>
              <a:t>válec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štěrbinou </a:t>
            </a:r>
            <a:r>
              <a:rPr lang="cs-CZ" sz="2000" dirty="0"/>
              <a:t>mezi vložkou a membránou vnikne do pracovní komory určité množství vzduchu z </a:t>
            </a:r>
            <a:r>
              <a:rPr lang="cs-CZ" sz="2000" dirty="0" smtClean="0"/>
              <a:t>okolí (ATM). </a:t>
            </a:r>
            <a:r>
              <a:rPr lang="cs-CZ" sz="2000" dirty="0"/>
              <a:t>Pružina tlačící na membránu uzavře odsávací kanál spojující podtlakovou a pracovní </a:t>
            </a:r>
            <a:r>
              <a:rPr lang="cs-CZ" sz="2000" dirty="0" smtClean="0"/>
              <a:t>komoru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deformovaný </a:t>
            </a:r>
            <a:r>
              <a:rPr lang="cs-CZ" sz="2000" dirty="0"/>
              <a:t>reakční kotouč tlačí zpět na vložku ventilu, </a:t>
            </a:r>
            <a:r>
              <a:rPr lang="cs-CZ" sz="2000" dirty="0" smtClean="0"/>
              <a:t>a tím </a:t>
            </a:r>
            <a:r>
              <a:rPr lang="cs-CZ" sz="2000" dirty="0"/>
              <a:t>štěrbinu </a:t>
            </a:r>
            <a:r>
              <a:rPr lang="cs-CZ" sz="2000" dirty="0" smtClean="0"/>
              <a:t>uzavře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výsledkem </a:t>
            </a:r>
            <a:r>
              <a:rPr lang="cs-CZ" sz="2000" dirty="0"/>
              <a:t>je, že v pracovní komoře je část vzduchu, </a:t>
            </a:r>
            <a:r>
              <a:rPr lang="cs-CZ" sz="2000" dirty="0" smtClean="0"/>
              <a:t>ale podtlaková </a:t>
            </a:r>
            <a:r>
              <a:rPr lang="cs-CZ" sz="2000" dirty="0"/>
              <a:t>komora je </a:t>
            </a:r>
            <a:r>
              <a:rPr lang="cs-CZ" sz="2000" dirty="0" smtClean="0"/>
              <a:t>nadále odsávána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rozdíl </a:t>
            </a:r>
            <a:r>
              <a:rPr lang="cs-CZ" sz="2000" dirty="0"/>
              <a:t>tlaků působí na pracovní píst, </a:t>
            </a:r>
            <a:r>
              <a:rPr lang="cs-CZ" sz="2000" dirty="0" smtClean="0"/>
              <a:t>tím ho sune </a:t>
            </a:r>
            <a:r>
              <a:rPr lang="cs-CZ" sz="2000" dirty="0"/>
              <a:t>směrem k hlavnímu </a:t>
            </a:r>
            <a:r>
              <a:rPr lang="cs-CZ" sz="2000" dirty="0" smtClean="0"/>
              <a:t>válci - </a:t>
            </a:r>
            <a:r>
              <a:rPr lang="cs-CZ" sz="2000" dirty="0"/>
              <a:t>posilovač posiluje. Při uvolnění </a:t>
            </a:r>
            <a:r>
              <a:rPr lang="cs-CZ" sz="2000" dirty="0" smtClean="0"/>
              <a:t>pedálu </a:t>
            </a:r>
            <a:r>
              <a:rPr lang="cs-CZ" sz="2000" dirty="0"/>
              <a:t>je pracovní píst </a:t>
            </a:r>
            <a:r>
              <a:rPr lang="cs-CZ" sz="2000" dirty="0" smtClean="0"/>
              <a:t>vrácen </a:t>
            </a:r>
            <a:r>
              <a:rPr lang="cs-CZ" sz="2000" dirty="0"/>
              <a:t>pružinou do </a:t>
            </a:r>
            <a:r>
              <a:rPr lang="cs-CZ" sz="2000" dirty="0" smtClean="0"/>
              <a:t>výchozí </a:t>
            </a:r>
            <a:r>
              <a:rPr lang="cs-CZ" sz="2000" dirty="0"/>
              <a:t>polohy a odsávací kanál se opět </a:t>
            </a:r>
            <a:r>
              <a:rPr lang="cs-CZ" sz="2000" dirty="0" smtClean="0"/>
              <a:t>otevře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tlaky </a:t>
            </a:r>
            <a:r>
              <a:rPr lang="cs-CZ" sz="2000" dirty="0"/>
              <a:t>mezi komorami se </a:t>
            </a:r>
            <a:r>
              <a:rPr lang="cs-CZ" sz="2000" dirty="0" smtClean="0"/>
              <a:t>znovu vyrovnají</a:t>
            </a:r>
            <a:endParaRPr lang="cs-CZ" sz="2000" dirty="0"/>
          </a:p>
          <a:p>
            <a:pPr marL="0" indent="0">
              <a:buNone/>
            </a:pPr>
            <a:r>
              <a:rPr lang="cs-CZ" sz="1600" dirty="0" smtClean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3168030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Posilovače brzd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 noChangeAspect="1"/>
          </p:cNvSpPr>
          <p:nvPr>
            <p:ph idx="1"/>
          </p:nvPr>
        </p:nvSpPr>
        <p:spPr>
          <a:xfrm>
            <a:off x="612000" y="1440000"/>
            <a:ext cx="7920000" cy="5040000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2200" i="1" u="sng" dirty="0" smtClean="0"/>
              <a:t>Činnost posilovače při částečném brzdění (přibrzďování)</a:t>
            </a:r>
            <a:endParaRPr lang="cs-CZ" sz="2200" i="1" u="sng" dirty="0"/>
          </a:p>
          <a:p>
            <a:pPr marL="0" indent="0">
              <a:buNone/>
            </a:pPr>
            <a:r>
              <a:rPr lang="cs-CZ" sz="1600" dirty="0" smtClean="0"/>
              <a:t>	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7366" y="1866372"/>
            <a:ext cx="4687098" cy="4614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943280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Posilovače brzd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 noChangeAspect="1"/>
          </p:cNvSpPr>
          <p:nvPr>
            <p:ph idx="1"/>
          </p:nvPr>
        </p:nvSpPr>
        <p:spPr>
          <a:xfrm>
            <a:off x="612000" y="1440000"/>
            <a:ext cx="7920000" cy="50400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200" i="1" u="sng" dirty="0"/>
              <a:t>Plné brzdění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Podtlakový </a:t>
            </a:r>
            <a:r>
              <a:rPr lang="cs-CZ" sz="2000" dirty="0"/>
              <a:t>posilovač brzd - plné </a:t>
            </a:r>
            <a:r>
              <a:rPr lang="cs-CZ" sz="2000" dirty="0" smtClean="0"/>
              <a:t>brzdění</a:t>
            </a:r>
          </a:p>
          <a:p>
            <a:pPr marL="0" indent="0">
              <a:buNone/>
            </a:pPr>
            <a:endParaRPr lang="cs-CZ" sz="2000" dirty="0"/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stav při brzdění - stojíme </a:t>
            </a:r>
            <a:r>
              <a:rPr lang="cs-CZ" sz="2000" dirty="0"/>
              <a:t>na </a:t>
            </a:r>
            <a:r>
              <a:rPr lang="cs-CZ" sz="2000" dirty="0" smtClean="0"/>
              <a:t>brzdě</a:t>
            </a:r>
          </a:p>
          <a:p>
            <a:pPr marL="0" indent="0">
              <a:buNone/>
            </a:pPr>
            <a:r>
              <a:rPr lang="cs-CZ" sz="2000" dirty="0" smtClean="0"/>
              <a:t> </a:t>
            </a:r>
          </a:p>
          <a:p>
            <a:pPr marL="457200" indent="-457200">
              <a:buFont typeface="+mj-lt"/>
              <a:buAutoNum type="arabicPeriod" startAt="2"/>
            </a:pPr>
            <a:r>
              <a:rPr lang="cs-CZ" sz="2000" dirty="0" smtClean="0"/>
              <a:t>rozdíl mezi plným a částečným brzděním, je v tom, </a:t>
            </a:r>
            <a:r>
              <a:rPr lang="cs-CZ" sz="2000" dirty="0"/>
              <a:t>že pístnice pedálu a vložka ventilu jsou posunuty do krajní </a:t>
            </a:r>
            <a:r>
              <a:rPr lang="cs-CZ" sz="2000" dirty="0" smtClean="0"/>
              <a:t>polohy</a:t>
            </a:r>
          </a:p>
          <a:p>
            <a:pPr marL="0" indent="0">
              <a:buNone/>
            </a:pPr>
            <a:endParaRPr lang="cs-CZ" sz="2000" dirty="0" smtClean="0"/>
          </a:p>
          <a:p>
            <a:pPr marL="457200" indent="-457200">
              <a:buFont typeface="+mj-lt"/>
              <a:buAutoNum type="arabicPeriod" startAt="3"/>
            </a:pPr>
            <a:r>
              <a:rPr lang="cs-CZ" sz="2000" dirty="0" smtClean="0"/>
              <a:t>znamená to, že přesto-že reakční </a:t>
            </a:r>
            <a:r>
              <a:rPr lang="cs-CZ" sz="2000" dirty="0"/>
              <a:t>kotouč tlačí zpět na vložku ventilu, štěrbina mezi vložkou a membránou je stále otevřená a umožňuje plný průtok vzduchu do pracovní komory. Rozdíl tlaků a tedy síla na pracovní píst je maximální, tím i posilující </a:t>
            </a:r>
            <a:r>
              <a:rPr lang="cs-CZ" sz="2000" dirty="0" smtClean="0"/>
              <a:t>účinek</a:t>
            </a: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	</a:t>
            </a:r>
            <a:r>
              <a:rPr lang="cs-CZ" sz="2000" dirty="0"/>
              <a:t>	</a:t>
            </a:r>
            <a:r>
              <a:rPr lang="cs-CZ" sz="2000" dirty="0" smtClean="0"/>
              <a:t>	</a:t>
            </a:r>
            <a:r>
              <a:rPr lang="cs-CZ" sz="2000" dirty="0"/>
              <a:t>	</a:t>
            </a: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18486931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 fontScale="90000"/>
          </a:bodyPr>
          <a:lstStyle/>
          <a:p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Posilovače </a:t>
            </a:r>
            <a:r>
              <a:rPr lang="cs-CZ" sz="3200" dirty="0"/>
              <a:t>brzd</a:t>
            </a:r>
            <a:br>
              <a:rPr lang="cs-CZ" sz="3200" dirty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/>
              <a:t/>
            </a:r>
            <a:br>
              <a:rPr lang="cs-CZ" sz="3200" dirty="0"/>
            </a:br>
            <a:endParaRPr lang="cs-CZ" sz="32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5" name="TextovéPole 4"/>
          <p:cNvSpPr txBox="1">
            <a:spLocks noChangeAspect="1"/>
          </p:cNvSpPr>
          <p:nvPr/>
        </p:nvSpPr>
        <p:spPr>
          <a:xfrm>
            <a:off x="612000" y="1439999"/>
            <a:ext cx="7956000" cy="504000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algn="ctr"/>
            <a:r>
              <a:rPr lang="cs-CZ" sz="2200" i="1" u="sng" dirty="0"/>
              <a:t>Činnost </a:t>
            </a:r>
            <a:r>
              <a:rPr lang="cs-CZ" sz="2200" i="1" u="sng" dirty="0" smtClean="0"/>
              <a:t>ventilu posilovače </a:t>
            </a:r>
            <a:r>
              <a:rPr lang="cs-CZ" sz="2200" i="1" u="sng" dirty="0"/>
              <a:t>při </a:t>
            </a:r>
            <a:r>
              <a:rPr lang="cs-CZ" sz="2200" i="1" u="sng" dirty="0" smtClean="0"/>
              <a:t>plném brzdění</a:t>
            </a:r>
            <a:endParaRPr lang="cs-CZ" sz="2200" i="1" u="sng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r>
              <a:rPr lang="cs-CZ" sz="2200" i="1" dirty="0" smtClean="0"/>
              <a:t>	      	</a:t>
            </a:r>
            <a:r>
              <a:rPr lang="cs-CZ" sz="2000" dirty="0" smtClean="0"/>
              <a:t>		</a:t>
            </a:r>
            <a:endParaRPr lang="cs-CZ" sz="2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4567" y="1889133"/>
            <a:ext cx="4590866" cy="45908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10588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 fontScale="90000"/>
          </a:bodyPr>
          <a:lstStyle/>
          <a:p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/>
              <a:t>Posilovače brzd</a:t>
            </a:r>
            <a:br>
              <a:rPr lang="cs-CZ" sz="3200" dirty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/>
              <a:t/>
            </a:r>
            <a:br>
              <a:rPr lang="cs-CZ" sz="3200" dirty="0"/>
            </a:br>
            <a:endParaRPr lang="cs-CZ" sz="32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5" name="TextovéPole 4"/>
          <p:cNvSpPr txBox="1">
            <a:spLocks noChangeAspect="1"/>
          </p:cNvSpPr>
          <p:nvPr/>
        </p:nvSpPr>
        <p:spPr>
          <a:xfrm>
            <a:off x="612000" y="1439999"/>
            <a:ext cx="7956000" cy="504000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cs-CZ" sz="2200" i="1" u="sng" dirty="0" smtClean="0"/>
              <a:t>Hydraulický posilovač brzd</a:t>
            </a:r>
            <a:r>
              <a:rPr lang="cs-CZ" sz="2200" i="1" u="sng" dirty="0"/>
              <a:t> </a:t>
            </a:r>
            <a:r>
              <a:rPr lang="cs-CZ" sz="2200" i="1" u="sng" dirty="0" smtClean="0"/>
              <a:t>(schéma)</a:t>
            </a:r>
            <a:endParaRPr lang="cs-CZ" sz="2200" i="1" u="sng" dirty="0"/>
          </a:p>
          <a:p>
            <a:r>
              <a:rPr lang="cs-CZ" sz="2000" dirty="0" smtClean="0"/>
              <a:t>			</a:t>
            </a:r>
            <a:endParaRPr lang="cs-CZ" sz="2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5452" y="1830875"/>
            <a:ext cx="4648733" cy="4803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336558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Posilovače brzd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5" name="Obdélník 4"/>
          <p:cNvSpPr>
            <a:spLocks noChangeAspect="1"/>
          </p:cNvSpPr>
          <p:nvPr/>
        </p:nvSpPr>
        <p:spPr>
          <a:xfrm>
            <a:off x="612000" y="1440000"/>
            <a:ext cx="7920000" cy="5040000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cs-CZ" sz="2200" i="1" u="sng" dirty="0" smtClean="0"/>
              <a:t>Princip činnosti</a:t>
            </a:r>
            <a:r>
              <a:rPr lang="cs-CZ" sz="2200" i="1" dirty="0" smtClean="0"/>
              <a:t>:</a:t>
            </a:r>
          </a:p>
          <a:p>
            <a:r>
              <a:rPr lang="cs-CZ" sz="2000" dirty="0" smtClean="0"/>
              <a:t>Tento typ posilovače býval </a:t>
            </a:r>
            <a:r>
              <a:rPr lang="cs-CZ" sz="2000" dirty="0"/>
              <a:t>použit </a:t>
            </a:r>
            <a:r>
              <a:rPr lang="cs-CZ" sz="2000" dirty="0" smtClean="0"/>
              <a:t>ve </a:t>
            </a:r>
            <a:r>
              <a:rPr lang="cs-CZ" sz="2000" dirty="0"/>
              <a:t>vozidlech, které </a:t>
            </a:r>
            <a:r>
              <a:rPr lang="cs-CZ" sz="2000" dirty="0" smtClean="0"/>
              <a:t>vytvářejí </a:t>
            </a:r>
            <a:r>
              <a:rPr lang="cs-CZ" sz="2000" dirty="0"/>
              <a:t>minimální zdroj podtlaku. </a:t>
            </a:r>
            <a:r>
              <a:rPr lang="cs-CZ" sz="2000" dirty="0" smtClean="0"/>
              <a:t>Bylo to </a:t>
            </a:r>
            <a:r>
              <a:rPr lang="cs-CZ" sz="2000" dirty="0"/>
              <a:t>především </a:t>
            </a:r>
            <a:r>
              <a:rPr lang="cs-CZ" sz="2000" dirty="0" smtClean="0"/>
              <a:t>vznětových a </a:t>
            </a:r>
            <a:r>
              <a:rPr lang="cs-CZ" sz="2000" dirty="0"/>
              <a:t>přeplňovaných motorů. Hydraulický posilovač brzd, je prostorově </a:t>
            </a:r>
            <a:r>
              <a:rPr lang="cs-CZ" sz="2000" dirty="0" smtClean="0"/>
              <a:t>menší </a:t>
            </a:r>
            <a:r>
              <a:rPr lang="cs-CZ" sz="2000" dirty="0"/>
              <a:t>než vakuový a vyvozuje vyšší </a:t>
            </a:r>
            <a:r>
              <a:rPr lang="cs-CZ" sz="2000" dirty="0" smtClean="0"/>
              <a:t>tlaky </a:t>
            </a:r>
            <a:r>
              <a:rPr lang="cs-CZ" sz="2000" dirty="0"/>
              <a:t>až </a:t>
            </a:r>
            <a:r>
              <a:rPr lang="cs-CZ" sz="2000" dirty="0" smtClean="0"/>
              <a:t>(160 bar).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princip činnosti je podobný jako u podtlakového posilovače, médiem </a:t>
            </a:r>
            <a:r>
              <a:rPr lang="cs-CZ" sz="2000" dirty="0"/>
              <a:t>je kapalina nikoliv </a:t>
            </a:r>
            <a:r>
              <a:rPr lang="cs-CZ" sz="2000" dirty="0" smtClean="0"/>
              <a:t>vzduch/vakuum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tento </a:t>
            </a:r>
            <a:r>
              <a:rPr lang="cs-CZ" sz="2000" dirty="0"/>
              <a:t>systém </a:t>
            </a:r>
            <a:r>
              <a:rPr lang="cs-CZ" sz="2000" dirty="0" smtClean="0"/>
              <a:t>využívá spojení </a:t>
            </a:r>
            <a:r>
              <a:rPr lang="cs-CZ" sz="2000" dirty="0"/>
              <a:t>s hydraulickým posilovačem řízení, </a:t>
            </a:r>
            <a:r>
              <a:rPr lang="cs-CZ" sz="2000" dirty="0" smtClean="0"/>
              <a:t>který je vybaven vysokotlakým čerpadlem - odběr tlaku. </a:t>
            </a:r>
            <a:r>
              <a:rPr lang="cs-CZ" sz="2000" dirty="0"/>
              <a:t>Tlak je částečně uchován v akumulátoru, který je </a:t>
            </a:r>
            <a:r>
              <a:rPr lang="cs-CZ" sz="2000" dirty="0" smtClean="0"/>
              <a:t>spojen </a:t>
            </a:r>
            <a:r>
              <a:rPr lang="cs-CZ" sz="2000" dirty="0"/>
              <a:t>s hydraulickým posilovačem </a:t>
            </a:r>
            <a:r>
              <a:rPr lang="cs-CZ" sz="2000" dirty="0" smtClean="0"/>
              <a:t>brzd </a:t>
            </a:r>
            <a:endParaRPr lang="cs-CZ" sz="2000" dirty="0"/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účelem </a:t>
            </a:r>
            <a:r>
              <a:rPr lang="cs-CZ" sz="2000" dirty="0"/>
              <a:t>akumulátoru je doplnit okruh tlakem v případě zastavení motoru, poruše čerpadla nebo úniku ze systému. Tlaková energie je akumulovaná v pružině nebo stlačování </a:t>
            </a:r>
            <a:r>
              <a:rPr lang="cs-CZ" sz="2000" dirty="0" smtClean="0"/>
              <a:t>dusíku 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kapacita </a:t>
            </a:r>
            <a:r>
              <a:rPr lang="cs-CZ" sz="2000" dirty="0"/>
              <a:t>akumulátoru musí zaručit 2-3 použití posilovače brzd při výpadku dodávky </a:t>
            </a:r>
            <a:r>
              <a:rPr lang="cs-CZ" sz="2000" dirty="0" smtClean="0"/>
              <a:t>tlaku </a:t>
            </a:r>
            <a:endParaRPr lang="cs-CZ" sz="2000" dirty="0"/>
          </a:p>
        </p:txBody>
      </p:sp>
      <p:sp>
        <p:nvSpPr>
          <p:cNvPr id="8" name="Obdélník 7"/>
          <p:cNvSpPr>
            <a:spLocks noChangeAspect="1"/>
          </p:cNvSpPr>
          <p:nvPr/>
        </p:nvSpPr>
        <p:spPr>
          <a:xfrm>
            <a:off x="611943" y="1440008"/>
            <a:ext cx="7920000" cy="5040000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pPr marL="361950" indent="-361950"/>
            <a:endParaRPr lang="cs-CZ" dirty="0"/>
          </a:p>
        </p:txBody>
      </p:sp>
      <p:sp>
        <p:nvSpPr>
          <p:cNvPr id="6" name="Obdélník 5"/>
          <p:cNvSpPr>
            <a:spLocks noChangeAspect="1"/>
          </p:cNvSpPr>
          <p:nvPr/>
        </p:nvSpPr>
        <p:spPr>
          <a:xfrm>
            <a:off x="611999" y="1440008"/>
            <a:ext cx="7919943" cy="5040000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endParaRPr lang="cs-CZ" sz="2200" i="1" u="sng" dirty="0"/>
          </a:p>
        </p:txBody>
      </p:sp>
    </p:spTree>
    <p:extLst>
      <p:ext uri="{BB962C8B-B14F-4D97-AF65-F5344CB8AC3E}">
        <p14:creationId xmlns:p14="http://schemas.microsoft.com/office/powerpoint/2010/main" val="11746687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Posilovače brzd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3" name="Obdélník 2"/>
          <p:cNvSpPr>
            <a:spLocks noChangeAspect="1"/>
          </p:cNvSpPr>
          <p:nvPr/>
        </p:nvSpPr>
        <p:spPr>
          <a:xfrm>
            <a:off x="611943" y="1440008"/>
            <a:ext cx="79200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endParaRPr lang="cs-CZ" dirty="0" smtClean="0"/>
          </a:p>
          <a:p>
            <a:pPr algn="just"/>
            <a:endParaRPr lang="cs-CZ" dirty="0"/>
          </a:p>
        </p:txBody>
      </p:sp>
      <p:sp>
        <p:nvSpPr>
          <p:cNvPr id="5" name="Obdélník 4"/>
          <p:cNvSpPr>
            <a:spLocks noChangeAspect="1"/>
          </p:cNvSpPr>
          <p:nvPr/>
        </p:nvSpPr>
        <p:spPr>
          <a:xfrm>
            <a:off x="612000" y="1440000"/>
            <a:ext cx="7920000" cy="5040000"/>
          </a:xfrm>
          <a:prstGeom prst="rect">
            <a:avLst/>
          </a:prstGeom>
        </p:spPr>
        <p:txBody>
          <a:bodyPr>
            <a:noAutofit/>
          </a:bodyPr>
          <a:lstStyle/>
          <a:p>
            <a:endParaRPr lang="cs-CZ" sz="2200" i="1" u="sng" dirty="0" smtClean="0"/>
          </a:p>
          <a:p>
            <a:endParaRPr lang="cs-CZ" sz="2200" i="1" u="sng" dirty="0"/>
          </a:p>
          <a:p>
            <a:endParaRPr lang="cs-CZ" sz="2200" i="1" u="sng" dirty="0" smtClean="0"/>
          </a:p>
          <a:p>
            <a:endParaRPr lang="cs-CZ" sz="2200" i="1" u="sng" dirty="0"/>
          </a:p>
          <a:p>
            <a:endParaRPr lang="cs-CZ" sz="2200" i="1" u="sng" dirty="0" smtClean="0"/>
          </a:p>
          <a:p>
            <a:endParaRPr lang="cs-CZ" sz="2200" i="1" u="sng" dirty="0"/>
          </a:p>
          <a:p>
            <a:endParaRPr lang="cs-CZ" sz="2200" i="1" u="sng" dirty="0" smtClean="0"/>
          </a:p>
          <a:p>
            <a:endParaRPr lang="cs-CZ" sz="2200" i="1" u="sng" dirty="0"/>
          </a:p>
          <a:p>
            <a:endParaRPr lang="cs-CZ" sz="2200" i="1" u="sng" dirty="0" smtClean="0"/>
          </a:p>
          <a:p>
            <a:r>
              <a:rPr lang="cs-CZ" sz="2200" i="1" u="sng" dirty="0" smtClean="0"/>
              <a:t>Podtlakové posilovače</a:t>
            </a:r>
          </a:p>
          <a:p>
            <a:r>
              <a:rPr lang="cs-CZ" sz="2200" i="1" u="sng" dirty="0" smtClean="0"/>
              <a:t>Fy. BOSCH</a:t>
            </a:r>
            <a:endParaRPr lang="cs-CZ" sz="2200" i="1" u="sng" dirty="0"/>
          </a:p>
        </p:txBody>
      </p:sp>
      <p:sp>
        <p:nvSpPr>
          <p:cNvPr id="8" name="Obdélník 7"/>
          <p:cNvSpPr>
            <a:spLocks noChangeAspect="1"/>
          </p:cNvSpPr>
          <p:nvPr/>
        </p:nvSpPr>
        <p:spPr>
          <a:xfrm>
            <a:off x="611943" y="1440008"/>
            <a:ext cx="7920000" cy="5040000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pPr marL="361950" indent="-361950"/>
            <a:endParaRPr lang="cs-CZ" dirty="0"/>
          </a:p>
        </p:txBody>
      </p:sp>
      <p:sp>
        <p:nvSpPr>
          <p:cNvPr id="6" name="Obdélník 5"/>
          <p:cNvSpPr>
            <a:spLocks noChangeAspect="1"/>
          </p:cNvSpPr>
          <p:nvPr/>
        </p:nvSpPr>
        <p:spPr>
          <a:xfrm>
            <a:off x="611999" y="1440008"/>
            <a:ext cx="7919943" cy="5040000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endParaRPr lang="cs-CZ" sz="20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036" r="15648"/>
          <a:stretch/>
        </p:blipFill>
        <p:spPr bwMode="auto">
          <a:xfrm>
            <a:off x="4931942" y="1511130"/>
            <a:ext cx="3600000" cy="24918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943" y="1511799"/>
            <a:ext cx="3600000" cy="2491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307" r="23202"/>
          <a:stretch/>
        </p:blipFill>
        <p:spPr bwMode="auto">
          <a:xfrm>
            <a:off x="3357063" y="4098750"/>
            <a:ext cx="2429874" cy="2381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965660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13</a:t>
            </a:fld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620688"/>
            <a:ext cx="7920880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000" dirty="0" smtClean="0"/>
              <a:t>Tato prezentace, ukazuje a seznamuje žáky s posilovači brzd, které se používaly a používají v automobilech. Posilovače brzd jsou nedílnou součástí  konstrukcí brzd osobních M₁ i nákladních N₁ vozidel, a jsou tudíž, velmi důležitým článkem v konstrukci stavby  vozidel.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Cvičení:</a:t>
            </a:r>
          </a:p>
          <a:p>
            <a:endParaRPr lang="cs-CZ" sz="20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Popište důvod použití posilovačů brzd.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Jaké jsou nevýhody posilovačů brzd?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Jaký rozdíl získání podtlaku u vznětových  zážehových motorů?</a:t>
            </a:r>
          </a:p>
          <a:p>
            <a:pPr marL="457200" indent="-457200">
              <a:buFont typeface="+mj-lt"/>
              <a:buAutoNum type="arabicPeriod"/>
            </a:pPr>
            <a:endParaRPr lang="cs-CZ" sz="2000" dirty="0" smtClean="0"/>
          </a:p>
          <a:p>
            <a:pPr marL="457200" indent="-457200">
              <a:buFont typeface="+mj-lt"/>
              <a:buAutoNum type="arabicPeriod"/>
            </a:pPr>
            <a:endParaRPr lang="cs-CZ" sz="2000" dirty="0"/>
          </a:p>
          <a:p>
            <a:pPr algn="ctr"/>
            <a:r>
              <a:rPr lang="cs-CZ" sz="4800" i="1" dirty="0" smtClean="0">
                <a:solidFill>
                  <a:schemeClr val="accent6">
                    <a:lumMod val="75000"/>
                  </a:schemeClr>
                </a:solidFill>
              </a:rPr>
              <a:t>Děkuji za pozornost</a:t>
            </a:r>
            <a:endParaRPr lang="cs-CZ" sz="4800" i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1087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>
                <a:solidFill>
                  <a:prstClr val="black"/>
                </a:solidFill>
              </a:rPr>
              <a:t>Použité zdroje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664775"/>
            <a:ext cx="7632848" cy="136806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Publikace: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M. Pilárik, J. Pabst  -  Automobily I. – nakl. Informatorium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Rolf Gscheidle a kolektiv – Příručka pro automechanika – nakl. Sabotáles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Výukové sešity BOSCH pro pedagogické pracovníky. </a:t>
            </a:r>
          </a:p>
          <a:p>
            <a:pPr algn="just"/>
            <a:r>
              <a:rPr lang="cs-CZ" dirty="0" smtClean="0">
                <a:solidFill>
                  <a:prstClr val="black"/>
                </a:solidFill>
              </a:rPr>
              <a:t>V prezentaci použity vlastní citace, fotografie a schémata, vyjma fotografií z volně dostupných zdrojů</a:t>
            </a:r>
            <a:r>
              <a:rPr lang="cs-CZ" sz="1600" dirty="0" smtClean="0">
                <a:solidFill>
                  <a:prstClr val="black"/>
                </a:solidFill>
              </a:rPr>
              <a:t>:</a:t>
            </a:r>
          </a:p>
          <a:p>
            <a:pPr algn="just"/>
            <a:endParaRPr lang="cs-CZ" sz="1200" dirty="0" smtClean="0">
              <a:solidFill>
                <a:prstClr val="black"/>
              </a:solidFill>
              <a:hlinkClick r:id="rId4"/>
            </a:endParaRPr>
          </a:p>
          <a:p>
            <a:pPr algn="just"/>
            <a:r>
              <a:rPr lang="cs-CZ" sz="1100" dirty="0">
                <a:solidFill>
                  <a:prstClr val="black"/>
                </a:solidFill>
                <a:hlinkClick r:id="rId5"/>
              </a:rPr>
              <a:t>http://</a:t>
            </a:r>
            <a:r>
              <a:rPr lang="cs-CZ" sz="1100" dirty="0" smtClean="0">
                <a:solidFill>
                  <a:prstClr val="black"/>
                </a:solidFill>
                <a:hlinkClick r:id="rId5"/>
              </a:rPr>
              <a:t>www.autoznalosti.cz/images/stories/podvozek_kola/posilovac.jpg</a:t>
            </a:r>
            <a:endParaRPr lang="cs-CZ" sz="1100" dirty="0" smtClean="0">
              <a:solidFill>
                <a:prstClr val="black"/>
              </a:solidFill>
            </a:endParaRPr>
          </a:p>
          <a:p>
            <a:pPr algn="just"/>
            <a:r>
              <a:rPr lang="cs-CZ" sz="1100" dirty="0">
                <a:solidFill>
                  <a:prstClr val="black"/>
                </a:solidFill>
                <a:hlinkClick r:id="rId6"/>
              </a:rPr>
              <a:t>http://</a:t>
            </a:r>
            <a:r>
              <a:rPr lang="cs-CZ" sz="1100" dirty="0" smtClean="0">
                <a:solidFill>
                  <a:prstClr val="black"/>
                </a:solidFill>
                <a:hlinkClick r:id="rId6"/>
              </a:rPr>
              <a:t>www.autoznalosti.cz/images/stories/podvozek_kola/posilovac_cast_brzdi.jpg</a:t>
            </a:r>
            <a:endParaRPr lang="cs-CZ" sz="1100" dirty="0" smtClean="0">
              <a:solidFill>
                <a:prstClr val="black"/>
              </a:solidFill>
            </a:endParaRPr>
          </a:p>
          <a:p>
            <a:pPr algn="just"/>
            <a:r>
              <a:rPr lang="cs-CZ" sz="1100" dirty="0">
                <a:solidFill>
                  <a:prstClr val="black"/>
                </a:solidFill>
                <a:hlinkClick r:id="rId7"/>
              </a:rPr>
              <a:t>http://</a:t>
            </a:r>
            <a:r>
              <a:rPr lang="cs-CZ" sz="1100" dirty="0" smtClean="0">
                <a:solidFill>
                  <a:prstClr val="black"/>
                </a:solidFill>
                <a:hlinkClick r:id="rId7"/>
              </a:rPr>
              <a:t>www.autoznalosti.cz/images/stories/podvozek_kola/posilovac-brzdi.jpg</a:t>
            </a:r>
            <a:endParaRPr lang="cs-CZ" sz="1100" dirty="0" smtClean="0">
              <a:solidFill>
                <a:prstClr val="black"/>
              </a:solidFill>
            </a:endParaRPr>
          </a:p>
          <a:p>
            <a:pPr algn="just"/>
            <a:r>
              <a:rPr lang="cs-CZ" sz="1100" dirty="0">
                <a:solidFill>
                  <a:prstClr val="black"/>
                </a:solidFill>
                <a:hlinkClick r:id="rId8"/>
              </a:rPr>
              <a:t>http://</a:t>
            </a:r>
            <a:r>
              <a:rPr lang="cs-CZ" sz="1100" dirty="0" smtClean="0">
                <a:solidFill>
                  <a:prstClr val="black"/>
                </a:solidFill>
                <a:hlinkClick r:id="rId8"/>
              </a:rPr>
              <a:t>www.autoznalosti.cz/images/stories/podvozek_kola/hydraulicky_posilovac.jpg</a:t>
            </a:r>
            <a:endParaRPr lang="cs-CZ" sz="1100" dirty="0" smtClean="0">
              <a:solidFill>
                <a:prstClr val="black"/>
              </a:solidFill>
            </a:endParaRPr>
          </a:p>
          <a:p>
            <a:pPr algn="just"/>
            <a:r>
              <a:rPr lang="cs-CZ" sz="1100" dirty="0" smtClean="0">
                <a:solidFill>
                  <a:prstClr val="black"/>
                </a:solidFill>
                <a:hlinkClick r:id="rId9"/>
              </a:rPr>
              <a:t>http</a:t>
            </a:r>
            <a:r>
              <a:rPr lang="cs-CZ" sz="1100" dirty="0">
                <a:solidFill>
                  <a:prstClr val="black"/>
                </a:solidFill>
                <a:hlinkClick r:id="rId9"/>
              </a:rPr>
              <a:t>://</a:t>
            </a:r>
            <a:r>
              <a:rPr lang="cs-CZ" sz="1100" dirty="0" smtClean="0">
                <a:solidFill>
                  <a:prstClr val="black"/>
                </a:solidFill>
                <a:hlinkClick r:id="rId9"/>
              </a:rPr>
              <a:t>www.bosch-automotivetechnology.cz/media/db_application/stage_components/safety/bremskraftverstrkertierod_emo~1.jpg</a:t>
            </a:r>
            <a:endParaRPr lang="cs-CZ" sz="1100" dirty="0" smtClean="0">
              <a:solidFill>
                <a:prstClr val="black"/>
              </a:solidFill>
            </a:endParaRPr>
          </a:p>
          <a:p>
            <a:pPr algn="just"/>
            <a:r>
              <a:rPr lang="cs-CZ" sz="1100" dirty="0">
                <a:solidFill>
                  <a:prstClr val="black"/>
                </a:solidFill>
                <a:hlinkClick r:id="rId10"/>
              </a:rPr>
              <a:t>http://</a:t>
            </a:r>
            <a:r>
              <a:rPr lang="cs-CZ" sz="1100" dirty="0" smtClean="0">
                <a:solidFill>
                  <a:prstClr val="black"/>
                </a:solidFill>
                <a:hlinkClick r:id="rId10"/>
              </a:rPr>
              <a:t>www.bosch-automotivetechnology.cz/media/db_application/stage_components/safety/bremskraftverstrkerthroughbolt_emo~1.jpg</a:t>
            </a:r>
            <a:endParaRPr lang="cs-CZ" sz="1100" dirty="0" smtClean="0">
              <a:solidFill>
                <a:prstClr val="black"/>
              </a:solidFill>
            </a:endParaRPr>
          </a:p>
          <a:p>
            <a:pPr algn="just"/>
            <a:r>
              <a:rPr lang="cs-CZ" sz="1100" dirty="0">
                <a:solidFill>
                  <a:prstClr val="black"/>
                </a:solidFill>
                <a:hlinkClick r:id="rId11"/>
              </a:rPr>
              <a:t>http://</a:t>
            </a:r>
            <a:r>
              <a:rPr lang="cs-CZ" sz="1100" dirty="0" smtClean="0">
                <a:solidFill>
                  <a:prstClr val="black"/>
                </a:solidFill>
                <a:hlinkClick r:id="rId11"/>
              </a:rPr>
              <a:t>www.bosch-automotivetechnology.cz/media/db_application/stage_components/safety/bremskraftverstrkernoah_emo~1.jpg</a:t>
            </a:r>
            <a:endParaRPr lang="cs-CZ" sz="1100" dirty="0" smtClean="0">
              <a:solidFill>
                <a:prstClr val="black"/>
              </a:solidFill>
            </a:endParaRPr>
          </a:p>
          <a:p>
            <a:pPr algn="just"/>
            <a:endParaRPr lang="cs-CZ" sz="1100" dirty="0">
              <a:solidFill>
                <a:prstClr val="black"/>
              </a:solidFill>
            </a:endParaRPr>
          </a:p>
          <a:p>
            <a:pPr algn="just"/>
            <a:endParaRPr lang="cs-CZ" sz="1200" dirty="0" smtClean="0">
              <a:solidFill>
                <a:prstClr val="black"/>
              </a:solidFill>
            </a:endParaRPr>
          </a:p>
          <a:p>
            <a:pPr algn="just"/>
            <a:endParaRPr lang="cs-CZ" sz="1200" dirty="0" smtClean="0">
              <a:solidFill>
                <a:prstClr val="black"/>
              </a:solidFill>
            </a:endParaRPr>
          </a:p>
          <a:p>
            <a:pPr algn="just"/>
            <a:endParaRPr lang="cs-CZ" sz="1200" dirty="0" smtClean="0">
              <a:solidFill>
                <a:prstClr val="black"/>
              </a:solidFill>
            </a:endParaRPr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b="1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b="1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600" u="sng" dirty="0" smtClean="0"/>
          </a:p>
          <a:p>
            <a:pPr algn="just"/>
            <a:endParaRPr lang="cs-CZ" sz="1600" u="sng" dirty="0" smtClean="0"/>
          </a:p>
          <a:p>
            <a:pPr algn="just"/>
            <a:endParaRPr lang="cs-CZ" sz="1600" dirty="0" smtClean="0"/>
          </a:p>
          <a:p>
            <a:pPr algn="just"/>
            <a:endParaRPr lang="cs-CZ" sz="1600" dirty="0" smtClean="0">
              <a:solidFill>
                <a:prstClr val="black"/>
              </a:solidFill>
            </a:endParaRPr>
          </a:p>
          <a:p>
            <a:pPr algn="just"/>
            <a:endParaRPr lang="cs-CZ" sz="1600" dirty="0" smtClean="0">
              <a:solidFill>
                <a:prstClr val="black"/>
              </a:solidFill>
            </a:endParaRPr>
          </a:p>
          <a:p>
            <a:endParaRPr lang="cs-CZ" sz="1200" dirty="0" smtClean="0">
              <a:solidFill>
                <a:prstClr val="black"/>
              </a:solidFill>
            </a:endParaRPr>
          </a:p>
          <a:p>
            <a:endParaRPr lang="cs-CZ" sz="1200" dirty="0" smtClean="0">
              <a:solidFill>
                <a:prstClr val="black"/>
              </a:solidFill>
            </a:endParaRPr>
          </a:p>
          <a:p>
            <a:endParaRPr lang="cs-CZ" sz="1200" dirty="0" smtClean="0">
              <a:solidFill>
                <a:prstClr val="black"/>
              </a:solidFill>
            </a:endParaRPr>
          </a:p>
          <a:p>
            <a:endParaRPr lang="cs-CZ" sz="1200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5732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12417</TotalTime>
  <Words>847</Words>
  <Application>Microsoft Office PowerPoint</Application>
  <PresentationFormat>Předvádění na obrazovce (4:3)</PresentationFormat>
  <Paragraphs>224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Motiv systému Office</vt:lpstr>
      <vt:lpstr>1_Motiv systému Office</vt:lpstr>
      <vt:lpstr>STŘEDNÍ ŠKOLA STAVEBNÍ A TECHNICKÁ Ústí nad Labem, Čelakovského 5, příspěvková organizace Páteřní škola Ústeckého kraje</vt:lpstr>
      <vt:lpstr>Posilovače brzd</vt:lpstr>
      <vt:lpstr>       Posilovače brzd      </vt:lpstr>
      <vt:lpstr>Posilovače brzd</vt:lpstr>
      <vt:lpstr>Posilovače brzd</vt:lpstr>
      <vt:lpstr>Posilovače brzd</vt:lpstr>
      <vt:lpstr>Posilovače brzd</vt:lpstr>
      <vt:lpstr>Posilovače brzd</vt:lpstr>
      <vt:lpstr>     Posilovače brzd     </vt:lpstr>
      <vt:lpstr>    Posilovače brzd    </vt:lpstr>
      <vt:lpstr>Posilovače brzd</vt:lpstr>
      <vt:lpstr>Posilovače brzd</vt:lpstr>
      <vt:lpstr>Prezentace aplikace PowerPoint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900</cp:revision>
  <dcterms:created xsi:type="dcterms:W3CDTF">2010-11-01T23:40:31Z</dcterms:created>
  <dcterms:modified xsi:type="dcterms:W3CDTF">2014-03-21T06:12:59Z</dcterms:modified>
</cp:coreProperties>
</file>