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56" r:id="rId3"/>
    <p:sldId id="305" r:id="rId4"/>
    <p:sldId id="302" r:id="rId5"/>
    <p:sldId id="296" r:id="rId6"/>
    <p:sldId id="297" r:id="rId7"/>
    <p:sldId id="298" r:id="rId8"/>
    <p:sldId id="313" r:id="rId9"/>
    <p:sldId id="318" r:id="rId10"/>
    <p:sldId id="314" r:id="rId11"/>
    <p:sldId id="308" r:id="rId12"/>
    <p:sldId id="317" r:id="rId13"/>
    <p:sldId id="275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0867"/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241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saopovrch.files.wordpress.com/2012/12/2123.png?w=888" TargetMode="External"/><Relationship Id="rId13" Type="http://schemas.openxmlformats.org/officeDocument/2006/relationships/hyperlink" Target="http://www.auto-ksport.cz/foto/max/2011-08-05-02-20-50-1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saopovrch.files.wordpress.com/2012/12/54321.png?w=890" TargetMode="External"/><Relationship Id="rId12" Type="http://schemas.openxmlformats.org/officeDocument/2006/relationships/hyperlink" Target="http://www.elit.cz/common/images/products/pictures/1473/3569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saopovrch.files.wordpress.com/2012/12/12345.png?w=450&amp;h=338" TargetMode="External"/><Relationship Id="rId11" Type="http://schemas.openxmlformats.org/officeDocument/2006/relationships/hyperlink" Target="http://cs.autolexicon.net/obr_clanky/cs_brzdova_kapalina_002.jpg" TargetMode="External"/><Relationship Id="rId5" Type="http://schemas.openxmlformats.org/officeDocument/2006/relationships/hyperlink" Target="http://lazo.czechian.net/slehofer/12%20brzdy/155.jpg" TargetMode="External"/><Relationship Id="rId10" Type="http://schemas.openxmlformats.org/officeDocument/2006/relationships/hyperlink" Target="http://shop.i-ekonom.cz/beetle/img/113611021j.jpg" TargetMode="External"/><Relationship Id="rId4" Type="http://schemas.openxmlformats.org/officeDocument/2006/relationships/hyperlink" Target="http://projektysipvz.gytool.cz/ProjektySIPVZ/Obrazky/Fyzika/Auto/Brzdy.gif" TargetMode="External"/><Relationship Id="rId9" Type="http://schemas.openxmlformats.org/officeDocument/2006/relationships/hyperlink" Target="http://shop.i-ekonom.cz/beetle/img/113611015j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4982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Hlavní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brzdové válce</a:t>
                      </a:r>
                    </a:p>
                  </a:txBody>
                  <a:tcPr marL="72000" marR="7200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Brzdy, brzdový válec, ovládací písty,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brzdová kapalina, ventily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77512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/>
              <a:t>Hlavní brzdové válce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VY_32_INOVACE_14_279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Hlavní brzdové válce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brzdové válce</a:t>
            </a:r>
          </a:p>
          <a:p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 smtClean="0"/>
              <a:t>Jsou důležitým článkem v brzdové soustavě hydraulických brzd, pokud je vozidlo vybaveno posilovačem brzd je umístěn přímo na něm.</a:t>
            </a:r>
          </a:p>
          <a:p>
            <a:endParaRPr lang="cs-CZ" sz="2000" dirty="0"/>
          </a:p>
          <a:p>
            <a:r>
              <a:rPr lang="cs-CZ" sz="2200" i="1" u="sng" dirty="0" smtClean="0"/>
              <a:t>Konstrukce</a:t>
            </a:r>
            <a:r>
              <a:rPr lang="cs-CZ" sz="2200" i="1" dirty="0" smtClean="0"/>
              <a:t>:</a:t>
            </a:r>
          </a:p>
          <a:p>
            <a:endParaRPr lang="cs-CZ" sz="2200" i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jednookruhové </a:t>
            </a:r>
          </a:p>
          <a:p>
            <a:pPr marL="358775" indent="-358775"/>
            <a:r>
              <a:rPr lang="cs-CZ" sz="2000" dirty="0"/>
              <a:t>	</a:t>
            </a:r>
            <a:r>
              <a:rPr lang="cs-CZ" sz="2000" dirty="0" smtClean="0"/>
              <a:t>dnes se již z hlediska bezpečnosti současných  automobilů nepoužívají – historická vozidla</a:t>
            </a:r>
          </a:p>
          <a:p>
            <a:pPr marL="358775" indent="-358775">
              <a:buFont typeface="Arial" panose="020B0604020202020204" pitchFamily="34" charset="0"/>
              <a:buChar char="•"/>
            </a:pPr>
            <a:r>
              <a:rPr lang="cs-CZ" sz="2000" dirty="0" smtClean="0"/>
              <a:t>dvouokruhové – současná moderní vozidla</a:t>
            </a:r>
          </a:p>
          <a:p>
            <a:pPr marL="358775" indent="-358775">
              <a:buFont typeface="Arial" panose="020B0604020202020204" pitchFamily="34" charset="0"/>
              <a:buChar char="•"/>
            </a:pPr>
            <a:endParaRPr lang="cs-CZ" sz="2000" dirty="0"/>
          </a:p>
          <a:p>
            <a:r>
              <a:rPr lang="cs-CZ" sz="2000" dirty="0" smtClean="0"/>
              <a:t>Hlavní brzdové válce spolu s brzdovým pedálem, posilovačem brzd a silou vyvolanou řidičem, vytváří tlak v brzdové kapalině, který je potřebný pro činnost brzd.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Hlavní </a:t>
            </a:r>
            <a:r>
              <a:rPr lang="cs-CZ" sz="4000" dirty="0"/>
              <a:t>brzdové válce</a:t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Jednookruhový brzdový válec</a:t>
            </a:r>
            <a:r>
              <a:rPr lang="cs-CZ" sz="2200" i="1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/>
              <a:t>1 - tlakový spínač brzdových </a:t>
            </a:r>
            <a:r>
              <a:rPr lang="cs-CZ" sz="2000" i="1" dirty="0" smtClean="0"/>
              <a:t>světel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2 </a:t>
            </a:r>
            <a:r>
              <a:rPr lang="cs-CZ" sz="2000" i="1" dirty="0"/>
              <a:t>- odvzdušňovací </a:t>
            </a:r>
            <a:r>
              <a:rPr lang="cs-CZ" sz="2000" i="1" dirty="0" smtClean="0"/>
              <a:t>šroub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3 – rozvodka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4 </a:t>
            </a:r>
            <a:r>
              <a:rPr lang="cs-CZ" sz="2000" i="1" dirty="0"/>
              <a:t>- závěrný </a:t>
            </a:r>
            <a:r>
              <a:rPr lang="cs-CZ" sz="2000" i="1" dirty="0" smtClean="0"/>
              <a:t>šroub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5 </a:t>
            </a:r>
            <a:r>
              <a:rPr lang="cs-CZ" sz="2000" i="1" dirty="0"/>
              <a:t>- těsnění </a:t>
            </a:r>
            <a:r>
              <a:rPr lang="cs-CZ" sz="2000" i="1" dirty="0" smtClean="0"/>
              <a:t>ventilu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6 </a:t>
            </a:r>
            <a:r>
              <a:rPr lang="cs-CZ" sz="2000" i="1" dirty="0"/>
              <a:t>- zpětný </a:t>
            </a:r>
            <a:r>
              <a:rPr lang="cs-CZ" sz="2000" i="1" dirty="0" smtClean="0"/>
              <a:t>ventil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7 </a:t>
            </a:r>
            <a:r>
              <a:rPr lang="cs-CZ" sz="2000" i="1" dirty="0"/>
              <a:t>- pružina </a:t>
            </a:r>
            <a:r>
              <a:rPr lang="cs-CZ" sz="2000" i="1" dirty="0" smtClean="0"/>
              <a:t>pístu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8 – manžeta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9 </a:t>
            </a:r>
            <a:r>
              <a:rPr lang="cs-CZ" sz="2000" i="1" dirty="0"/>
              <a:t>- upevňovací šroub </a:t>
            </a:r>
            <a:r>
              <a:rPr lang="cs-CZ" sz="2000" i="1" dirty="0" smtClean="0"/>
              <a:t>nádrže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10 </a:t>
            </a:r>
            <a:r>
              <a:rPr lang="cs-CZ" sz="2000" i="1" dirty="0"/>
              <a:t>- zásobní </a:t>
            </a:r>
            <a:r>
              <a:rPr lang="cs-CZ" sz="2000" i="1" dirty="0" smtClean="0"/>
              <a:t>nádrž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11 </a:t>
            </a:r>
            <a:r>
              <a:rPr lang="cs-CZ" sz="2000" i="1" dirty="0"/>
              <a:t>- pracovní </a:t>
            </a:r>
            <a:r>
              <a:rPr lang="cs-CZ" sz="2000" i="1" dirty="0" smtClean="0"/>
              <a:t>píst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12 </a:t>
            </a:r>
            <a:r>
              <a:rPr lang="cs-CZ" sz="2000" i="1" dirty="0"/>
              <a:t>- těsnicí manžeta </a:t>
            </a:r>
            <a:r>
              <a:rPr lang="cs-CZ" sz="2000" i="1" dirty="0" smtClean="0"/>
              <a:t>pístu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13 </a:t>
            </a:r>
            <a:r>
              <a:rPr lang="cs-CZ" sz="2000" i="1" dirty="0"/>
              <a:t>- pojistka </a:t>
            </a:r>
            <a:r>
              <a:rPr lang="cs-CZ" sz="2000" i="1" dirty="0" smtClean="0"/>
              <a:t>pístu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14 </a:t>
            </a:r>
            <a:r>
              <a:rPr lang="cs-CZ" sz="2000" i="1" dirty="0"/>
              <a:t>- tlačná </a:t>
            </a:r>
            <a:r>
              <a:rPr lang="cs-CZ" sz="2000" i="1" dirty="0" smtClean="0"/>
              <a:t>tyč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/>
              <a:t>15 </a:t>
            </a:r>
            <a:r>
              <a:rPr lang="cs-CZ" sz="2000" i="1" dirty="0"/>
              <a:t>- prachovka</a:t>
            </a:r>
            <a:endParaRPr lang="cs-CZ" sz="2000" i="1" dirty="0" smtClean="0"/>
          </a:p>
          <a:p>
            <a:pPr marL="0" indent="0">
              <a:spcBef>
                <a:spcPts val="0"/>
              </a:spcBef>
              <a:buNone/>
            </a:pPr>
            <a:endParaRPr lang="cs-CZ" sz="2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449" y="3035611"/>
            <a:ext cx="4943475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Hlavní brzdové válce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Princip činnosti</a:t>
            </a:r>
            <a:r>
              <a:rPr lang="cs-CZ" sz="2200" i="1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i="1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hlavní brzdový válec je upevněn na </a:t>
            </a:r>
            <a:r>
              <a:rPr lang="cs-CZ" sz="2000" dirty="0"/>
              <a:t>motorové stěně v prostoru </a:t>
            </a:r>
            <a:r>
              <a:rPr lang="cs-CZ" sz="2000" dirty="0" smtClean="0"/>
              <a:t>motoru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pedál </a:t>
            </a:r>
            <a:r>
              <a:rPr lang="cs-CZ" sz="2000" dirty="0"/>
              <a:t>nožní brzdy </a:t>
            </a:r>
            <a:r>
              <a:rPr lang="cs-CZ" sz="2000" dirty="0" smtClean="0"/>
              <a:t>na něj přímo působí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stlačováním </a:t>
            </a:r>
            <a:r>
              <a:rPr lang="cs-CZ" sz="2000" dirty="0"/>
              <a:t>pedálu </a:t>
            </a:r>
            <a:r>
              <a:rPr lang="cs-CZ" sz="2000" dirty="0" smtClean="0"/>
              <a:t>se posouvá </a:t>
            </a:r>
            <a:r>
              <a:rPr lang="cs-CZ" sz="2000" dirty="0"/>
              <a:t>tlačná tyč </a:t>
            </a:r>
            <a:r>
              <a:rPr lang="cs-CZ" sz="2000" dirty="0" smtClean="0"/>
              <a:t>s pracovním pístem v </a:t>
            </a:r>
            <a:r>
              <a:rPr lang="cs-CZ" sz="2000" dirty="0"/>
              <a:t>hlavním brzdovém </a:t>
            </a:r>
            <a:r>
              <a:rPr lang="cs-CZ" sz="2000" dirty="0" smtClean="0"/>
              <a:t>válci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v </a:t>
            </a:r>
            <a:r>
              <a:rPr lang="cs-CZ" sz="2000" dirty="0"/>
              <a:t>pracovním prostoru hlavního brzdového válce mezi čelem pístu, </a:t>
            </a:r>
            <a:r>
              <a:rPr lang="cs-CZ" sz="2000" dirty="0" smtClean="0"/>
              <a:t>který je utěsněný </a:t>
            </a:r>
            <a:r>
              <a:rPr lang="cs-CZ" sz="2000" dirty="0"/>
              <a:t>pryžovou </a:t>
            </a:r>
            <a:r>
              <a:rPr lang="cs-CZ" sz="2000" dirty="0" smtClean="0"/>
              <a:t>manžetou </a:t>
            </a:r>
            <a:r>
              <a:rPr lang="cs-CZ" sz="2000" dirty="0"/>
              <a:t>a zpětným ventilem </a:t>
            </a:r>
            <a:r>
              <a:rPr lang="cs-CZ" sz="2000" dirty="0" smtClean="0"/>
              <a:t>vzniká </a:t>
            </a:r>
            <a:r>
              <a:rPr lang="cs-CZ" sz="2000" dirty="0"/>
              <a:t>posuvem pístu </a:t>
            </a:r>
            <a:r>
              <a:rPr lang="cs-CZ" sz="2000" dirty="0" smtClean="0"/>
              <a:t>tlak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stlačená </a:t>
            </a:r>
            <a:r>
              <a:rPr lang="cs-CZ" sz="2000" dirty="0"/>
              <a:t>kapalina je rozváděna přes </a:t>
            </a:r>
            <a:r>
              <a:rPr lang="cs-CZ" sz="2000" dirty="0" smtClean="0"/>
              <a:t>rozvodku, pomocí ocelových trubek </a:t>
            </a:r>
            <a:r>
              <a:rPr lang="cs-CZ" sz="2000" dirty="0"/>
              <a:t>a pryžovými hadicemi k brzdovým válečkům </a:t>
            </a:r>
            <a:r>
              <a:rPr lang="cs-CZ" sz="2000" dirty="0" smtClean="0"/>
              <a:t>kol (bubnové brzdy), kde rozevřením brzdových čelistí do bubnu se zvyšuje tření a kola brzdí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uvolněním brzdového pedálu se tlak vrací zpět do hlavního válce a pomocí zpětného ventilu a pružin, se brzdová kapalina vrací zpět do nádržky, která je součástí hlavního válce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Hlavní brzdové válce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361950" indent="-361950">
              <a:spcBef>
                <a:spcPts val="0"/>
              </a:spcBef>
              <a:buNone/>
            </a:pPr>
            <a:r>
              <a:rPr lang="cs-CZ" sz="2200" i="1" u="sng" dirty="0" smtClean="0"/>
              <a:t>Dvouokruhový hlavní brzdový válec</a:t>
            </a:r>
            <a:endParaRPr lang="cs-CZ" sz="2200" i="1" dirty="0" smtClean="0"/>
          </a:p>
          <a:p>
            <a:pPr marL="361950" indent="-361950">
              <a:spcBef>
                <a:spcPts val="0"/>
              </a:spcBef>
              <a:buNone/>
            </a:pP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73" y="2604824"/>
            <a:ext cx="7881498" cy="30354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Hlavní brzdové válce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Konstrukce dvouokruhového hlavního brzdového válce</a:t>
            </a:r>
            <a:r>
              <a:rPr lang="cs-CZ" sz="2200" i="1" dirty="0" smtClean="0"/>
              <a:t>:</a:t>
            </a:r>
          </a:p>
          <a:p>
            <a:r>
              <a:rPr lang="cs-CZ" sz="2000" dirty="0" smtClean="0"/>
              <a:t>je složen </a:t>
            </a:r>
            <a:r>
              <a:rPr lang="cs-CZ" sz="2000" dirty="0"/>
              <a:t>ze dvou hlavních válců </a:t>
            </a:r>
            <a:r>
              <a:rPr lang="cs-CZ" sz="2000" dirty="0" smtClean="0"/>
              <a:t>umístěných za sebou ve </a:t>
            </a:r>
            <a:r>
              <a:rPr lang="cs-CZ" sz="2000" dirty="0"/>
              <a:t>společném </a:t>
            </a:r>
            <a:r>
              <a:rPr lang="cs-CZ" sz="2000" dirty="0" smtClean="0"/>
              <a:t>tělese</a:t>
            </a:r>
          </a:p>
          <a:p>
            <a:r>
              <a:rPr lang="cs-CZ" sz="2000" dirty="0" smtClean="0"/>
              <a:t>ve společném tělese je </a:t>
            </a:r>
            <a:r>
              <a:rPr lang="cs-CZ" sz="2000" dirty="0"/>
              <a:t>umístěn primární tlačný píst </a:t>
            </a:r>
            <a:r>
              <a:rPr lang="cs-CZ" sz="2000" dirty="0" smtClean="0"/>
              <a:t>a </a:t>
            </a:r>
            <a:r>
              <a:rPr lang="cs-CZ" sz="2000" dirty="0"/>
              <a:t>sekundární </a:t>
            </a:r>
            <a:r>
              <a:rPr lang="cs-CZ" sz="2000" dirty="0" smtClean="0"/>
              <a:t>plovoucí píst</a:t>
            </a:r>
          </a:p>
          <a:p>
            <a:r>
              <a:rPr lang="cs-CZ" sz="2000" dirty="0" smtClean="0"/>
              <a:t>písty </a:t>
            </a:r>
            <a:r>
              <a:rPr lang="cs-CZ" sz="2000" dirty="0"/>
              <a:t>jsou provedeny jako dvojité, tzn., že mezi utěsněnou přední a zadní </a:t>
            </a:r>
            <a:r>
              <a:rPr lang="cs-CZ" sz="2000" dirty="0" smtClean="0"/>
              <a:t>částí pístu </a:t>
            </a:r>
            <a:r>
              <a:rPr lang="cs-CZ" sz="2000" dirty="0"/>
              <a:t>je doplňovací </a:t>
            </a:r>
            <a:r>
              <a:rPr lang="cs-CZ" sz="2000" dirty="0" smtClean="0"/>
              <a:t>prostor, </a:t>
            </a:r>
            <a:r>
              <a:rPr lang="cs-CZ" sz="2000" dirty="0"/>
              <a:t>který je vždy vyplněn brzdovou </a:t>
            </a:r>
            <a:r>
              <a:rPr lang="cs-CZ" sz="2000" dirty="0" smtClean="0"/>
              <a:t>kapalinou</a:t>
            </a:r>
            <a:endParaRPr lang="cs-CZ" sz="2000" dirty="0"/>
          </a:p>
          <a:p>
            <a:r>
              <a:rPr lang="cs-CZ" sz="2000" dirty="0" smtClean="0"/>
              <a:t>zadní </a:t>
            </a:r>
            <a:r>
              <a:rPr lang="cs-CZ" sz="2000" dirty="0"/>
              <a:t>stěny obou pístů jsou utěsněny </a:t>
            </a:r>
            <a:r>
              <a:rPr lang="cs-CZ" sz="2000" dirty="0" smtClean="0"/>
              <a:t>manžetou, v </a:t>
            </a:r>
            <a:r>
              <a:rPr lang="cs-CZ" sz="2000" dirty="0"/>
              <a:t>případě </a:t>
            </a:r>
            <a:r>
              <a:rPr lang="cs-CZ" sz="2000" dirty="0" smtClean="0"/>
              <a:t>primárního pístu utěsňuje </a:t>
            </a:r>
            <a:r>
              <a:rPr lang="cs-CZ" sz="2000" dirty="0"/>
              <a:t>tato </a:t>
            </a:r>
            <a:r>
              <a:rPr lang="cs-CZ" sz="2000" dirty="0" smtClean="0"/>
              <a:t>manžeta doplňovací prostor, u plovoucího </a:t>
            </a:r>
            <a:r>
              <a:rPr lang="cs-CZ" sz="2000" dirty="0"/>
              <a:t>pístu</a:t>
            </a:r>
          </a:p>
          <a:p>
            <a:pPr marL="358775" indent="-358775">
              <a:buNone/>
            </a:pPr>
            <a:r>
              <a:rPr lang="cs-CZ" sz="2000" dirty="0" smtClean="0"/>
              <a:t>	od </a:t>
            </a:r>
            <a:r>
              <a:rPr lang="cs-CZ" sz="2000" dirty="0"/>
              <a:t>sebe odděluje pracovní </a:t>
            </a:r>
            <a:r>
              <a:rPr lang="cs-CZ" sz="2000" dirty="0" smtClean="0"/>
              <a:t>prostor a </a:t>
            </a:r>
            <a:r>
              <a:rPr lang="cs-CZ" sz="2000" dirty="0"/>
              <a:t>prostor </a:t>
            </a:r>
            <a:r>
              <a:rPr lang="cs-CZ" sz="2000" dirty="0" smtClean="0"/>
              <a:t>doplňovací</a:t>
            </a:r>
          </a:p>
          <a:p>
            <a:r>
              <a:rPr lang="cs-CZ" sz="2000" dirty="0" smtClean="0"/>
              <a:t>na </a:t>
            </a:r>
            <a:r>
              <a:rPr lang="cs-CZ" sz="2000" dirty="0"/>
              <a:t>čelech obou pístů jsou </a:t>
            </a:r>
            <a:r>
              <a:rPr lang="cs-CZ" sz="2000" dirty="0" smtClean="0"/>
              <a:t>těsnicí manžety</a:t>
            </a:r>
          </a:p>
          <a:p>
            <a:r>
              <a:rPr lang="cs-CZ" sz="2000" dirty="0" smtClean="0"/>
              <a:t>mezi </a:t>
            </a:r>
            <a:r>
              <a:rPr lang="cs-CZ" sz="2000" dirty="0"/>
              <a:t>pístem a </a:t>
            </a:r>
            <a:r>
              <a:rPr lang="cs-CZ" sz="2000" dirty="0" smtClean="0"/>
              <a:t>manžetou jsou </a:t>
            </a:r>
            <a:r>
              <a:rPr lang="cs-CZ" sz="2000" dirty="0"/>
              <a:t>ventilové </a:t>
            </a:r>
            <a:r>
              <a:rPr lang="cs-CZ" sz="2000" dirty="0" smtClean="0"/>
              <a:t>podložky, které </a:t>
            </a:r>
            <a:r>
              <a:rPr lang="cs-CZ" sz="2000" dirty="0"/>
              <a:t>zabraňují vmáčknutí </a:t>
            </a:r>
            <a:r>
              <a:rPr lang="cs-CZ" sz="2000" dirty="0" smtClean="0"/>
              <a:t>manžety do </a:t>
            </a:r>
            <a:r>
              <a:rPr lang="cs-CZ" sz="2000" dirty="0"/>
              <a:t>přepouštěcích otvorů v </a:t>
            </a:r>
            <a:r>
              <a:rPr lang="cs-CZ" sz="2000" dirty="0" smtClean="0"/>
              <a:t>pístech a </a:t>
            </a:r>
            <a:r>
              <a:rPr lang="cs-CZ" sz="2000" dirty="0"/>
              <a:t>tím jejímu </a:t>
            </a:r>
            <a:r>
              <a:rPr lang="cs-CZ" sz="2000" dirty="0" smtClean="0"/>
              <a:t>poškození</a:t>
            </a:r>
            <a:endParaRPr lang="cs-CZ" sz="2000" dirty="0"/>
          </a:p>
          <a:p>
            <a:pPr marL="0" indent="0">
              <a:buNone/>
            </a:pPr>
            <a:r>
              <a:rPr lang="cs-CZ" sz="1600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Hlavní brzdové válce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 Pascalova zákona v</a:t>
            </a:r>
          </a:p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činnosti hydraulických brzd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722" y="1420258"/>
            <a:ext cx="3924300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61" y="4516316"/>
            <a:ext cx="5648325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43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Hlavní brzdové válce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 Pascalova zákona v</a:t>
            </a:r>
          </a:p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činnosti hydraulických brzd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569" y="2485879"/>
            <a:ext cx="4986242" cy="3927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738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Hlavní brzdové válce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						 </a:t>
            </a:r>
          </a:p>
          <a:p>
            <a:pPr marL="0" indent="0">
              <a:buNone/>
            </a:pPr>
            <a:r>
              <a:rPr lang="cs-CZ" sz="2000" dirty="0" smtClean="0"/>
              <a:t>Dvouokruhový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 hlavní brzdový válec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Materiál pro výrobu - 	Al. slitina – eloxovaná hliníková slitina </a:t>
            </a:r>
          </a:p>
          <a:p>
            <a:pPr marL="0" indent="0">
              <a:buNone/>
            </a:pPr>
            <a:r>
              <a:rPr lang="cs-CZ" sz="2000" dirty="0"/>
              <a:t>			litina spodní </a:t>
            </a:r>
            <a:r>
              <a:rPr lang="cs-CZ" sz="2000" dirty="0" smtClean="0"/>
              <a:t>obrázek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Jednookruhový hlavní</a:t>
            </a:r>
          </a:p>
          <a:p>
            <a:pPr marL="0" indent="0">
              <a:buNone/>
            </a:pPr>
            <a:r>
              <a:rPr lang="cs-CZ" sz="2000" dirty="0" smtClean="0"/>
              <a:t>brzdový válec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613635" y="1355440"/>
            <a:ext cx="5627077" cy="1885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259" y="4622740"/>
            <a:ext cx="5306289" cy="1843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869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/>
              <a:t>Hlavní brzdové válce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56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Opravná sada – dvouokruhový hlavní brzdový válec BMW</a:t>
            </a:r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200" i="1" dirty="0" smtClean="0"/>
              <a:t>	      	</a:t>
            </a:r>
            <a:r>
              <a:rPr lang="cs-CZ" sz="2000" dirty="0" smtClean="0"/>
              <a:t>		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232" y="1940936"/>
            <a:ext cx="5715000" cy="463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058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/>
              <a:t>Hlavní brzdové válce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56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Kompletní sortiment</a:t>
            </a:r>
          </a:p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brzdového ústrojí</a:t>
            </a:r>
          </a:p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fy. BOSCH</a:t>
            </a:r>
            <a:endParaRPr lang="cs-CZ" sz="2400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5" t="6748" r="6750" b="10323"/>
          <a:stretch/>
        </p:blipFill>
        <p:spPr bwMode="auto">
          <a:xfrm>
            <a:off x="3496555" y="1511546"/>
            <a:ext cx="4795805" cy="4968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365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hlavními brzdovými válci, které se používaly a používají v automobilech. Hlavní brzdové válce jsou nedílnou součástí  konstrukcí brzd osobních M₁ i nákladních N₁ vozidel, a jsou tudíž, velmi důležitým článkem v konstrukci stavby  vozidel.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Popište důvod použití hlavního brzdového válce.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Popište princip činnosti hlavního brzdového válce?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Jaký podíl má Pascalův zákon v hydraulických brzdách – vysvětlete.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algn="ctr"/>
            <a:r>
              <a:rPr lang="cs-CZ" sz="48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3172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endParaRPr lang="cs-CZ" sz="1200" dirty="0" smtClean="0">
              <a:solidFill>
                <a:prstClr val="black"/>
              </a:solidFill>
              <a:hlinkClick r:id="rId4"/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5"/>
              </a:rPr>
              <a:t>lazo.czechian.net/slehofer/12%20brzdy/155.jpg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6"/>
              </a:rPr>
              <a:t>saopovrch.files.wordpress.com/2012/12/12345.png?w=450&amp;h=338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7"/>
              </a:rPr>
              <a:t>saopovrch.files.wordpress.com/2012/12/54321.png?w=890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  <a:hlinkClick r:id="rId8"/>
              </a:rPr>
              <a:t>http</a:t>
            </a:r>
            <a:r>
              <a:rPr lang="cs-CZ" sz="1100" dirty="0">
                <a:solidFill>
                  <a:prstClr val="black"/>
                </a:solidFill>
                <a:hlinkClick r:id="rId8"/>
              </a:rPr>
              <a:t>://</a:t>
            </a:r>
            <a:r>
              <a:rPr lang="cs-CZ" sz="1100" dirty="0" smtClean="0">
                <a:solidFill>
                  <a:prstClr val="black"/>
                </a:solidFill>
                <a:hlinkClick r:id="rId8"/>
              </a:rPr>
              <a:t>saopovrch.files.wordpress.com/2012/12/2123.png?w=888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9"/>
              </a:rPr>
              <a:t>shop.i-ekonom.cz/beetle/img/113611015j.jpg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0"/>
              </a:rPr>
              <a:t>shop.i-ekonom.cz/beetle/img/113611021j.jpg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1"/>
              </a:rPr>
              <a:t>cs.autolexicon.net/obr_clanky/cs_brzdova_kapalina_002.jpg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2"/>
              </a:rPr>
              <a:t>www.elit.cz/common/images/products/pictures/1473/3569.jpg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3"/>
              </a:rPr>
              <a:t>www.auto-ksport.cz/foto/max/2011-08-05-02-20-50-1.jpg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endParaRPr lang="cs-CZ" sz="1100" dirty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12660</TotalTime>
  <Words>621</Words>
  <Application>Microsoft Office PowerPoint</Application>
  <PresentationFormat>Předvádění na obrazovce (4:3)</PresentationFormat>
  <Paragraphs>214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Hlavní brzdové válce</vt:lpstr>
      <vt:lpstr>        Hlavní brzdové válce       </vt:lpstr>
      <vt:lpstr>Hlavní brzdové válce</vt:lpstr>
      <vt:lpstr>Hlavní brzdové válce</vt:lpstr>
      <vt:lpstr>Hlavní brzdové válce</vt:lpstr>
      <vt:lpstr>Hlavní brzdové válce</vt:lpstr>
      <vt:lpstr>Hlavní brzdové válce</vt:lpstr>
      <vt:lpstr>Hlavní brzdové válce</vt:lpstr>
      <vt:lpstr>     Hlavní brzdové válce     </vt:lpstr>
      <vt:lpstr>    Hlavní brzdové válce    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918</cp:revision>
  <dcterms:created xsi:type="dcterms:W3CDTF">2010-11-01T23:40:31Z</dcterms:created>
  <dcterms:modified xsi:type="dcterms:W3CDTF">2014-03-21T06:14:20Z</dcterms:modified>
</cp:coreProperties>
</file>