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194" y="-8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9571C-03D1-48EA-9A40-AECDEAC0A2B9}" type="datetimeFigureOut">
              <a:rPr lang="cs-CZ" smtClean="0"/>
              <a:pPr/>
              <a:t>21.3.2014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2E5509-22A1-4C1D-94BB-7833CF0C533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5786478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škola Doudleby</a:t>
            </a:r>
          </a:p>
          <a:p>
            <a:r>
              <a:rPr lang="cs-CZ" b="1" dirty="0" smtClean="0"/>
              <a:t>Autor : </a:t>
            </a:r>
            <a:r>
              <a:rPr lang="cs-CZ" dirty="0" smtClean="0"/>
              <a:t>Mgr. Jana Blažková</a:t>
            </a:r>
          </a:p>
          <a:p>
            <a:r>
              <a:rPr lang="cs-CZ" b="1" dirty="0" smtClean="0"/>
              <a:t>Téma :</a:t>
            </a:r>
            <a:r>
              <a:rPr lang="cs-CZ" dirty="0" smtClean="0"/>
              <a:t> Dělení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VY_32_INOVACE_05_PÍSEMNÉ DĚLENÍ   		       DVOJCIFERNÝM DĚLITELEM                                    </a:t>
            </a:r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26.1.2014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5. ročník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Výukový materiál slouží k procvičování písemného dělení dvojciferným činitelem pomocí interaktivní tabule. Materiál lze použít k </a:t>
            </a:r>
            <a:r>
              <a:rPr lang="cs-CZ" dirty="0" smtClean="0"/>
              <a:t>samostatné </a:t>
            </a:r>
            <a:r>
              <a:rPr lang="cs-CZ" dirty="0" smtClean="0"/>
              <a:t>nebo skupinové práci žáků, nebo jako pracovní listy.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6672"/>
            <a:ext cx="8136904" cy="5904656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sz="4400" dirty="0" smtClean="0"/>
              <a:t>	</a:t>
            </a:r>
            <a:r>
              <a:rPr lang="cs-CZ" sz="4400" dirty="0" smtClean="0">
                <a:solidFill>
                  <a:srgbClr val="C00000"/>
                </a:solidFill>
              </a:rPr>
              <a:t>Zopakuj si postup dělení a doplň správně</a:t>
            </a:r>
            <a:r>
              <a:rPr lang="cs-CZ" sz="4400" dirty="0" smtClean="0">
                <a:solidFill>
                  <a:srgbClr val="C00000"/>
                </a:solidFill>
              </a:rPr>
              <a:t>, kam </a:t>
            </a:r>
            <a:r>
              <a:rPr lang="cs-CZ" sz="4400" dirty="0" smtClean="0">
                <a:solidFill>
                  <a:srgbClr val="C00000"/>
                </a:solidFill>
              </a:rPr>
              <a:t>patří znaménko mínus: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 marL="514350" indent="-514350">
              <a:buAutoNum type="arabicPlain" startAt="7642"/>
            </a:pPr>
            <a:r>
              <a:rPr lang="cs-CZ" sz="4000" dirty="0" smtClean="0"/>
              <a:t>:  31 = 246            zk.  246            7626 </a:t>
            </a:r>
          </a:p>
          <a:p>
            <a:pPr marL="514350" indent="-514350">
              <a:buNone/>
            </a:pPr>
            <a:r>
              <a:rPr lang="cs-CZ" sz="4000" u="sng" dirty="0" smtClean="0"/>
              <a:t>62  </a:t>
            </a:r>
            <a:r>
              <a:rPr lang="cs-CZ" sz="4000" dirty="0" smtClean="0"/>
              <a:t>                                        </a:t>
            </a:r>
            <a:r>
              <a:rPr lang="cs-CZ" sz="4000" u="sng" dirty="0" smtClean="0"/>
              <a:t> x31</a:t>
            </a:r>
            <a:r>
              <a:rPr lang="cs-CZ" sz="4000" dirty="0" smtClean="0"/>
              <a:t>           </a:t>
            </a:r>
            <a:r>
              <a:rPr lang="cs-CZ" sz="4000" u="sng" dirty="0" smtClean="0"/>
              <a:t>     16</a:t>
            </a:r>
          </a:p>
          <a:p>
            <a:pPr marL="514350" indent="-514350">
              <a:buNone/>
            </a:pPr>
            <a:r>
              <a:rPr lang="cs-CZ" sz="4000" dirty="0" smtClean="0"/>
              <a:t>144                                        246            7642</a:t>
            </a:r>
          </a:p>
          <a:p>
            <a:pPr marL="514350" indent="-514350">
              <a:buNone/>
            </a:pPr>
            <a:r>
              <a:rPr lang="cs-CZ" sz="4000" u="sng" dirty="0" smtClean="0"/>
              <a:t>124</a:t>
            </a:r>
            <a:r>
              <a:rPr lang="cs-CZ" sz="4000" dirty="0" smtClean="0"/>
              <a:t>                                      </a:t>
            </a:r>
            <a:r>
              <a:rPr lang="cs-CZ" sz="4000" u="sng" dirty="0" smtClean="0"/>
              <a:t>738</a:t>
            </a:r>
            <a:r>
              <a:rPr lang="cs-CZ" sz="4000" dirty="0" smtClean="0"/>
              <a:t>  </a:t>
            </a:r>
          </a:p>
          <a:p>
            <a:pPr marL="514350" indent="-514350">
              <a:buNone/>
            </a:pPr>
            <a:r>
              <a:rPr lang="cs-CZ" sz="4000" dirty="0" smtClean="0"/>
              <a:t>   202                                   7626</a:t>
            </a:r>
          </a:p>
          <a:p>
            <a:pPr marL="514350" indent="-514350">
              <a:buNone/>
            </a:pPr>
            <a:r>
              <a:rPr lang="cs-CZ" sz="4000" dirty="0" smtClean="0"/>
              <a:t>   </a:t>
            </a:r>
            <a:r>
              <a:rPr lang="cs-CZ" sz="4000" u="sng" dirty="0" smtClean="0"/>
              <a:t>186</a:t>
            </a:r>
          </a:p>
          <a:p>
            <a:pPr marL="514350" indent="-514350">
              <a:buNone/>
            </a:pPr>
            <a:r>
              <a:rPr lang="cs-CZ" sz="4000" dirty="0" smtClean="0"/>
              <a:t>     16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6672"/>
            <a:ext cx="8208912" cy="5976664"/>
          </a:xfr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/>
          <a:lstStyle/>
          <a:p>
            <a:pPr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Děl písemně:</a:t>
            </a:r>
          </a:p>
          <a:p>
            <a:pPr>
              <a:buNone/>
            </a:pPr>
            <a:endParaRPr lang="cs-CZ" sz="3600" dirty="0" smtClean="0"/>
          </a:p>
          <a:p>
            <a:pPr marL="514350" indent="-514350">
              <a:buAutoNum type="arabicPlain" startAt="7942"/>
            </a:pPr>
            <a:r>
              <a:rPr lang="cs-CZ" sz="3600" dirty="0" smtClean="0"/>
              <a:t>  :  42 =                      7854  :  28 =</a:t>
            </a:r>
          </a:p>
          <a:p>
            <a:pPr marL="514350" indent="-514350">
              <a:buNone/>
            </a:pPr>
            <a:endParaRPr lang="cs-CZ" sz="3600" dirty="0" smtClean="0"/>
          </a:p>
          <a:p>
            <a:pPr marL="514350" indent="-514350">
              <a:buNone/>
            </a:pPr>
            <a:endParaRPr lang="cs-CZ" sz="3600" dirty="0" smtClean="0"/>
          </a:p>
          <a:p>
            <a:pPr marL="514350" indent="-514350">
              <a:buNone/>
            </a:pPr>
            <a:endParaRPr lang="cs-CZ" sz="3600" dirty="0" smtClean="0"/>
          </a:p>
          <a:p>
            <a:pPr marL="514350" indent="-514350">
              <a:buNone/>
            </a:pPr>
            <a:r>
              <a:rPr lang="cs-CZ" sz="3600" dirty="0" smtClean="0"/>
              <a:t>9642  :  32 =                       4876  :  15 =</a:t>
            </a:r>
            <a:endParaRPr lang="cs-CZ" sz="36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548680"/>
            <a:ext cx="8064896" cy="5616624"/>
          </a:xfrm>
          <a:solidFill>
            <a:srgbClr val="FFFF00"/>
          </a:solidFill>
        </p:spPr>
        <p:txBody>
          <a:bodyPr/>
          <a:lstStyle/>
          <a:p>
            <a:pPr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Vypočítej:</a:t>
            </a:r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	789405  :  32 =                    </a:t>
            </a:r>
            <a:r>
              <a:rPr lang="cs-CZ" dirty="0" smtClean="0">
                <a:solidFill>
                  <a:srgbClr val="00B050"/>
                </a:solidFill>
              </a:rPr>
              <a:t>6879421  :  38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	742156  :  35 =  </a:t>
            </a:r>
            <a:r>
              <a:rPr lang="cs-CZ" dirty="0" smtClean="0"/>
              <a:t>                   </a:t>
            </a:r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849215  :  56 =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http://office.microsoft.com/</a:t>
            </a:r>
          </a:p>
          <a:p>
            <a:pPr>
              <a:buNone/>
            </a:pPr>
            <a:r>
              <a:rPr lang="cs-CZ" dirty="0" smtClean="0"/>
              <a:t>Pokud není uveden zdroj, byly použity výhradně zdroje autora</a:t>
            </a:r>
          </a:p>
          <a:p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59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Dum</cp:lastModifiedBy>
  <cp:revision>7</cp:revision>
  <dcterms:created xsi:type="dcterms:W3CDTF">2014-01-26T22:20:17Z</dcterms:created>
  <dcterms:modified xsi:type="dcterms:W3CDTF">2014-03-21T11:54:45Z</dcterms:modified>
</cp:coreProperties>
</file>