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4" r:id="rId2"/>
    <p:sldId id="256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1" autoAdjust="0"/>
    <p:restoredTop sz="94660"/>
  </p:normalViewPr>
  <p:slideViewPr>
    <p:cSldViewPr>
      <p:cViewPr varScale="1">
        <p:scale>
          <a:sx n="87" d="100"/>
          <a:sy n="87" d="100"/>
        </p:scale>
        <p:origin x="-147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severn%C3%AD+amerika-bizon&amp;hl=cs&amp;tbm=isch&amp;tbnid=OOY6jNazrJ95RM:&amp;imgrefurl=http://21stoleti.cz/blog/2011/03/23/proc-zmizeli-ze-severni-ameriky-ctvrtohorni-obri-2/&amp;docid=JLJ92-X4jiwzvM&amp;w=486&amp;h=390&amp;ei=IgRiTsTvKsPV4QSJyqCNCg&amp;zoom=1&amp;iact=hc&amp;vpx=151&amp;vpy=92&amp;dur=161&amp;hovh=201&amp;hovw=251&amp;tx=163&amp;ty=102&amp;page=2&amp;tbnh=137&amp;tbnw=189&amp;start=15&amp;ndsp=18&amp;ved=1t:429,r:0,s:15&amp;biw=1191&amp;bih=599" TargetMode="External"/><Relationship Id="rId2" Type="http://schemas.openxmlformats.org/officeDocument/2006/relationships/hyperlink" Target="http://cs.wikipedia.org/wiki/Severn%C3%AD_Ameri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42549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VY_52_INOVACE_13_Severní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Amerika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8476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-99392"/>
            <a:ext cx="7848872" cy="120248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latin typeface="Wide Latin" pitchFamily="18" charset="0"/>
              </a:rPr>
              <a:t>Severní Amerika</a:t>
            </a:r>
            <a:endParaRPr lang="cs-CZ" dirty="0">
              <a:latin typeface="Wide Latin" pitchFamily="18" charset="0"/>
            </a:endParaRPr>
          </a:p>
        </p:txBody>
      </p:sp>
      <p:pic>
        <p:nvPicPr>
          <p:cNvPr id="1026" name="Picture 2" descr="C:\Users\OEM\Pictures\north-america-relief-map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42" y="1052736"/>
            <a:ext cx="4480122" cy="5776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60032" y="1268760"/>
            <a:ext cx="3528392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1600" dirty="0" smtClean="0">
                <a:latin typeface="Wide Latin" pitchFamily="18" charset="0"/>
              </a:rPr>
              <a:t>Vyhledej a zapiš do sešitu okrajové oceány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1600" dirty="0" smtClean="0">
              <a:latin typeface="Wide Latin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1600" dirty="0" smtClean="0">
                <a:latin typeface="Wide Latin" pitchFamily="18" charset="0"/>
              </a:rPr>
              <a:t>Které významné zeměpisné souřadnice prochází S. Amerikou?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1600" dirty="0">
              <a:latin typeface="Wide Latin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1600" dirty="0" smtClean="0">
                <a:latin typeface="Wide Latin" pitchFamily="18" charset="0"/>
              </a:rPr>
              <a:t>Vyhledej největší ostrov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1600" dirty="0">
              <a:latin typeface="Wide Latin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1600" dirty="0" smtClean="0">
                <a:latin typeface="Wide Latin" pitchFamily="18" charset="0"/>
              </a:rPr>
              <a:t>Vyhledej největší poloostrov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1600" dirty="0">
              <a:latin typeface="Wide Latin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1600" dirty="0" smtClean="0">
                <a:latin typeface="Wide Latin" pitchFamily="18" charset="0"/>
              </a:rPr>
              <a:t>Které světadíly jsou nejblíže k S. Americe?</a:t>
            </a:r>
            <a:endParaRPr lang="cs-CZ" sz="1600" dirty="0">
              <a:latin typeface="Wide Lati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1408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-99392"/>
            <a:ext cx="7848872" cy="120248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Wide Latin" pitchFamily="18" charset="0"/>
              </a:rPr>
              <a:t>Severní </a:t>
            </a:r>
            <a:r>
              <a:rPr lang="cs-CZ" dirty="0" smtClean="0">
                <a:latin typeface="Wide Latin" pitchFamily="18" charset="0"/>
              </a:rPr>
              <a:t>Amerika-</a:t>
            </a:r>
            <a:r>
              <a:rPr lang="cs-CZ" sz="3600" dirty="0" smtClean="0">
                <a:latin typeface="Wide Latin" pitchFamily="18" charset="0"/>
              </a:rPr>
              <a:t>odpovědi</a:t>
            </a:r>
            <a:endParaRPr lang="cs-CZ" dirty="0">
              <a:latin typeface="Wide Latin" pitchFamily="18" charset="0"/>
            </a:endParaRPr>
          </a:p>
        </p:txBody>
      </p:sp>
      <p:pic>
        <p:nvPicPr>
          <p:cNvPr id="1026" name="Picture 2" descr="C:\Users\OEM\Pictures\north-america-relief-map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42" y="1052736"/>
            <a:ext cx="4480122" cy="5776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60032" y="1268760"/>
            <a:ext cx="381642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1600" dirty="0" smtClean="0">
                <a:latin typeface="Wide Latin" pitchFamily="18" charset="0"/>
              </a:rPr>
              <a:t>Severní ledový oceán</a:t>
            </a:r>
          </a:p>
          <a:p>
            <a:r>
              <a:rPr lang="cs-CZ" sz="1600" dirty="0">
                <a:latin typeface="Wide Latin" pitchFamily="18" charset="0"/>
              </a:rPr>
              <a:t> </a:t>
            </a:r>
            <a:r>
              <a:rPr lang="cs-CZ" sz="1600" dirty="0" smtClean="0">
                <a:latin typeface="Wide Latin" pitchFamily="18" charset="0"/>
              </a:rPr>
              <a:t>   Atlantský oceán</a:t>
            </a:r>
          </a:p>
          <a:p>
            <a:r>
              <a:rPr lang="cs-CZ" sz="1600" dirty="0">
                <a:latin typeface="Wide Latin" pitchFamily="18" charset="0"/>
              </a:rPr>
              <a:t> </a:t>
            </a:r>
            <a:r>
              <a:rPr lang="cs-CZ" sz="1600" dirty="0" smtClean="0">
                <a:latin typeface="Wide Latin" pitchFamily="18" charset="0"/>
              </a:rPr>
              <a:t>   Tichý oceán</a:t>
            </a:r>
            <a:endParaRPr lang="cs-CZ" sz="1600" dirty="0" smtClean="0">
              <a:latin typeface="Wide Latin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1600" dirty="0" smtClean="0">
              <a:latin typeface="Wide Latin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1600" dirty="0" smtClean="0">
                <a:latin typeface="Wide Latin" pitchFamily="18" charset="0"/>
              </a:rPr>
              <a:t>Severní polární kruh</a:t>
            </a:r>
          </a:p>
          <a:p>
            <a:r>
              <a:rPr lang="cs-CZ" sz="1600" dirty="0">
                <a:latin typeface="Wide Latin" pitchFamily="18" charset="0"/>
              </a:rPr>
              <a:t> </a:t>
            </a:r>
            <a:r>
              <a:rPr lang="cs-CZ" sz="1600" dirty="0" smtClean="0">
                <a:latin typeface="Wide Latin" pitchFamily="18" charset="0"/>
              </a:rPr>
              <a:t>    Obratník Raka</a:t>
            </a:r>
            <a:endParaRPr lang="cs-CZ" sz="1600" dirty="0" smtClean="0">
              <a:latin typeface="Wide Latin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1600" dirty="0">
              <a:latin typeface="Wide Latin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1600" dirty="0" smtClean="0">
                <a:latin typeface="Wide Latin" pitchFamily="18" charset="0"/>
              </a:rPr>
              <a:t>Grónsko</a:t>
            </a:r>
            <a:endParaRPr lang="cs-CZ" sz="1600" dirty="0" smtClean="0">
              <a:latin typeface="Wide Latin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1600" dirty="0">
              <a:latin typeface="Wide Latin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1600" dirty="0" smtClean="0">
                <a:latin typeface="Wide Latin" pitchFamily="18" charset="0"/>
              </a:rPr>
              <a:t>Labrador</a:t>
            </a:r>
            <a:endParaRPr lang="cs-CZ" sz="1600" dirty="0" smtClean="0">
              <a:latin typeface="Wide Latin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1600" dirty="0">
              <a:latin typeface="Wide Latin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1600" dirty="0" smtClean="0">
                <a:latin typeface="Wide Latin" pitchFamily="18" charset="0"/>
              </a:rPr>
              <a:t>Jižní  Amerika</a:t>
            </a:r>
          </a:p>
          <a:p>
            <a:r>
              <a:rPr lang="cs-CZ" sz="1600" dirty="0" smtClean="0">
                <a:latin typeface="Wide Latin" pitchFamily="18" charset="0"/>
              </a:rPr>
              <a:t>     Asie</a:t>
            </a:r>
            <a:endParaRPr lang="cs-CZ" sz="1600" dirty="0">
              <a:latin typeface="Wide Lati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442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568952" cy="1202485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Wide Latin" pitchFamily="18" charset="0"/>
              </a:rPr>
              <a:t>Horizontální členitost</a:t>
            </a:r>
            <a:endParaRPr lang="cs-CZ" sz="3600" dirty="0">
              <a:latin typeface="Wide Lati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781368" cy="3603812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S. Amerika má velmi členité pobřeží ( velké množství ostrovů, poloostrovů, zálivů, souostroví).</a:t>
            </a:r>
          </a:p>
          <a:p>
            <a:pPr marL="0" indent="0">
              <a:buNone/>
            </a:pPr>
            <a:endParaRPr lang="cs-CZ" sz="2000" dirty="0" smtClean="0">
              <a:latin typeface="Arial Narrow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Arial Narrow" pitchFamily="34" charset="0"/>
              </a:rPr>
              <a:t>     </a:t>
            </a:r>
            <a:r>
              <a:rPr lang="cs-CZ" sz="2000" dirty="0" smtClean="0">
                <a:solidFill>
                  <a:srgbClr val="92D050"/>
                </a:solidFill>
                <a:latin typeface="Arial Narrow" pitchFamily="34" charset="0"/>
              </a:rPr>
              <a:t>UVEDENÉ VYHLEDEJ A ZAKRESLI DO OBRYSOVÉ MAPY:</a:t>
            </a:r>
          </a:p>
          <a:p>
            <a:r>
              <a:rPr lang="cs-CZ" sz="2000" dirty="0" smtClean="0">
                <a:latin typeface="Arial Narrow" pitchFamily="34" charset="0"/>
              </a:rPr>
              <a:t>POLOOSTROVY</a:t>
            </a:r>
            <a:r>
              <a:rPr lang="cs-CZ" sz="2000" dirty="0" smtClean="0">
                <a:latin typeface="Wide Latin" pitchFamily="18" charset="0"/>
              </a:rPr>
              <a:t>: </a:t>
            </a:r>
            <a:r>
              <a:rPr lang="cs-CZ" sz="2000" dirty="0" smtClean="0">
                <a:latin typeface="Arial Narrow" pitchFamily="34" charset="0"/>
              </a:rPr>
              <a:t>Aljaška, Labrador, Kalifornský, Florida, </a:t>
            </a:r>
            <a:r>
              <a:rPr lang="cs-CZ" sz="2000" dirty="0" err="1" smtClean="0">
                <a:latin typeface="Arial Narrow" pitchFamily="34" charset="0"/>
              </a:rPr>
              <a:t>Yucatán</a:t>
            </a:r>
            <a:endParaRPr lang="cs-CZ" sz="2000" dirty="0" smtClean="0">
              <a:latin typeface="Arial Narrow" pitchFamily="34" charset="0"/>
            </a:endParaRPr>
          </a:p>
          <a:p>
            <a:r>
              <a:rPr lang="cs-CZ" sz="2000" dirty="0" smtClean="0">
                <a:latin typeface="Arial Narrow" pitchFamily="34" charset="0"/>
              </a:rPr>
              <a:t>OSTROVY: Grónsko, Baffinův, Newfoundland, Viktoriin</a:t>
            </a:r>
          </a:p>
          <a:p>
            <a:r>
              <a:rPr lang="cs-CZ" sz="2000" dirty="0" smtClean="0">
                <a:latin typeface="Arial Narrow" pitchFamily="34" charset="0"/>
              </a:rPr>
              <a:t>SOUOSTROVÍ: Velké Antily, Malé Antily, Bahamy, Bermudy</a:t>
            </a:r>
          </a:p>
          <a:p>
            <a:r>
              <a:rPr lang="cs-CZ" sz="2000" dirty="0" smtClean="0">
                <a:latin typeface="Arial Narrow" pitchFamily="34" charset="0"/>
              </a:rPr>
              <a:t>ZÁLIVY: </a:t>
            </a:r>
            <a:r>
              <a:rPr lang="cs-CZ" sz="2000" dirty="0" err="1" smtClean="0">
                <a:latin typeface="Arial Narrow" pitchFamily="34" charset="0"/>
              </a:rPr>
              <a:t>Hudsonův</a:t>
            </a:r>
            <a:r>
              <a:rPr lang="cs-CZ" sz="2000" dirty="0" smtClean="0">
                <a:latin typeface="Arial Narrow" pitchFamily="34" charset="0"/>
              </a:rPr>
              <a:t>, Aljašský, Mexický, Kalifornský, Sv. Vavřince</a:t>
            </a:r>
            <a:endParaRPr lang="cs-CZ" sz="2000" dirty="0">
              <a:latin typeface="Wide Lati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2479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1" y="817582"/>
            <a:ext cx="8712968" cy="1202485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Wide Latin" pitchFamily="18" charset="0"/>
              </a:rPr>
              <a:t>Vertikální členitost</a:t>
            </a:r>
            <a:endParaRPr lang="cs-CZ" sz="3600" dirty="0">
              <a:latin typeface="Wide Lati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7501448" cy="3603812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>
                <a:latin typeface="Arial Narrow" pitchFamily="34" charset="0"/>
              </a:rPr>
              <a:t>Povrch S. Ameriky je velmi rozmanitý- nížiny až velehory</a:t>
            </a:r>
          </a:p>
          <a:p>
            <a:pPr marL="0" indent="0">
              <a:buNone/>
            </a:pPr>
            <a:endParaRPr lang="cs-CZ" sz="2000" dirty="0" smtClean="0">
              <a:latin typeface="Arial Narrow" pitchFamily="34" charset="0"/>
            </a:endParaRPr>
          </a:p>
          <a:p>
            <a:r>
              <a:rPr lang="cs-CZ" sz="2000" dirty="0" smtClean="0">
                <a:latin typeface="Arial Narrow" pitchFamily="34" charset="0"/>
              </a:rPr>
              <a:t>VÝZNAMNÁ POHOŘÍ: Kordillery, Skalnaté hory, Kaskádové, Apalačské</a:t>
            </a:r>
          </a:p>
          <a:p>
            <a:pPr marL="0" indent="0">
              <a:buNone/>
            </a:pPr>
            <a:endParaRPr lang="cs-CZ" sz="2000" dirty="0" smtClean="0">
              <a:latin typeface="Arial Narrow" pitchFamily="34" charset="0"/>
            </a:endParaRPr>
          </a:p>
          <a:p>
            <a:r>
              <a:rPr lang="cs-CZ" sz="2000" dirty="0" smtClean="0">
                <a:latin typeface="Arial Narrow" pitchFamily="34" charset="0"/>
              </a:rPr>
              <a:t>DŮLEŽITÉ NÍŽINY: Arktická, Pobřežní, Mississippská</a:t>
            </a:r>
          </a:p>
          <a:p>
            <a:pPr marL="0" indent="0">
              <a:buNone/>
            </a:pPr>
            <a:endParaRPr lang="cs-CZ" sz="2000" dirty="0" smtClean="0">
              <a:latin typeface="Arial Narrow" pitchFamily="34" charset="0"/>
            </a:endParaRPr>
          </a:p>
          <a:p>
            <a:r>
              <a:rPr lang="cs-CZ" sz="2000" dirty="0" smtClean="0">
                <a:latin typeface="Arial Narrow" pitchFamily="34" charset="0"/>
              </a:rPr>
              <a:t>Střední část S. Ameriky vyplňují centrální roviny</a:t>
            </a:r>
          </a:p>
          <a:p>
            <a:pPr marL="0" indent="0">
              <a:buNone/>
            </a:pPr>
            <a:endParaRPr lang="cs-CZ" sz="2000" dirty="0" smtClean="0">
              <a:latin typeface="Arial Narrow" pitchFamily="34" charset="0"/>
            </a:endParaRPr>
          </a:p>
          <a:p>
            <a:r>
              <a:rPr lang="cs-CZ" sz="2000" dirty="0" smtClean="0">
                <a:latin typeface="Arial Narrow" pitchFamily="34" charset="0"/>
              </a:rPr>
              <a:t>Východní úpatí Kordiller lemují vysoké planiny</a:t>
            </a:r>
          </a:p>
          <a:p>
            <a:r>
              <a:rPr lang="cs-CZ" sz="2000" dirty="0" smtClean="0">
                <a:solidFill>
                  <a:srgbClr val="92D050"/>
                </a:solidFill>
                <a:latin typeface="Arial Narrow" pitchFamily="34" charset="0"/>
              </a:rPr>
              <a:t>POJMY VYHLEDEJ A ZAKRESLI DO OBRYSOVÉ MAPY</a:t>
            </a:r>
            <a:endParaRPr lang="cs-CZ" sz="2000" dirty="0">
              <a:solidFill>
                <a:srgbClr val="92D050"/>
              </a:solidFill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5911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1" y="817582"/>
            <a:ext cx="8496944" cy="1202485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Wide Latin" pitchFamily="18" charset="0"/>
              </a:rPr>
              <a:t>Vodstvo- řeky a jezera</a:t>
            </a:r>
            <a:endParaRPr lang="cs-CZ" sz="3600" dirty="0">
              <a:latin typeface="Wide Lati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853376" cy="3603812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Vodstvo patří k úmoří –Atlantského oceánu (největší)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- Severního ledového oceánu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- Tichého oceánu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DŮLEŽITÉ ŘEKY: Mississippi, Missouri, Yukon, Rio Grande,</a:t>
            </a:r>
          </a:p>
          <a:p>
            <a:pPr marL="0" indent="0">
              <a:buNone/>
            </a:pPr>
            <a:r>
              <a:rPr lang="cs-CZ" sz="2000" dirty="0" smtClean="0"/>
              <a:t>                                 Mackenzie, Sv. Vavřince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DŮLEŽITÁ JEZERA: Velká jezera (Hořejší, Huronské, Erijské,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Ontario, Michiganské)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Velké medvědí, Velké otročí</a:t>
            </a:r>
          </a:p>
          <a:p>
            <a:r>
              <a:rPr lang="cs-CZ" sz="2000" dirty="0" smtClean="0">
                <a:solidFill>
                  <a:srgbClr val="92D050"/>
                </a:solidFill>
              </a:rPr>
              <a:t>VYHLEDEJ A ZAKRESLI DO MAPY   </a:t>
            </a:r>
            <a:endParaRPr lang="cs-CZ" sz="20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5859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5" y="817582"/>
            <a:ext cx="8928992" cy="1202485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Wide Latin" pitchFamily="18" charset="0"/>
              </a:rPr>
              <a:t>Podnebí, krajiny, živočichové</a:t>
            </a:r>
            <a:endParaRPr lang="cs-CZ" sz="3600" dirty="0">
              <a:latin typeface="Wide Lati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7357432" cy="360381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PODNEBNÉ PÁSY: polární, subpolární,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mírný (největší území),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subtropický, tropický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KRAJINY: polární pustiny, tundra, tajga, stepi (prérie),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pouště, subtropické a tropické lesy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ŽIVOČICHOVÉ: bizon, medvěd grizzly, mýval, skunk,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chřestýš, jaguár, kojot, krokodýl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8835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-13253"/>
            <a:ext cx="7725449" cy="1202485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Wide Latin" pitchFamily="18" charset="0"/>
              </a:rPr>
              <a:t>Fotogalerie-příroda</a:t>
            </a:r>
            <a:endParaRPr lang="cs-CZ" sz="3600" dirty="0">
              <a:latin typeface="Wide Latin" pitchFamily="18" charset="0"/>
            </a:endParaRPr>
          </a:p>
        </p:txBody>
      </p:sp>
      <p:pic>
        <p:nvPicPr>
          <p:cNvPr id="1027" name="Picture 3" descr="C:\Users\OEM\Pictures\miss. níži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739" y="972108"/>
            <a:ext cx="3840984" cy="23876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1016545"/>
            <a:ext cx="15611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Mississippská nížina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8" name="Picture 4" descr="C:\Users\OEM\Pictures\skalnate_hory_1_v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864" y="859638"/>
            <a:ext cx="3916431" cy="26125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Pictures\grand canyo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48" y="3621714"/>
            <a:ext cx="4207261" cy="31554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Pictures\800px-Appalachians_NC_BLRI924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543" y="3890578"/>
            <a:ext cx="4386997" cy="29447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80112" y="3908324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Apalačské pohoří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3880864"/>
            <a:ext cx="2907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Velký kaňon (Grand Canyon</a:t>
            </a:r>
            <a:r>
              <a:rPr lang="cs-CZ" dirty="0" smtClean="0">
                <a:solidFill>
                  <a:schemeClr val="bg1"/>
                </a:solidFill>
              </a:rPr>
              <a:t>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951104"/>
            <a:ext cx="15234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Skalnaté hory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6826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40960" cy="1202485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Wide Latin" pitchFamily="18" charset="0"/>
              </a:rPr>
              <a:t>Fotogalerie-vodstvo</a:t>
            </a:r>
            <a:endParaRPr lang="cs-CZ" sz="3600" dirty="0">
              <a:latin typeface="Wide Latin" pitchFamily="18" charset="0"/>
            </a:endParaRPr>
          </a:p>
        </p:txBody>
      </p:sp>
      <p:pic>
        <p:nvPicPr>
          <p:cNvPr id="2050" name="Picture 2" descr="C:\Users\OEM\Pictures\missour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37379"/>
            <a:ext cx="3672408" cy="23723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8970" y="3609755"/>
            <a:ext cx="10134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Missouri</a:t>
            </a:r>
          </a:p>
          <a:p>
            <a:endParaRPr lang="cs-CZ" dirty="0"/>
          </a:p>
        </p:txBody>
      </p:sp>
      <p:pic>
        <p:nvPicPr>
          <p:cNvPr id="2051" name="Picture 3" descr="C:\Users\OEM\Pictures\miss.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237379"/>
            <a:ext cx="3960440" cy="23723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65645" y="3563588"/>
            <a:ext cx="1260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Mississippi</a:t>
            </a:r>
            <a:endParaRPr lang="cs-CZ" dirty="0"/>
          </a:p>
        </p:txBody>
      </p:sp>
      <p:pic>
        <p:nvPicPr>
          <p:cNvPr id="2052" name="Picture 4" descr="C:\Users\OEM\Pictures\usa-niagara-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970" y="3897559"/>
            <a:ext cx="4868629" cy="28919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Pictures\Rio_grande_en_invierno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897559"/>
            <a:ext cx="3552395" cy="28919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18589" y="3932920"/>
            <a:ext cx="2157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Niagarské vodopády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84168" y="3932920"/>
            <a:ext cx="127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Rio Grande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178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95896"/>
            <a:ext cx="9036496" cy="1202485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Wide Latin" pitchFamily="18" charset="0"/>
              </a:rPr>
              <a:t>Fotogalerie-krajiny, zvířata</a:t>
            </a:r>
            <a:endParaRPr lang="cs-CZ" sz="3200" dirty="0">
              <a:latin typeface="Wide Lati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1421" y="3851353"/>
            <a:ext cx="665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tajga</a:t>
            </a:r>
            <a:endParaRPr lang="cs-CZ" dirty="0"/>
          </a:p>
        </p:txBody>
      </p:sp>
      <p:pic>
        <p:nvPicPr>
          <p:cNvPr id="3075" name="Picture 3" descr="C:\Users\OEM\Pictures\preri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21" y="4224429"/>
            <a:ext cx="3624064" cy="240660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1421" y="6554333"/>
            <a:ext cx="752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prérie</a:t>
            </a:r>
            <a:endParaRPr lang="cs-CZ" dirty="0"/>
          </a:p>
        </p:txBody>
      </p:sp>
      <p:pic>
        <p:nvPicPr>
          <p:cNvPr id="3077" name="Picture 5" descr="C:\Users\OEM\Pictures\grizzl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9404" y="1340768"/>
            <a:ext cx="3593076" cy="30605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OEM\Pictures\tajga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210" y="1375421"/>
            <a:ext cx="3597275" cy="250481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OEM\Pictures\bison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515464"/>
            <a:ext cx="4033670" cy="23425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Pictures\mýval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7" y="2420888"/>
            <a:ext cx="2520280" cy="32658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48707" y="2420888"/>
            <a:ext cx="745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mýval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1372126"/>
            <a:ext cx="7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grizzly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44208" y="4551677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bizon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140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Wide Latin" pitchFamily="18" charset="0"/>
              </a:rPr>
              <a:t>Zdroje</a:t>
            </a:r>
            <a:endParaRPr lang="cs-CZ" dirty="0">
              <a:latin typeface="Wide Lati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cs.wikipedia.org/wiki/Severn%C3%AD_Amerika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google.cz/imgres?q=severn%C3%AD+amerika-bizon&amp;hl=cs&amp;tbm=isch&amp;tbnid=OOY6jNazrJ95RM:&amp;imgrefurl=http://21stoleti.cz/blog/2011/03/23/proc-zmizeli-ze-severni-ameriky-ctvrtohorni-obri-2/&amp;docid=JLJ92-X4jiwzvM&amp;w=486&amp;h=390&amp;ei=IgRiTsTvKsPV4QSJyqCNCg&amp;zoom=1&amp;iact=hc&amp;vpx=151&amp;vpy=92&amp;dur=161&amp;hovh=201&amp;hovw=251&amp;tx=163&amp;ty=102&amp;page=2&amp;tbnh=137&amp;tbnw=189&amp;start=15&amp;ndsp=18&amp;ved=1t:429,r:0,s:15&amp;biw=1191&amp;bih=599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9043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107</TotalTime>
  <Words>369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Špendlík</vt:lpstr>
      <vt:lpstr>Prezentace aplikace PowerPoint</vt:lpstr>
      <vt:lpstr>Severní Amerika</vt:lpstr>
      <vt:lpstr>Severní Amerika-odpovědi</vt:lpstr>
      <vt:lpstr>Horizontální členitost</vt:lpstr>
      <vt:lpstr>Vertikální členitost</vt:lpstr>
      <vt:lpstr>Vodstvo- řeky a jezera</vt:lpstr>
      <vt:lpstr>Podnebí, krajiny, živočichové</vt:lpstr>
      <vt:lpstr>Fotogalerie-příroda</vt:lpstr>
      <vt:lpstr>Fotogalerie-vodstvo</vt:lpstr>
      <vt:lpstr>Fotogalerie-krajiny, zvířata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Severní Amerika</dc:title>
  <dc:creator>OEM</dc:creator>
  <cp:lastModifiedBy>OEM</cp:lastModifiedBy>
  <cp:revision>14</cp:revision>
  <dcterms:created xsi:type="dcterms:W3CDTF">2011-04-20T07:45:42Z</dcterms:created>
  <dcterms:modified xsi:type="dcterms:W3CDTF">2011-09-11T09:37:08Z</dcterms:modified>
</cp:coreProperties>
</file>