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9" r:id="rId3"/>
    <p:sldId id="260" r:id="rId4"/>
    <p:sldId id="261" r:id="rId5"/>
    <p:sldId id="257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127CD-B3F5-477B-A687-A3543EC254C3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D5F785-32C2-4527-81B8-49352CB75E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127CD-B3F5-477B-A687-A3543EC254C3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D5F785-32C2-4527-81B8-49352CB75E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127CD-B3F5-477B-A687-A3543EC254C3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D5F785-32C2-4527-81B8-49352CB75E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127CD-B3F5-477B-A687-A3543EC254C3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D5F785-32C2-4527-81B8-49352CB75E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127CD-B3F5-477B-A687-A3543EC254C3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D5F785-32C2-4527-81B8-49352CB75E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127CD-B3F5-477B-A687-A3543EC254C3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D5F785-32C2-4527-81B8-49352CB75E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127CD-B3F5-477B-A687-A3543EC254C3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D5F785-32C2-4527-81B8-49352CB75E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127CD-B3F5-477B-A687-A3543EC254C3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D5F785-32C2-4527-81B8-49352CB75E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127CD-B3F5-477B-A687-A3543EC254C3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D5F785-32C2-4527-81B8-49352CB75E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127CD-B3F5-477B-A687-A3543EC254C3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D5F785-32C2-4527-81B8-49352CB75E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127CD-B3F5-477B-A687-A3543EC254C3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D5F785-32C2-4527-81B8-49352CB75E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2127CD-B3F5-477B-A687-A3543EC254C3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D5F785-32C2-4527-81B8-49352CB75EB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idx="1"/>
          </p:nvPr>
        </p:nvSpPr>
        <p:spPr>
          <a:xfrm>
            <a:off x="357158" y="785794"/>
            <a:ext cx="8229600" cy="5786478"/>
          </a:xfrm>
        </p:spPr>
        <p:txBody>
          <a:bodyPr>
            <a:normAutofit fontScale="92500" lnSpcReduction="20000"/>
          </a:bodyPr>
          <a:lstStyle/>
          <a:p>
            <a:r>
              <a:rPr lang="cs-CZ" b="1" dirty="0" smtClean="0"/>
              <a:t>Název školy: </a:t>
            </a:r>
            <a:r>
              <a:rPr lang="cs-CZ" dirty="0" smtClean="0"/>
              <a:t>Základní škola a Mateřská škola 			      Doudleby</a:t>
            </a:r>
          </a:p>
          <a:p>
            <a:r>
              <a:rPr lang="cs-CZ" b="1" dirty="0" smtClean="0"/>
              <a:t>Autor : </a:t>
            </a:r>
            <a:r>
              <a:rPr lang="cs-CZ" dirty="0" smtClean="0"/>
              <a:t>Mgr. Jana Blažková</a:t>
            </a:r>
          </a:p>
          <a:p>
            <a:r>
              <a:rPr lang="cs-CZ" b="1" dirty="0" smtClean="0"/>
              <a:t>Téma :</a:t>
            </a:r>
            <a:r>
              <a:rPr lang="cs-CZ" dirty="0" smtClean="0"/>
              <a:t> Odčítání</a:t>
            </a:r>
          </a:p>
          <a:p>
            <a:r>
              <a:rPr lang="cs-CZ" b="1" dirty="0" smtClean="0"/>
              <a:t>Název :</a:t>
            </a:r>
            <a:r>
              <a:rPr lang="cs-CZ" dirty="0" smtClean="0"/>
              <a:t> VY_32_INOVACE_11_PÍSEMNÉ ODČÍTÁNÍ                                    </a:t>
            </a:r>
          </a:p>
          <a:p>
            <a:r>
              <a:rPr lang="cs-CZ" b="1" dirty="0" smtClean="0"/>
              <a:t>Číslo projektu : </a:t>
            </a:r>
            <a:r>
              <a:rPr lang="cs-CZ" dirty="0" smtClean="0"/>
              <a:t>CZ.1.07/1.4.00/21.3424</a:t>
            </a:r>
          </a:p>
          <a:p>
            <a:r>
              <a:rPr lang="cs-CZ" b="1" dirty="0" smtClean="0"/>
              <a:t>Datum tvorby:</a:t>
            </a:r>
            <a:r>
              <a:rPr lang="cs-CZ" dirty="0" smtClean="0"/>
              <a:t> 29.1.2014</a:t>
            </a:r>
          </a:p>
          <a:p>
            <a:r>
              <a:rPr lang="cs-CZ" b="1" dirty="0" smtClean="0"/>
              <a:t>Vzdělávací oblast: </a:t>
            </a:r>
            <a:r>
              <a:rPr lang="cs-CZ" dirty="0" smtClean="0"/>
              <a:t>Matematika 5. ročník</a:t>
            </a:r>
          </a:p>
          <a:p>
            <a:endParaRPr lang="cs-CZ" dirty="0" smtClean="0"/>
          </a:p>
          <a:p>
            <a:pPr>
              <a:buNone/>
            </a:pPr>
            <a:r>
              <a:rPr lang="cs-CZ" b="1" dirty="0" smtClean="0"/>
              <a:t>Anotace:</a:t>
            </a:r>
            <a:r>
              <a:rPr lang="cs-CZ" dirty="0" smtClean="0"/>
              <a:t> Výukový materiál slouží k procvičování písemného odčítání pomocí interaktivní tabule. Materiál lze použít k </a:t>
            </a:r>
            <a:r>
              <a:rPr lang="cs-CZ" dirty="0" smtClean="0"/>
              <a:t>samostatné </a:t>
            </a:r>
            <a:r>
              <a:rPr lang="cs-CZ" dirty="0" smtClean="0"/>
              <a:t>nebo skupinové práci žáků, nebo jako pracovní listy.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4" name="Picture 2" descr="http://7zs.wz.cz/opvk%20velke%20log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5277" y="0"/>
            <a:ext cx="3592203" cy="785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332656"/>
            <a:ext cx="8208912" cy="6120680"/>
          </a:xfrm>
          <a:solidFill>
            <a:srgbClr val="FFFF00"/>
          </a:solidFill>
        </p:spPr>
        <p:txBody>
          <a:bodyPr/>
          <a:lstStyle/>
          <a:p>
            <a:pPr>
              <a:buNone/>
            </a:pPr>
            <a:r>
              <a:rPr lang="cs-CZ" sz="4000" u="sng" dirty="0" smtClean="0"/>
              <a:t>Odečti písemně:</a:t>
            </a:r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r>
              <a:rPr lang="cs-CZ" dirty="0" smtClean="0"/>
              <a:t>   </a:t>
            </a:r>
            <a:r>
              <a:rPr lang="cs-CZ" sz="3600" dirty="0" smtClean="0"/>
              <a:t>2569 378                3645 978</a:t>
            </a:r>
          </a:p>
          <a:p>
            <a:pPr>
              <a:buNone/>
            </a:pPr>
            <a:r>
              <a:rPr lang="cs-CZ" sz="3600" dirty="0" smtClean="0"/>
              <a:t> </a:t>
            </a:r>
            <a:r>
              <a:rPr lang="cs-CZ" sz="3600" u="sng" dirty="0" smtClean="0"/>
              <a:t>- 1196 354</a:t>
            </a:r>
            <a:r>
              <a:rPr lang="cs-CZ" sz="3600" dirty="0" smtClean="0"/>
              <a:t>             </a:t>
            </a:r>
            <a:r>
              <a:rPr lang="cs-CZ" sz="3600" u="sng" dirty="0" smtClean="0"/>
              <a:t>- 2193 569</a:t>
            </a:r>
          </a:p>
          <a:p>
            <a:pPr>
              <a:buNone/>
            </a:pPr>
            <a:r>
              <a:rPr lang="cs-CZ" sz="3600" dirty="0" smtClean="0"/>
              <a:t>                                                   </a:t>
            </a:r>
          </a:p>
          <a:p>
            <a:pPr>
              <a:buNone/>
            </a:pPr>
            <a:r>
              <a:rPr lang="cs-CZ" sz="3600" dirty="0" smtClean="0"/>
              <a:t>                                                                                                                    </a:t>
            </a:r>
          </a:p>
          <a:p>
            <a:pPr>
              <a:buNone/>
            </a:pPr>
            <a:r>
              <a:rPr lang="cs-CZ" sz="3600" dirty="0" smtClean="0"/>
              <a:t>   7842 169                 3874 256 </a:t>
            </a:r>
          </a:p>
          <a:p>
            <a:pPr>
              <a:buNone/>
            </a:pPr>
            <a:r>
              <a:rPr lang="cs-CZ" sz="3600" dirty="0" smtClean="0"/>
              <a:t> -</a:t>
            </a:r>
            <a:r>
              <a:rPr lang="cs-CZ" sz="3600" u="sng" dirty="0" smtClean="0"/>
              <a:t>     23 697</a:t>
            </a:r>
            <a:r>
              <a:rPr lang="cs-CZ" sz="3600" dirty="0" smtClean="0"/>
              <a:t>                </a:t>
            </a:r>
            <a:r>
              <a:rPr lang="cs-CZ" sz="3600" u="sng" dirty="0" smtClean="0"/>
              <a:t>-     56 749</a:t>
            </a:r>
            <a:endParaRPr lang="cs-CZ" sz="3600" u="sng" dirty="0"/>
          </a:p>
        </p:txBody>
      </p:sp>
      <p:cxnSp>
        <p:nvCxnSpPr>
          <p:cNvPr id="4" name="Přímá spojovací čára 3"/>
          <p:cNvCxnSpPr/>
          <p:nvPr/>
        </p:nvCxnSpPr>
        <p:spPr>
          <a:xfrm>
            <a:off x="8927976" y="4913784"/>
            <a:ext cx="111599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ovací čára 4"/>
          <p:cNvCxnSpPr/>
          <p:nvPr/>
        </p:nvCxnSpPr>
        <p:spPr>
          <a:xfrm>
            <a:off x="9080376" y="5066184"/>
            <a:ext cx="111599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9232776" y="5218584"/>
            <a:ext cx="111599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9385176" y="5370984"/>
            <a:ext cx="111599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9537576" y="5523384"/>
            <a:ext cx="111599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dissolv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76672"/>
            <a:ext cx="8352928" cy="5976664"/>
          </a:xfrm>
          <a:solidFill>
            <a:schemeClr val="accent2">
              <a:lumMod val="60000"/>
              <a:lumOff val="40000"/>
            </a:schemeClr>
          </a:solidFill>
        </p:spPr>
        <p:txBody>
          <a:bodyPr/>
          <a:lstStyle/>
          <a:p>
            <a:pPr>
              <a:buNone/>
            </a:pPr>
            <a:r>
              <a:rPr lang="cs-CZ" sz="4000" u="sng" dirty="0" smtClean="0">
                <a:solidFill>
                  <a:srgbClr val="FF0000"/>
                </a:solidFill>
              </a:rPr>
              <a:t>Proveď odhad počtu a pak odečti:</a:t>
            </a:r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r>
              <a:rPr lang="cs-CZ" sz="3600" dirty="0" smtClean="0"/>
              <a:t>     2 7642 899                odhad:</a:t>
            </a:r>
          </a:p>
          <a:p>
            <a:pPr>
              <a:buNone/>
            </a:pPr>
            <a:r>
              <a:rPr lang="cs-CZ" sz="3600" dirty="0" smtClean="0"/>
              <a:t>   </a:t>
            </a:r>
            <a:r>
              <a:rPr lang="cs-CZ" sz="3600" u="sng" dirty="0" smtClean="0"/>
              <a:t>- 1 8260 439 </a:t>
            </a:r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endParaRPr lang="cs-CZ" sz="3600" dirty="0"/>
          </a:p>
          <a:p>
            <a:pPr>
              <a:buNone/>
            </a:pPr>
            <a:r>
              <a:rPr lang="cs-CZ" sz="3600" dirty="0" smtClean="0"/>
              <a:t>     6 7425 8954             odhad:</a:t>
            </a:r>
          </a:p>
          <a:p>
            <a:pPr>
              <a:buNone/>
            </a:pPr>
            <a:r>
              <a:rPr lang="cs-CZ" sz="3600" dirty="0" smtClean="0"/>
              <a:t>      </a:t>
            </a:r>
            <a:r>
              <a:rPr lang="cs-CZ" sz="3600" u="sng" dirty="0" smtClean="0"/>
              <a:t>     539 2478</a:t>
            </a:r>
          </a:p>
        </p:txBody>
      </p:sp>
    </p:spTree>
  </p:cSld>
  <p:clrMapOvr>
    <a:masterClrMapping/>
  </p:clrMapOvr>
  <p:transition>
    <p:dissolv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404664"/>
            <a:ext cx="9144000" cy="6453336"/>
          </a:xfrm>
        </p:spPr>
        <p:txBody>
          <a:bodyPr/>
          <a:lstStyle/>
          <a:p>
            <a:pPr>
              <a:buNone/>
            </a:pPr>
            <a:r>
              <a:rPr lang="cs-CZ" sz="4000" u="sng" dirty="0" smtClean="0"/>
              <a:t>	Napiš čísla pod sebe a odečti:</a:t>
            </a:r>
          </a:p>
          <a:p>
            <a:pPr algn="ctr">
              <a:buNone/>
            </a:pPr>
            <a:endParaRPr lang="cs-CZ" sz="2400" dirty="0" smtClean="0"/>
          </a:p>
          <a:p>
            <a:pPr algn="ctr">
              <a:buNone/>
            </a:pPr>
            <a:r>
              <a:rPr lang="cs-CZ" sz="4400" dirty="0" smtClean="0">
                <a:solidFill>
                  <a:srgbClr val="FFC000"/>
                </a:solidFill>
              </a:rPr>
              <a:t>9876356721   </a:t>
            </a:r>
            <a:r>
              <a:rPr lang="cs-CZ" sz="4400" dirty="0" smtClean="0"/>
              <a:t>           </a:t>
            </a:r>
            <a:r>
              <a:rPr lang="cs-CZ" sz="4400" dirty="0" smtClean="0">
                <a:solidFill>
                  <a:srgbClr val="00B050"/>
                </a:solidFill>
              </a:rPr>
              <a:t>2543296</a:t>
            </a:r>
          </a:p>
          <a:p>
            <a:pPr algn="ctr">
              <a:buNone/>
            </a:pPr>
            <a:r>
              <a:rPr lang="cs-CZ" sz="4400" dirty="0" smtClean="0"/>
              <a:t> </a:t>
            </a:r>
          </a:p>
          <a:p>
            <a:pPr algn="ctr">
              <a:buNone/>
            </a:pPr>
            <a:r>
              <a:rPr lang="cs-CZ" sz="4400" dirty="0" smtClean="0"/>
              <a:t>   </a:t>
            </a:r>
            <a:r>
              <a:rPr lang="cs-CZ" sz="4400" dirty="0" smtClean="0">
                <a:solidFill>
                  <a:srgbClr val="FF0000"/>
                </a:solidFill>
              </a:rPr>
              <a:t>778543297 </a:t>
            </a:r>
            <a:r>
              <a:rPr lang="cs-CZ" sz="4400" dirty="0" smtClean="0"/>
              <a:t>                </a:t>
            </a:r>
            <a:r>
              <a:rPr lang="cs-CZ" sz="4400" dirty="0" smtClean="0">
                <a:solidFill>
                  <a:srgbClr val="7030A0"/>
                </a:solidFill>
              </a:rPr>
              <a:t>28543216</a:t>
            </a:r>
          </a:p>
          <a:p>
            <a:pPr algn="ctr">
              <a:buNone/>
            </a:pPr>
            <a:endParaRPr lang="cs-CZ" sz="4400" dirty="0" smtClean="0"/>
          </a:p>
          <a:p>
            <a:pPr algn="ctr">
              <a:buNone/>
            </a:pPr>
            <a:r>
              <a:rPr lang="cs-CZ" sz="4400" dirty="0" smtClean="0">
                <a:solidFill>
                  <a:schemeClr val="tx2">
                    <a:lumMod val="75000"/>
                  </a:schemeClr>
                </a:solidFill>
              </a:rPr>
              <a:t>2567893   </a:t>
            </a:r>
            <a:r>
              <a:rPr lang="cs-CZ" sz="4400" dirty="0" smtClean="0"/>
              <a:t>                  </a:t>
            </a:r>
            <a:r>
              <a:rPr lang="cs-CZ" sz="4400" dirty="0" smtClean="0">
                <a:solidFill>
                  <a:srgbClr val="00B0F0"/>
                </a:solidFill>
              </a:rPr>
              <a:t>4967216</a:t>
            </a:r>
            <a:endParaRPr lang="cs-CZ" sz="4400" dirty="0">
              <a:solidFill>
                <a:srgbClr val="00B0F0"/>
              </a:solidFill>
            </a:endParaRPr>
          </a:p>
        </p:txBody>
      </p:sp>
    </p:spTree>
  </p:cSld>
  <p:clrMapOvr>
    <a:masterClrMapping/>
  </p:clrMapOvr>
  <p:transition>
    <p:dissolv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r>
              <a:rPr lang="cs-CZ" dirty="0" smtClean="0"/>
              <a:t>/</a:t>
            </a:r>
          </a:p>
          <a:p>
            <a:pPr>
              <a:buNone/>
            </a:pPr>
            <a:r>
              <a:rPr lang="cs-CZ" dirty="0" smtClean="0"/>
              <a:t>Pokud není uveden zdroj, byly použity výhradně zdroje autora</a:t>
            </a:r>
          </a:p>
          <a:p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71</TotalTime>
  <Words>80</Words>
  <Application>Microsoft Office PowerPoint</Application>
  <PresentationFormat>Předvádění na obrazovce (4:3)</PresentationFormat>
  <Paragraphs>36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Snímek 1</vt:lpstr>
      <vt:lpstr>Snímek 2</vt:lpstr>
      <vt:lpstr>Snímek 3</vt:lpstr>
      <vt:lpstr>Snímek 4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Dum</cp:lastModifiedBy>
  <cp:revision>6</cp:revision>
  <dcterms:created xsi:type="dcterms:W3CDTF">2014-01-29T21:12:56Z</dcterms:created>
  <dcterms:modified xsi:type="dcterms:W3CDTF">2014-03-21T10:34:38Z</dcterms:modified>
</cp:coreProperties>
</file>