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5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20FA1-98FE-4366-AD87-88055FAB05F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1C8ED-0EDA-4F21-98F6-918C01824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20FA1-98FE-4366-AD87-88055FAB05F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1C8ED-0EDA-4F21-98F6-918C01824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20FA1-98FE-4366-AD87-88055FAB05F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1C8ED-0EDA-4F21-98F6-918C01824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20FA1-98FE-4366-AD87-88055FAB05F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1C8ED-0EDA-4F21-98F6-918C01824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20FA1-98FE-4366-AD87-88055FAB05F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1C8ED-0EDA-4F21-98F6-918C01824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20FA1-98FE-4366-AD87-88055FAB05F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1C8ED-0EDA-4F21-98F6-918C01824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20FA1-98FE-4366-AD87-88055FAB05F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1C8ED-0EDA-4F21-98F6-918C01824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20FA1-98FE-4366-AD87-88055FAB05F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1C8ED-0EDA-4F21-98F6-918C01824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20FA1-98FE-4366-AD87-88055FAB05F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1C8ED-0EDA-4F21-98F6-918C01824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20FA1-98FE-4366-AD87-88055FAB05F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1C8ED-0EDA-4F21-98F6-918C01824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20FA1-98FE-4366-AD87-88055FAB05F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C1C8ED-0EDA-4F21-98F6-918C01824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820FA1-98FE-4366-AD87-88055FAB05FE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C1C8ED-0EDA-4F21-98F6-918C01824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			     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Římské číslice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VY_32_INOVACE_15_ŘÍMSKÉ ČÍSLICE 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5.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římských číslic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5400" dirty="0"/>
          </a:p>
          <a:p>
            <a:pPr>
              <a:buNone/>
            </a:pPr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I  .  .  .  1 </a:t>
            </a:r>
            <a:r>
              <a:rPr lang="cs-CZ" sz="5400" dirty="0" smtClean="0"/>
              <a:t>            </a:t>
            </a:r>
            <a:r>
              <a:rPr lang="cs-CZ" sz="5400" dirty="0" smtClean="0">
                <a:solidFill>
                  <a:schemeClr val="accent4">
                    <a:lumMod val="75000"/>
                  </a:schemeClr>
                </a:solidFill>
              </a:rPr>
              <a:t>C  .  .  .  100</a:t>
            </a:r>
          </a:p>
          <a:p>
            <a:pPr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 V  .  .  .  5             </a:t>
            </a:r>
            <a:r>
              <a:rPr lang="cs-CZ" sz="5400" dirty="0" smtClean="0">
                <a:solidFill>
                  <a:srgbClr val="002060"/>
                </a:solidFill>
              </a:rPr>
              <a:t>D  .  .  .  500</a:t>
            </a:r>
          </a:p>
          <a:p>
            <a:pPr>
              <a:buNone/>
            </a:pPr>
            <a:r>
              <a:rPr lang="cs-CZ" sz="5400" dirty="0" smtClean="0">
                <a:solidFill>
                  <a:srgbClr val="00B050"/>
                </a:solidFill>
              </a:rPr>
              <a:t> X  .  .  .  10           </a:t>
            </a:r>
            <a:r>
              <a:rPr lang="cs-CZ" sz="5400" dirty="0" smtClean="0">
                <a:solidFill>
                  <a:srgbClr val="00B0F0"/>
                </a:solidFill>
              </a:rPr>
              <a:t>M .  .  .  1000</a:t>
            </a:r>
          </a:p>
          <a:p>
            <a:pPr>
              <a:buNone/>
            </a:pPr>
            <a:r>
              <a:rPr lang="cs-CZ" sz="5400" dirty="0" smtClean="0"/>
              <a:t> </a:t>
            </a:r>
            <a:r>
              <a:rPr lang="cs-CZ" sz="5400" dirty="0" smtClean="0">
                <a:solidFill>
                  <a:srgbClr val="FFC000"/>
                </a:solidFill>
              </a:rPr>
              <a:t>L  .  .  .  50</a:t>
            </a:r>
          </a:p>
        </p:txBody>
      </p:sp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408712"/>
          </a:xfrm>
          <a:solidFill>
            <a:srgbClr val="FFFF00"/>
          </a:solidFill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sz="6400" dirty="0" smtClean="0">
                <a:solidFill>
                  <a:srgbClr val="002060"/>
                </a:solidFill>
              </a:rPr>
              <a:t>Přečti čísla: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</a:t>
            </a:r>
            <a:r>
              <a:rPr lang="cs-CZ" sz="7800" dirty="0" smtClean="0"/>
              <a:t>III  ,  XIV  ,  XIX  ,  XXV  , XI  ,  XXVIII  ,  IX  ,  XXIX  </a:t>
            </a:r>
          </a:p>
          <a:p>
            <a:pPr>
              <a:buNone/>
            </a:pPr>
            <a:r>
              <a:rPr lang="cs-CZ" sz="7800" dirty="0" smtClean="0"/>
              <a:t>  XII  ,  XXVIII  ,   IX  ,   XXIX   ,   XXXIII  ,  XLI  ,  XCV</a:t>
            </a:r>
          </a:p>
          <a:p>
            <a:pPr>
              <a:buNone/>
            </a:pPr>
            <a:r>
              <a:rPr lang="cs-CZ" sz="7800" dirty="0" smtClean="0"/>
              <a:t>  MCMLIV  ,  MXLIX  ,  MCXC  ,  MCCCXLVIII</a:t>
            </a:r>
          </a:p>
        </p:txBody>
      </p:sp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640960" cy="6336704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rgbClr val="00B0F0"/>
            </a:solidFill>
            <a:prstDash val="dash"/>
          </a:ln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600" dirty="0" smtClean="0">
                <a:solidFill>
                  <a:srgbClr val="C00000"/>
                </a:solidFill>
              </a:rPr>
              <a:t>Zapiš římskými číslicemi: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17  .  .  .                            1190  .  .  .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19  .  .  .                            1405  .  .  .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121  .  .  .                            2011  .  .  .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710  .  .  .                            1965  .  .  .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25  .  .  .                              710  .  .  .                      </a:t>
            </a:r>
            <a:endParaRPr lang="cs-CZ" dirty="0"/>
          </a:p>
        </p:txBody>
      </p:sp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153</Words>
  <Application>Microsoft Office PowerPoint</Application>
  <PresentationFormat>Předvádění na obrazovce (4:3)</PresentationFormat>
  <Paragraphs>33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5</cp:revision>
  <dcterms:created xsi:type="dcterms:W3CDTF">2014-01-29T21:20:31Z</dcterms:created>
  <dcterms:modified xsi:type="dcterms:W3CDTF">2014-03-21T10:37:30Z</dcterms:modified>
</cp:coreProperties>
</file>