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60" r:id="rId6"/>
    <p:sldId id="262" r:id="rId7"/>
    <p:sldId id="263" r:id="rId8"/>
    <p:sldId id="261" r:id="rId9"/>
    <p:sldId id="264" r:id="rId10"/>
    <p:sldId id="265" r:id="rId11"/>
    <p:sldId id="266" r:id="rId12"/>
    <p:sldId id="267" r:id="rId13"/>
    <p:sldId id="269" r:id="rId14"/>
    <p:sldId id="273" r:id="rId15"/>
    <p:sldId id="270" r:id="rId16"/>
    <p:sldId id="274" r:id="rId17"/>
    <p:sldId id="259" r:id="rId18"/>
    <p:sldId id="26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7081D-5B2F-4A38-ACB4-9B69856F570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6A807-9875-4BA1-8493-FF5A52B30F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7/7d/Podiceps_cristatus_2_(Lukasz_Lukasik)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hyperlink" Target="//upload.wikimedia.org/wikipedia/commons/2/27/Podiceps_cristatus_2_-_Lake_Dulverton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6/68/Phalacrocorax_carbo_Vic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4/42/Phalacrocorax_carbo1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c/cb/Bl%C3%A4sshuhn_Fulica_atra_2_Richard_Bartz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6/6d/Bl%C3%A4sshuhn_Fulica_atra_Richard_Bartz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1/15/Black-headed_Gull_-_Larus_ridibundus_-_Hettum%C3%A1fur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hyperlink" Target="//upload.wikimedia.org/wikipedia/commons/1/12/Black-headed_Gull-Mindaugas_Urbonas-8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//upload.wikimedia.org/wikipedia/commons/a/a2/CygneVaires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0/00/Knolsvanflygande.jpg" TargetMode="External"/><Relationship Id="rId5" Type="http://schemas.openxmlformats.org/officeDocument/2006/relationships/image" Target="../media/image11.jpeg"/><Relationship Id="rId4" Type="http://schemas.openxmlformats.org/officeDocument/2006/relationships/hyperlink" Target="//upload.wikimedia.org/wikipedia/commons/c/c6/CygnusOlorJuvenile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c/c5/Greylag-Goose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hyperlink" Target="//upload.wikimedia.org/wikipedia/commons/0/0e/Anser.anser.-.lindsey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b/bf/Anas_platyrhynchos_male_female_quadrat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hyperlink" Target="//upload.wikimedia.org/wikipedia/commons/8/85/Anas_platyrhynchos_upending_JdP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e/eb/Tufted-Duck-male-female.jpg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27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159069"/>
              </p:ext>
            </p:extLst>
          </p:nvPr>
        </p:nvGraphicFramePr>
        <p:xfrm>
          <a:off x="1403648" y="1412776"/>
          <a:ext cx="6767513" cy="5203003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příroda, Přírodopis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VY_32_INOVACE_09_12Př-Vodní ptáci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Lenka Pazderová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Prosinec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17. 12.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je určena k vysvětlení učiva o ptácích, kteří  jsou vázaní svým životem  na vodu. Snímky lze použít  také jako zápis do sešitu, závěr prezentace slouží k shrnutí a upevnění učiva.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VODNÍ PTÁCI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</a:t>
            </a:r>
            <a:r>
              <a:rPr lang="cs-CZ" dirty="0" smtClean="0"/>
              <a:t>mí plavat</a:t>
            </a:r>
          </a:p>
          <a:p>
            <a:r>
              <a:rPr lang="cs-CZ" dirty="0" smtClean="0"/>
              <a:t>prsty spojeny </a:t>
            </a:r>
            <a:r>
              <a:rPr lang="cs-CZ" u="sng" dirty="0" smtClean="0"/>
              <a:t>plovací blánou</a:t>
            </a:r>
            <a:endParaRPr lang="cs-CZ" dirty="0" smtClean="0"/>
          </a:p>
          <a:p>
            <a:r>
              <a:rPr lang="cs-CZ" dirty="0"/>
              <a:t>m</a:t>
            </a:r>
            <a:r>
              <a:rPr lang="cs-CZ" dirty="0" smtClean="0"/>
              <a:t>ají obrysové i prachové peří</a:t>
            </a:r>
          </a:p>
          <a:p>
            <a:r>
              <a:rPr lang="cs-CZ" u="sng" dirty="0"/>
              <a:t>k</a:t>
            </a:r>
            <a:r>
              <a:rPr lang="cs-CZ" u="sng" dirty="0" smtClean="0"/>
              <a:t>ostrční žláza</a:t>
            </a:r>
            <a:r>
              <a:rPr lang="cs-CZ" dirty="0" smtClean="0"/>
              <a:t> u ocasu – tvoří se v ní olejovitý výměšek k ošetřování peří →peří vodou </a:t>
            </a:r>
            <a:r>
              <a:rPr lang="cs-CZ" dirty="0" err="1" smtClean="0"/>
              <a:t>nesmáčivé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Potápka roháč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653136"/>
            <a:ext cx="75608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plovací blány tvoří lemy kolem prstů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hnízda </a:t>
            </a:r>
            <a:r>
              <a:rPr lang="cs-CZ" sz="2400" dirty="0" err="1" smtClean="0"/>
              <a:t>plovou</a:t>
            </a:r>
            <a:r>
              <a:rPr lang="cs-CZ" sz="2400" dirty="0" smtClean="0"/>
              <a:t> na vodě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živí se malými rybami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tažný pták</a:t>
            </a:r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1028" name="Picture 4" descr="Soubor:Podiceps cristatus 2 (Lukasz Lukasik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556792"/>
            <a:ext cx="3456384" cy="2592288"/>
          </a:xfrm>
          <a:prstGeom prst="rect">
            <a:avLst/>
          </a:prstGeom>
          <a:noFill/>
        </p:spPr>
      </p:pic>
      <p:pic>
        <p:nvPicPr>
          <p:cNvPr id="1030" name="Picture 6" descr="File:Podiceps cristatus 2 - Lake Dulverton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04" y="1412776"/>
            <a:ext cx="4323182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Kormorán velký</a:t>
            </a:r>
            <a:endParaRPr lang="cs-CZ" dirty="0"/>
          </a:p>
        </p:txBody>
      </p:sp>
      <p:pic>
        <p:nvPicPr>
          <p:cNvPr id="17410" name="Picture 2" descr="File:Phalacrocorax carbo Vi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96752"/>
            <a:ext cx="2664296" cy="399644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83568" y="5517232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/>
              <a:t> </a:t>
            </a:r>
            <a:r>
              <a:rPr lang="cs-CZ" sz="2400" dirty="0" smtClean="0"/>
              <a:t>plovací blána spojuje všechny čtyři prsty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 </a:t>
            </a:r>
            <a:r>
              <a:rPr lang="cs-CZ" sz="2400" dirty="0" smtClean="0"/>
              <a:t>na konci hákovitý zobák směřuje šikmo vzhůru</a:t>
            </a:r>
            <a:endParaRPr lang="cs-CZ" sz="2400" dirty="0"/>
          </a:p>
        </p:txBody>
      </p:sp>
      <p:pic>
        <p:nvPicPr>
          <p:cNvPr id="17412" name="Picture 4" descr="Soubor:Phalacrocorax carbo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196752"/>
            <a:ext cx="4821404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Lyska černá</a:t>
            </a:r>
            <a:endParaRPr lang="cs-CZ" dirty="0"/>
          </a:p>
        </p:txBody>
      </p:sp>
      <p:pic>
        <p:nvPicPr>
          <p:cNvPr id="1026" name="Picture 2" descr="Soubor:Blässhuhn Fulica atra 2 Richard Bartz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4"/>
            <a:ext cx="4954151" cy="3096344"/>
          </a:xfrm>
          <a:prstGeom prst="rect">
            <a:avLst/>
          </a:prstGeom>
          <a:noFill/>
        </p:spPr>
      </p:pic>
      <p:pic>
        <p:nvPicPr>
          <p:cNvPr id="1028" name="Picture 4" descr="Soubor:Blässhuhn Fulica atra Richard Bartz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2492896"/>
            <a:ext cx="3756939" cy="172819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67544" y="5157192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dirty="0" smtClean="0"/>
              <a:t>bílá lysina na čele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prsty s lalokovitými kožními lemy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potrava: malí vodní živočichové nebo části rostlin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Racek chechtavý</a:t>
            </a:r>
            <a:endParaRPr lang="cs-CZ" dirty="0"/>
          </a:p>
        </p:txBody>
      </p:sp>
      <p:pic>
        <p:nvPicPr>
          <p:cNvPr id="20484" name="Picture 4" descr="Soubor:Black-headed Gull - Larus ridibundus - Hettumáfu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68760"/>
            <a:ext cx="4762500" cy="3171826"/>
          </a:xfrm>
          <a:prstGeom prst="rect">
            <a:avLst/>
          </a:prstGeom>
          <a:noFill/>
        </p:spPr>
      </p:pic>
      <p:pic>
        <p:nvPicPr>
          <p:cNvPr id="20486" name="Picture 6" descr="Soubor:Black-headed Gull-Mindaugas Urbonas-8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340768"/>
            <a:ext cx="4032446" cy="302433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67544" y="5013176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dirty="0" smtClean="0"/>
              <a:t>potrava: v létě bezobratlí živočichové (žížaly, hmyz), občas  </a:t>
            </a:r>
            <a:br>
              <a:rPr lang="cs-CZ" sz="2400" dirty="0" smtClean="0"/>
            </a:br>
            <a:r>
              <a:rPr lang="cs-CZ" sz="2400" dirty="0" smtClean="0"/>
              <a:t>   části rostlin, v zimě i odpadky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Vrubozobí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mají vroubkované okraje zobáku</a:t>
            </a:r>
          </a:p>
          <a:p>
            <a:r>
              <a:rPr lang="cs-CZ" dirty="0"/>
              <a:t>t</a:t>
            </a:r>
            <a:r>
              <a:rPr lang="cs-CZ" dirty="0" smtClean="0"/>
              <a:t>ři prsty spojené plovací blánou</a:t>
            </a:r>
          </a:p>
          <a:p>
            <a:r>
              <a:rPr lang="cs-CZ" dirty="0"/>
              <a:t>z</a:t>
            </a:r>
            <a:r>
              <a:rPr lang="cs-CZ" dirty="0" smtClean="0"/>
              <a:t>ástupci: labuť velká</a:t>
            </a:r>
            <a:br>
              <a:rPr lang="cs-CZ" dirty="0" smtClean="0"/>
            </a:br>
            <a:r>
              <a:rPr lang="cs-CZ" dirty="0" smtClean="0"/>
              <a:t>                 husa velká</a:t>
            </a:r>
            <a:br>
              <a:rPr lang="cs-CZ" dirty="0" smtClean="0"/>
            </a:br>
            <a:r>
              <a:rPr lang="cs-CZ" dirty="0" smtClean="0"/>
              <a:t>                 kachna divoká</a:t>
            </a:r>
            <a:br>
              <a:rPr lang="cs-CZ" dirty="0" smtClean="0"/>
            </a:br>
            <a:r>
              <a:rPr lang="cs-CZ" dirty="0" smtClean="0"/>
              <a:t>                 polák chocholačka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Labuť velká</a:t>
            </a:r>
            <a:endParaRPr lang="cs-CZ" dirty="0"/>
          </a:p>
        </p:txBody>
      </p:sp>
      <p:pic>
        <p:nvPicPr>
          <p:cNvPr id="21506" name="Picture 2" descr="Soubor:CygneVaire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12776"/>
            <a:ext cx="5004048" cy="3333947"/>
          </a:xfrm>
          <a:prstGeom prst="rect">
            <a:avLst/>
          </a:prstGeom>
          <a:noFill/>
        </p:spPr>
      </p:pic>
      <p:pic>
        <p:nvPicPr>
          <p:cNvPr id="21508" name="Picture 4" descr="Soubor:CygnusOlorJuvenil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052736"/>
            <a:ext cx="3363502" cy="2055941"/>
          </a:xfrm>
          <a:prstGeom prst="rect">
            <a:avLst/>
          </a:prstGeom>
          <a:noFill/>
        </p:spPr>
      </p:pic>
      <p:pic>
        <p:nvPicPr>
          <p:cNvPr id="21510" name="Picture 6" descr="Soubor:Knolsvanflygande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3140968"/>
            <a:ext cx="3240360" cy="230875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11560" y="5733256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dirty="0" smtClean="0"/>
              <a:t>mláďata šedá, nekrmivá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živí se vodními rostlinami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Husa velká</a:t>
            </a:r>
            <a:endParaRPr lang="cs-CZ" dirty="0"/>
          </a:p>
        </p:txBody>
      </p:sp>
      <p:pic>
        <p:nvPicPr>
          <p:cNvPr id="22530" name="Picture 2" descr="Soubor:Greylag-Goo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24744"/>
            <a:ext cx="3888432" cy="3888432"/>
          </a:xfrm>
          <a:prstGeom prst="rect">
            <a:avLst/>
          </a:prstGeom>
          <a:noFill/>
        </p:spPr>
      </p:pic>
      <p:pic>
        <p:nvPicPr>
          <p:cNvPr id="22532" name="Picture 4" descr="Soubor:Anser.anser.-.lindse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412776"/>
            <a:ext cx="3903679" cy="259228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39552" y="551723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dirty="0" smtClean="0"/>
              <a:t>potrava: vodní a suchozemské rostliny, ve velmi malé míře</a:t>
            </a:r>
            <a:br>
              <a:rPr lang="cs-CZ" sz="2400" dirty="0" smtClean="0"/>
            </a:br>
            <a:r>
              <a:rPr lang="cs-CZ" sz="2400" dirty="0" smtClean="0"/>
              <a:t>  také malí vodní živočichové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Kachna divoká</a:t>
            </a:r>
            <a:endParaRPr lang="cs-CZ" dirty="0"/>
          </a:p>
        </p:txBody>
      </p:sp>
      <p:pic>
        <p:nvPicPr>
          <p:cNvPr id="23554" name="Picture 2" descr="Soubor:Anas platyrhynchos male female quadra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96752"/>
            <a:ext cx="3888432" cy="3888432"/>
          </a:xfrm>
          <a:prstGeom prst="rect">
            <a:avLst/>
          </a:prstGeom>
          <a:noFill/>
        </p:spPr>
      </p:pic>
      <p:pic>
        <p:nvPicPr>
          <p:cNvPr id="23556" name="Picture 4" descr="Soubor:Anas platyrhynchos upending JdP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484784"/>
            <a:ext cx="3471783" cy="331674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5733256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dirty="0" smtClean="0"/>
              <a:t>při hledání potravy „panáčkuje“</a:t>
            </a:r>
            <a:endParaRPr lang="cs-CZ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Polák chocholačka</a:t>
            </a:r>
            <a:endParaRPr lang="cs-CZ" dirty="0"/>
          </a:p>
        </p:txBody>
      </p:sp>
      <p:pic>
        <p:nvPicPr>
          <p:cNvPr id="24578" name="Picture 2" descr="Soubor:Tufted-Duck-male-fema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24744"/>
            <a:ext cx="3960440" cy="547876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148064" y="5517232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dirty="0" smtClean="0"/>
              <a:t>kachna potápivá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potrava: vodní měkkýši,</a:t>
            </a:r>
            <a:br>
              <a:rPr lang="cs-CZ" sz="2400" dirty="0" smtClean="0"/>
            </a:br>
            <a:endParaRPr lang="cs-CZ" sz="24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Opakování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Znaky vodních ptáků:</a:t>
            </a:r>
          </a:p>
          <a:p>
            <a:r>
              <a:rPr lang="cs-CZ" dirty="0" smtClean="0"/>
              <a:t>umí ………………..</a:t>
            </a:r>
          </a:p>
          <a:p>
            <a:r>
              <a:rPr lang="cs-CZ" dirty="0" smtClean="0"/>
              <a:t>prsty spojeny  ………………. …………….</a:t>
            </a:r>
          </a:p>
          <a:p>
            <a:r>
              <a:rPr lang="cs-CZ" dirty="0" smtClean="0"/>
              <a:t>mají ……………. i ……………. peří</a:t>
            </a:r>
          </a:p>
          <a:p>
            <a:r>
              <a:rPr lang="cs-CZ" dirty="0" smtClean="0"/>
              <a:t>…………… ……….. u ocasu – tvoří se v ní olejovitý výměšek k ošetřování peří →peří vodou ……………….</a:t>
            </a:r>
            <a:endParaRPr lang="cs-CZ" u="sng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Vrubozobí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72816"/>
            <a:ext cx="8208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mají …………………… ………….. ……………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tři prsty spojené ……………… ……………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zástupci: ………… velká</a:t>
            </a:r>
            <a:br>
              <a:rPr lang="cs-CZ" sz="3200" dirty="0" smtClean="0"/>
            </a:br>
            <a:r>
              <a:rPr lang="cs-CZ" sz="3200" dirty="0" smtClean="0"/>
              <a:t>                 ………….. velká</a:t>
            </a:r>
            <a:br>
              <a:rPr lang="cs-CZ" sz="3200" dirty="0" smtClean="0"/>
            </a:br>
            <a:r>
              <a:rPr lang="cs-CZ" sz="3200" dirty="0" smtClean="0"/>
              <a:t>                 ………….. divoká</a:t>
            </a:r>
            <a:br>
              <a:rPr lang="cs-CZ" sz="3200" dirty="0" smtClean="0"/>
            </a:br>
            <a:r>
              <a:rPr lang="cs-CZ" sz="3200" dirty="0" smtClean="0"/>
              <a:t>                 polák ………………….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Řešení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Znaky vodních ptáků:</a:t>
            </a:r>
          </a:p>
          <a:p>
            <a:r>
              <a:rPr lang="cs-CZ" dirty="0" smtClean="0"/>
              <a:t>umí </a:t>
            </a:r>
            <a:r>
              <a:rPr lang="cs-CZ" dirty="0" smtClean="0">
                <a:solidFill>
                  <a:srgbClr val="FF0000"/>
                </a:solidFill>
              </a:rPr>
              <a:t>plavat</a:t>
            </a:r>
          </a:p>
          <a:p>
            <a:r>
              <a:rPr lang="cs-CZ" dirty="0" smtClean="0"/>
              <a:t>prsty spojeny </a:t>
            </a:r>
            <a:r>
              <a:rPr lang="cs-CZ" dirty="0" smtClean="0">
                <a:solidFill>
                  <a:srgbClr val="FF0000"/>
                </a:solidFill>
              </a:rPr>
              <a:t>plovací blánou</a:t>
            </a:r>
          </a:p>
          <a:p>
            <a:r>
              <a:rPr lang="cs-CZ" dirty="0" smtClean="0"/>
              <a:t>mají </a:t>
            </a:r>
            <a:r>
              <a:rPr lang="cs-CZ" dirty="0" smtClean="0">
                <a:solidFill>
                  <a:srgbClr val="FF0000"/>
                </a:solidFill>
              </a:rPr>
              <a:t>obrysové</a:t>
            </a:r>
            <a:r>
              <a:rPr lang="cs-CZ" dirty="0" smtClean="0"/>
              <a:t> i </a:t>
            </a:r>
            <a:r>
              <a:rPr lang="cs-CZ" dirty="0" smtClean="0">
                <a:solidFill>
                  <a:srgbClr val="FF0000"/>
                </a:solidFill>
              </a:rPr>
              <a:t>prachové</a:t>
            </a:r>
            <a:r>
              <a:rPr lang="cs-CZ" dirty="0" smtClean="0"/>
              <a:t> peří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kostrční žláza </a:t>
            </a:r>
            <a:r>
              <a:rPr lang="cs-CZ" dirty="0" smtClean="0"/>
              <a:t>u ocasu – tvoří se v ní olejovitý výměšek k ošetřování peří →peří vodou </a:t>
            </a:r>
            <a:r>
              <a:rPr lang="cs-CZ" dirty="0" err="1" smtClean="0">
                <a:solidFill>
                  <a:srgbClr val="FF0000"/>
                </a:solidFill>
              </a:rPr>
              <a:t>nesmáčivé</a:t>
            </a:r>
            <a:endParaRPr lang="cs-CZ" u="sng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Vrubozobí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132856"/>
            <a:ext cx="698477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mají </a:t>
            </a:r>
            <a:r>
              <a:rPr lang="cs-CZ" sz="3200" dirty="0" smtClean="0">
                <a:solidFill>
                  <a:srgbClr val="FF0000"/>
                </a:solidFill>
              </a:rPr>
              <a:t>vroubkované okraje zobáku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tři prsty spojené </a:t>
            </a:r>
            <a:r>
              <a:rPr lang="cs-CZ" sz="3200" dirty="0" smtClean="0">
                <a:solidFill>
                  <a:srgbClr val="FF0000"/>
                </a:solidFill>
              </a:rPr>
              <a:t>plovací blánou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zástupci: </a:t>
            </a:r>
            <a:r>
              <a:rPr lang="cs-CZ" sz="3200" dirty="0" smtClean="0">
                <a:solidFill>
                  <a:srgbClr val="FF0000"/>
                </a:solidFill>
              </a:rPr>
              <a:t>labuť</a:t>
            </a:r>
            <a:r>
              <a:rPr lang="cs-CZ" sz="3200" dirty="0" smtClean="0"/>
              <a:t> velká</a:t>
            </a:r>
            <a:br>
              <a:rPr lang="cs-CZ" sz="3200" dirty="0" smtClean="0"/>
            </a:br>
            <a:r>
              <a:rPr lang="cs-CZ" sz="3200" dirty="0" smtClean="0"/>
              <a:t>                 </a:t>
            </a:r>
            <a:r>
              <a:rPr lang="cs-CZ" sz="3200" dirty="0" smtClean="0">
                <a:solidFill>
                  <a:srgbClr val="FF0000"/>
                </a:solidFill>
              </a:rPr>
              <a:t>husa</a:t>
            </a:r>
            <a:r>
              <a:rPr lang="cs-CZ" sz="3200" dirty="0" smtClean="0"/>
              <a:t> velká</a:t>
            </a:r>
            <a:br>
              <a:rPr lang="cs-CZ" sz="3200" dirty="0" smtClean="0"/>
            </a:br>
            <a:r>
              <a:rPr lang="cs-CZ" sz="3200" dirty="0" smtClean="0"/>
              <a:t>                </a:t>
            </a:r>
            <a:r>
              <a:rPr lang="cs-CZ" sz="3200" dirty="0" smtClean="0">
                <a:solidFill>
                  <a:srgbClr val="FF0000"/>
                </a:solidFill>
              </a:rPr>
              <a:t> kachna </a:t>
            </a:r>
            <a:r>
              <a:rPr lang="cs-CZ" sz="3200" dirty="0" smtClean="0"/>
              <a:t>divoká</a:t>
            </a:r>
            <a:br>
              <a:rPr lang="cs-CZ" sz="3200" dirty="0" smtClean="0"/>
            </a:br>
            <a:r>
              <a:rPr lang="cs-CZ" sz="3200" dirty="0" smtClean="0"/>
              <a:t>                 polák </a:t>
            </a:r>
            <a:r>
              <a:rPr lang="cs-CZ" sz="3200" dirty="0" smtClean="0">
                <a:solidFill>
                  <a:srgbClr val="FF0000"/>
                </a:solidFill>
              </a:rPr>
              <a:t>chocholačka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Citace a zdroje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200" dirty="0" smtClean="0"/>
              <a:t>HARRISON, </a:t>
            </a:r>
            <a:r>
              <a:rPr lang="cs-CZ" sz="1200" dirty="0" err="1" smtClean="0"/>
              <a:t>Jj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11.12.2013]. Dostupný na WWW: http://upload.wikimedia.org/wikipedia/commons/thumb/2/27/Podiceps_cristatus_2_-_Lake_Dulverton.jpg/800px-Podiceps_cristatus_2_-_Lake_Dulverton.jpg </a:t>
            </a:r>
          </a:p>
          <a:p>
            <a:r>
              <a:rPr lang="cs-CZ" sz="1200" dirty="0" smtClean="0"/>
              <a:t>LUKASIK, </a:t>
            </a:r>
            <a:r>
              <a:rPr lang="cs-CZ" sz="1200" dirty="0" err="1" smtClean="0"/>
              <a:t>Lukasz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11.12.2013]. Dostupný na WWW: http://upload.wikimedia.org/wikipedia/commons/thumb/7/7d/Podiceps_cristatus_2_%28Lukasz_Lukasik%29.jpg/800px-Podiceps_cristatus_2_%28Lukasz_Lukasik%29.jpg </a:t>
            </a:r>
          </a:p>
          <a:p>
            <a:r>
              <a:rPr lang="cs-CZ" sz="1200" dirty="0" smtClean="0"/>
              <a:t>HARRISON, </a:t>
            </a:r>
            <a:r>
              <a:rPr lang="cs-CZ" sz="1200" dirty="0" err="1" smtClean="0"/>
              <a:t>Jj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11.12.2013]. Dostupný na WWW: http://upload.wikimedia.org/wikipedia/commons/thumb/6/68/Phalacrocorax_carbo_Vic.jpg/400px-Phalacrocorax_carbo_Vic.jpg </a:t>
            </a:r>
          </a:p>
          <a:p>
            <a:r>
              <a:rPr lang="en-US" sz="1200" dirty="0" smtClean="0"/>
              <a:t>BUSCHMANN, M.. </a:t>
            </a:r>
            <a:r>
              <a:rPr lang="en-US" sz="1200" i="1" dirty="0" smtClean="0"/>
              <a:t>Wikimedia Commons</a:t>
            </a:r>
            <a:r>
              <a:rPr lang="en-US" sz="1200" dirty="0" smtClean="0"/>
              <a:t> [online]. [cit. 11.12.2013].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http://upload.wikimedia.org/wikipedia/commons/4/42/Phalacrocorax_carbo1.jpg </a:t>
            </a:r>
            <a:endParaRPr lang="cs-CZ" sz="1200" dirty="0" smtClean="0"/>
          </a:p>
          <a:p>
            <a:r>
              <a:rPr lang="cs-CZ" sz="1200" dirty="0" smtClean="0"/>
              <a:t>BARTZ, Richard.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12.12.2013]. Dostupný na WWW: http://upload.wikimedia.org/wikipedia/commons/thumb/c/cb/Bl%C3%A4sshuhn_Fulica_atra_2_Richard_Bartz.jpg/800px-Bl%C3%A4sshuhn_Fulica_atra_2_Richard_Bartz.jpg </a:t>
            </a:r>
          </a:p>
          <a:p>
            <a:r>
              <a:rPr lang="cs-CZ" sz="1200" dirty="0" smtClean="0"/>
              <a:t>BARTZ, Richard.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12.12.2013]. Dostupný na WWW: http://upload.wikimedia.org/wikipedia/commons/thumb/6/6d/Bl%C3%A4sshuhn_Fulica_atra_Richard_Bartz.jpg/800px-Bl%C3%A4sshuhn_Fulica_atra_Richard_Bartz.jpg </a:t>
            </a:r>
          </a:p>
          <a:p>
            <a:r>
              <a:rPr lang="cs-CZ" sz="1200" dirty="0" smtClean="0"/>
              <a:t>RUNÓLFSSON, </a:t>
            </a:r>
            <a:r>
              <a:rPr lang="cs-CZ" sz="1200" dirty="0" err="1" smtClean="0"/>
              <a:t>Ómar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12.12.2013]. Dostupný na WWW: http://upload.wikimedia.org/wikipedia/commons/1/15/Black-headed_Gull_-_Larus_ridibundus_-_Hettum%C3%A1fur.jpg </a:t>
            </a:r>
          </a:p>
          <a:p>
            <a:r>
              <a:rPr lang="cs-CZ" sz="1200" dirty="0" smtClean="0"/>
              <a:t>MINDAUGAS URBONAS, </a:t>
            </a:r>
            <a:r>
              <a:rPr lang="cs-CZ" sz="1200" dirty="0" err="1" smtClean="0"/>
              <a:t>Mindaugas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12.12.2013]. Dostupný na WWW: http://upload.wikimedia.org/wikipedia/commons/thumb/1/12/Black-headed_Gull-Mindaugas_Urbonas-8.jpg/800px-Black-headed_Gull-Mindaugas_Urbonas-8.jpg </a:t>
            </a:r>
            <a:endParaRPr lang="cs-CZ" sz="1200" dirty="0" smtClean="0"/>
          </a:p>
          <a:p>
            <a:r>
              <a:rPr lang="cs-CZ" sz="1200" dirty="0" smtClean="0"/>
              <a:t>Autorem materiálu a všech jeho částí, pokud není uvedeno jinak, je Mgr. </a:t>
            </a:r>
            <a:r>
              <a:rPr lang="cs-CZ" sz="1200" smtClean="0"/>
              <a:t>Lenka Pazderová.</a:t>
            </a:r>
            <a:endParaRPr lang="cs-CZ" sz="1200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Citace a zdroje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SANCHEZN. </a:t>
            </a:r>
            <a:r>
              <a:rPr lang="en-US" sz="1200" i="1" dirty="0" smtClean="0"/>
              <a:t>Wikimedia Commons</a:t>
            </a:r>
            <a:r>
              <a:rPr lang="en-US" sz="1200" dirty="0" smtClean="0"/>
              <a:t> [online]. [cit. 12.12.2013].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http://upload.wikimedia.org/wikipedia/commons/thumb/a/a2/CygneVaires.jpg/800px-CygneVaires.jpg </a:t>
            </a:r>
            <a:endParaRPr lang="cs-CZ" sz="1200" dirty="0" smtClean="0"/>
          </a:p>
          <a:p>
            <a:r>
              <a:rPr lang="cs-CZ" sz="1200" dirty="0" smtClean="0"/>
              <a:t>THERMOS.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12.12.2013]. Dostupný na WWW: http://upload.wikimedia.org/wikipedia/commons/thumb/c/c6/CygnusOlorJuvenile.jpg/800px-CygnusOlorJuvenile.jpg </a:t>
            </a:r>
          </a:p>
          <a:p>
            <a:r>
              <a:rPr lang="cs-CZ" sz="1200" dirty="0" smtClean="0"/>
              <a:t>OLSSON, </a:t>
            </a:r>
            <a:r>
              <a:rPr lang="cs-CZ" sz="1200" dirty="0" err="1" smtClean="0"/>
              <a:t>Lasse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12.12.2013]. Dostupný na WWW: http://upload.wikimedia.org/wikipedia/commons/0/00/Knolsvanflygande.jpg </a:t>
            </a:r>
          </a:p>
          <a:p>
            <a:r>
              <a:rPr lang="cs-CZ" sz="1200" dirty="0" smtClean="0"/>
              <a:t>TREPTE, </a:t>
            </a:r>
            <a:r>
              <a:rPr lang="cs-CZ" sz="1200" dirty="0" err="1" smtClean="0"/>
              <a:t>Andreas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12.12.2013]. Dostupný na WWW: http://upload.wikimedia.org/wikipedia/commons/thumb/c/c5/Greylag-Goose.jpg/600px-Greylag-Goose.jpg </a:t>
            </a:r>
          </a:p>
          <a:p>
            <a:r>
              <a:rPr lang="cs-CZ" sz="1200" dirty="0" smtClean="0"/>
              <a:t>LINDSEY, </a:t>
            </a:r>
            <a:r>
              <a:rPr lang="cs-CZ" sz="1200" dirty="0" err="1" smtClean="0"/>
              <a:t>James</a:t>
            </a:r>
            <a:r>
              <a:rPr lang="cs-CZ" sz="1200" dirty="0" smtClean="0"/>
              <a:t> K..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[cit. 12.12.2013]. Dostupný na WWW: http://upload.wikimedia.org/wikipedia/commons/0/0e/Anser.anser.-.lindsey.jpg </a:t>
            </a:r>
          </a:p>
          <a:p>
            <a:r>
              <a:rPr lang="cs-CZ" sz="1100" dirty="0" smtClean="0"/>
              <a:t>BARTZ, Richard.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12.12.2013]. Dostupný na WWW: http://upload.wikimedia.org/wikipedia/commons/thumb/b/bf/Anas_platyrhynchos_male_female_quadrat.jpg/600px-Anas_platyrhynchos_male_female_quadrat.jpg </a:t>
            </a:r>
          </a:p>
          <a:p>
            <a:r>
              <a:rPr lang="cs-CZ" sz="1100" dirty="0" smtClean="0"/>
              <a:t>NGUYEN, </a:t>
            </a:r>
            <a:r>
              <a:rPr lang="cs-CZ" sz="1100" dirty="0" err="1" smtClean="0"/>
              <a:t>Marie</a:t>
            </a:r>
            <a:r>
              <a:rPr lang="cs-CZ" sz="1100" dirty="0" smtClean="0"/>
              <a:t>-Lan.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12.12.2013]. Dostupný na WWW: http://upload.wikimedia.org/wikipedia/commons/thumb/8/85/Anas_platyrhynchos_upending_JdP.jpg/627px-Anas_platyrhynchos_upending_JdP.jpg </a:t>
            </a:r>
          </a:p>
          <a:p>
            <a:r>
              <a:rPr lang="cs-CZ" sz="1100" dirty="0" smtClean="0"/>
              <a:t>TREPTE, </a:t>
            </a:r>
            <a:r>
              <a:rPr lang="cs-CZ" sz="1100" dirty="0" err="1" smtClean="0"/>
              <a:t>Andreas</a:t>
            </a:r>
            <a:r>
              <a:rPr lang="cs-CZ" sz="1100" dirty="0" smtClean="0"/>
              <a:t>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12.12.2013]. Dostupný na WWW: http://upload.wikimedia.org/wikipedia/commons/thumb/e/eb/Tufted-Duck-male-female.jpg/433px-Tufted-Duck-male-female.jpg </a:t>
            </a:r>
            <a:endParaRPr lang="cs-CZ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730</Words>
  <Application>Microsoft Office PowerPoint</Application>
  <PresentationFormat>Předvádění na obrazovce (4:3)</PresentationFormat>
  <Paragraphs>92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Motiv sady Office</vt:lpstr>
      <vt:lpstr>Prezentace aplikace PowerPoint</vt:lpstr>
      <vt:lpstr>VODNÍ PTÁCI</vt:lpstr>
      <vt:lpstr>Prezentace aplikace PowerPoint</vt:lpstr>
      <vt:lpstr>Potápka roháč</vt:lpstr>
      <vt:lpstr>Kormorán velký</vt:lpstr>
      <vt:lpstr>Lyska černá</vt:lpstr>
      <vt:lpstr>Racek chechtavý</vt:lpstr>
      <vt:lpstr>Vrubozobí</vt:lpstr>
      <vt:lpstr>Labuť velká</vt:lpstr>
      <vt:lpstr>Husa velká</vt:lpstr>
      <vt:lpstr>Kachna divoká</vt:lpstr>
      <vt:lpstr>Polák chocholačka</vt:lpstr>
      <vt:lpstr>Opakování</vt:lpstr>
      <vt:lpstr>Vrubozobí</vt:lpstr>
      <vt:lpstr>Řešení</vt:lpstr>
      <vt:lpstr>Vrubozobí</vt:lpstr>
      <vt:lpstr>Citace a zdroje</vt:lpstr>
      <vt:lpstr>Citace a 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VODNÍ PTÁCI</dc:title>
  <dc:creator>user</dc:creator>
  <cp:lastModifiedBy>sborovna1</cp:lastModifiedBy>
  <cp:revision>20</cp:revision>
  <dcterms:created xsi:type="dcterms:W3CDTF">2013-12-11T20:03:14Z</dcterms:created>
  <dcterms:modified xsi:type="dcterms:W3CDTF">2014-03-12T11:10:53Z</dcterms:modified>
</cp:coreProperties>
</file>