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handoutMasterIdLst>
    <p:handoutMasterId r:id="rId9"/>
  </p:handoutMasterIdLst>
  <p:sldIdLst>
    <p:sldId id="261" r:id="rId2"/>
    <p:sldId id="263" r:id="rId3"/>
    <p:sldId id="296" r:id="rId4"/>
    <p:sldId id="281" r:id="rId5"/>
    <p:sldId id="300" r:id="rId6"/>
    <p:sldId id="299" r:id="rId7"/>
    <p:sldId id="275" r:id="rId8"/>
  </p:sldIdLst>
  <p:sldSz cx="9144000" cy="6858000" type="screen4x3"/>
  <p:notesSz cx="9144000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718" autoAdjust="0"/>
  </p:normalViewPr>
  <p:slideViewPr>
    <p:cSldViewPr>
      <p:cViewPr>
        <p:scale>
          <a:sx n="60" d="100"/>
          <a:sy n="60" d="100"/>
        </p:scale>
        <p:origin x="-786" y="-3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4A802-E542-44F9-8416-8BB34D71BC99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16A85F-9A18-489B-9F60-BBC923367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42910" y="2838124"/>
            <a:ext cx="8072494" cy="30285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Mgr. Jitka Pražáková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22.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3. 2014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VY_32_INOVACE_6B_M2_18 Násobíme třemi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 CZ.1.07/1.4.00/21.3534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Matematika a její aplikace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Násobíme třemi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2. 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Násobky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tří,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řada násobků, opakované sčítání, činitel, součin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077906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071678"/>
            <a:ext cx="8286808" cy="2339973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     Násobilka tří. </a:t>
            </a:r>
            <a:r>
              <a:rPr lang="cs-CZ" sz="2000" dirty="0" smtClean="0"/>
              <a:t>Znázorníme pomocí opakovaného sčítání. Násobky </a:t>
            </a:r>
            <a:r>
              <a:rPr lang="cs-CZ" sz="2000" dirty="0" smtClean="0"/>
              <a:t>tří </a:t>
            </a:r>
            <a:r>
              <a:rPr lang="cs-CZ" sz="2000" dirty="0" smtClean="0"/>
              <a:t>vyznačíme na číselné </a:t>
            </a:r>
            <a:r>
              <a:rPr lang="cs-CZ" sz="2000" dirty="0" smtClean="0"/>
              <a:t>ose a ve stovkové tabulce. </a:t>
            </a:r>
            <a:r>
              <a:rPr lang="cs-CZ" sz="2000" dirty="0" smtClean="0"/>
              <a:t>Některé spoje znázorníme ve čtvercové síti.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642910" y="1191268"/>
            <a:ext cx="78581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Anotace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2" descr="https://encrypted-tbn1.gstatic.com/images?q=tbn:ANd9GcTghPHXnh8dFAzFxPa7bu6Cts2TKpn-0UUz4HBUX3KO0TCeY5V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9657" y="5572140"/>
            <a:ext cx="767567" cy="1143008"/>
          </a:xfrm>
          <a:prstGeom prst="rect">
            <a:avLst/>
          </a:prstGeom>
          <a:noFill/>
        </p:spPr>
      </p:pic>
      <p:sp>
        <p:nvSpPr>
          <p:cNvPr id="35" name="Zaoblený obdélník 34"/>
          <p:cNvSpPr/>
          <p:nvPr/>
        </p:nvSpPr>
        <p:spPr>
          <a:xfrm>
            <a:off x="6215074" y="357166"/>
            <a:ext cx="857256" cy="714380"/>
          </a:xfrm>
          <a:prstGeom prst="roundRect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7215206" y="357166"/>
            <a:ext cx="857256" cy="714380"/>
          </a:xfrm>
          <a:prstGeom prst="roundRect">
            <a:avLst/>
          </a:prstGeom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aoblený obdélník 36"/>
          <p:cNvSpPr/>
          <p:nvPr/>
        </p:nvSpPr>
        <p:spPr>
          <a:xfrm>
            <a:off x="8143900" y="357166"/>
            <a:ext cx="857256" cy="714380"/>
          </a:xfrm>
          <a:prstGeom prst="roundRect">
            <a:avLst/>
          </a:prstGeom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 descr="https://encrypted-tbn1.gstatic.com/images?q=tbn:ANd9GcTghPHXnh8dFAzFxPa7bu6Cts2TKpn-0UUz4HBUX3KO0TCeY5V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2599" y="2357430"/>
            <a:ext cx="767567" cy="1143008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214282" y="467005"/>
            <a:ext cx="42963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Segoe Print" pitchFamily="2" charset="0"/>
              </a:rPr>
              <a:t>Vážeme tulipány po třech:</a:t>
            </a:r>
            <a:endParaRPr lang="cs-CZ" sz="2400" dirty="0">
              <a:latin typeface="Segoe Print" pitchFamily="2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215074" y="357166"/>
            <a:ext cx="8694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počet</a:t>
            </a:r>
          </a:p>
          <a:p>
            <a:r>
              <a:rPr lang="cs-CZ" sz="2000" dirty="0" smtClean="0"/>
              <a:t>svazků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218142" y="357166"/>
            <a:ext cx="997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 3</a:t>
            </a:r>
          </a:p>
          <a:p>
            <a:r>
              <a:rPr lang="cs-CZ" sz="2000" dirty="0" smtClean="0"/>
              <a:t>květech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143900" y="357166"/>
            <a:ext cx="9506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celkem</a:t>
            </a:r>
          </a:p>
          <a:p>
            <a:r>
              <a:rPr lang="cs-CZ" sz="2000" dirty="0" smtClean="0"/>
              <a:t>květů</a:t>
            </a:r>
            <a:endParaRPr lang="cs-CZ" sz="2000" dirty="0"/>
          </a:p>
        </p:txBody>
      </p:sp>
      <p:pic>
        <p:nvPicPr>
          <p:cNvPr id="38" name="Picture 2" descr="https://encrypted-tbn1.gstatic.com/images?q=tbn:ANd9GcTghPHXnh8dFAzFxPa7bu6Cts2TKpn-0UUz4HBUX3KO0TCeY5V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89855" y="4572008"/>
            <a:ext cx="767567" cy="1143008"/>
          </a:xfrm>
          <a:prstGeom prst="rect">
            <a:avLst/>
          </a:prstGeom>
          <a:noFill/>
        </p:spPr>
      </p:pic>
      <p:pic>
        <p:nvPicPr>
          <p:cNvPr id="39" name="Picture 2" descr="https://encrypted-tbn1.gstatic.com/images?q=tbn:ANd9GcTghPHXnh8dFAzFxPa7bu6Cts2TKpn-0UUz4HBUX3KO0TCeY5V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4037" y="3500438"/>
            <a:ext cx="767567" cy="1143008"/>
          </a:xfrm>
          <a:prstGeom prst="rect">
            <a:avLst/>
          </a:prstGeom>
          <a:noFill/>
        </p:spPr>
      </p:pic>
      <p:pic>
        <p:nvPicPr>
          <p:cNvPr id="40" name="Picture 2" descr="https://encrypted-tbn1.gstatic.com/images?q=tbn:ANd9GcTghPHXnh8dFAzFxPa7bu6Cts2TKpn-0UUz4HBUX3KO0TCeY5V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4037" y="4572008"/>
            <a:ext cx="767567" cy="1143008"/>
          </a:xfrm>
          <a:prstGeom prst="rect">
            <a:avLst/>
          </a:prstGeom>
          <a:noFill/>
        </p:spPr>
      </p:pic>
      <p:pic>
        <p:nvPicPr>
          <p:cNvPr id="41" name="Picture 2" descr="https://encrypted-tbn1.gstatic.com/images?q=tbn:ANd9GcTghPHXnh8dFAzFxPa7bu6Cts2TKpn-0UUz4HBUX3KO0TCeY5V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9689" y="2357430"/>
            <a:ext cx="767567" cy="1143008"/>
          </a:xfrm>
          <a:prstGeom prst="rect">
            <a:avLst/>
          </a:prstGeom>
          <a:noFill/>
        </p:spPr>
      </p:pic>
      <p:pic>
        <p:nvPicPr>
          <p:cNvPr id="42" name="Picture 2" descr="https://encrypted-tbn1.gstatic.com/images?q=tbn:ANd9GcTghPHXnh8dFAzFxPa7bu6Cts2TKpn-0UUz4HBUX3KO0TCeY5V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9689" y="3500438"/>
            <a:ext cx="767567" cy="1143008"/>
          </a:xfrm>
          <a:prstGeom prst="rect">
            <a:avLst/>
          </a:prstGeom>
          <a:noFill/>
        </p:spPr>
      </p:pic>
      <p:pic>
        <p:nvPicPr>
          <p:cNvPr id="43" name="Picture 2" descr="https://encrypted-tbn1.gstatic.com/images?q=tbn:ANd9GcTghPHXnh8dFAzFxPa7bu6Cts2TKpn-0UUz4HBUX3KO0TCeY5V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9689" y="4572008"/>
            <a:ext cx="767567" cy="1143008"/>
          </a:xfrm>
          <a:prstGeom prst="rect">
            <a:avLst/>
          </a:prstGeom>
          <a:noFill/>
        </p:spPr>
      </p:pic>
      <p:pic>
        <p:nvPicPr>
          <p:cNvPr id="44" name="Picture 2" descr="https://encrypted-tbn1.gstatic.com/images?q=tbn:ANd9GcTghPHXnh8dFAzFxPa7bu6Cts2TKpn-0UUz4HBUX3KO0TCeY5V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5572140"/>
            <a:ext cx="767567" cy="1143008"/>
          </a:xfrm>
          <a:prstGeom prst="rect">
            <a:avLst/>
          </a:prstGeom>
          <a:noFill/>
        </p:spPr>
      </p:pic>
      <p:pic>
        <p:nvPicPr>
          <p:cNvPr id="45" name="Picture 2" descr="https://encrypted-tbn1.gstatic.com/images?q=tbn:ANd9GcTghPHXnh8dFAzFxPa7bu6Cts2TKpn-0UUz4HBUX3KO0TCeY5V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5572140"/>
            <a:ext cx="767567" cy="1143008"/>
          </a:xfrm>
          <a:prstGeom prst="rect">
            <a:avLst/>
          </a:prstGeom>
          <a:noFill/>
        </p:spPr>
      </p:pic>
      <p:pic>
        <p:nvPicPr>
          <p:cNvPr id="46" name="Picture 2" descr="https://encrypted-tbn1.gstatic.com/images?q=tbn:ANd9GcTghPHXnh8dFAzFxPa7bu6Cts2TKpn-0UUz4HBUX3KO0TCeY5V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5572140"/>
            <a:ext cx="767567" cy="1143008"/>
          </a:xfrm>
          <a:prstGeom prst="rect">
            <a:avLst/>
          </a:prstGeom>
          <a:noFill/>
        </p:spPr>
      </p:pic>
      <p:pic>
        <p:nvPicPr>
          <p:cNvPr id="48" name="Picture 2" descr="https://encrypted-tbn1.gstatic.com/images?q=tbn:ANd9GcTghPHXnh8dFAzFxPa7bu6Cts2TKpn-0UUz4HBUX3KO0TCeY5V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5572140"/>
            <a:ext cx="767567" cy="1143008"/>
          </a:xfrm>
          <a:prstGeom prst="rect">
            <a:avLst/>
          </a:prstGeom>
          <a:noFill/>
        </p:spPr>
      </p:pic>
      <p:pic>
        <p:nvPicPr>
          <p:cNvPr id="49" name="Picture 2" descr="https://encrypted-tbn1.gstatic.com/images?q=tbn:ANd9GcTghPHXnh8dFAzFxPa7bu6Cts2TKpn-0UUz4HBUX3KO0TCeY5V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75673" y="4572008"/>
            <a:ext cx="767567" cy="1143008"/>
          </a:xfrm>
          <a:prstGeom prst="rect">
            <a:avLst/>
          </a:prstGeom>
          <a:noFill/>
        </p:spPr>
      </p:pic>
      <p:pic>
        <p:nvPicPr>
          <p:cNvPr id="50" name="Picture 2" descr="https://encrypted-tbn1.gstatic.com/images?q=tbn:ANd9GcTghPHXnh8dFAzFxPa7bu6Cts2TKpn-0UUz4HBUX3KO0TCeY5V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18417" y="3500438"/>
            <a:ext cx="767567" cy="1143008"/>
          </a:xfrm>
          <a:prstGeom prst="rect">
            <a:avLst/>
          </a:prstGeom>
          <a:noFill/>
        </p:spPr>
      </p:pic>
      <p:pic>
        <p:nvPicPr>
          <p:cNvPr id="51" name="Picture 2" descr="https://encrypted-tbn1.gstatic.com/images?q=tbn:ANd9GcTghPHXnh8dFAzFxPa7bu6Cts2TKpn-0UUz4HBUX3KO0TCeY5V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9657" y="1285860"/>
            <a:ext cx="767567" cy="1143008"/>
          </a:xfrm>
          <a:prstGeom prst="rect">
            <a:avLst/>
          </a:prstGeom>
          <a:noFill/>
        </p:spPr>
      </p:pic>
      <p:sp>
        <p:nvSpPr>
          <p:cNvPr id="53" name="TextovéPole 52"/>
          <p:cNvSpPr txBox="1"/>
          <p:nvPr/>
        </p:nvSpPr>
        <p:spPr>
          <a:xfrm>
            <a:off x="3786182" y="5857892"/>
            <a:ext cx="46434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+ </a:t>
            </a:r>
            <a:r>
              <a:rPr lang="cs-CZ" sz="2800" dirty="0" err="1" smtClean="0"/>
              <a:t>3</a:t>
            </a:r>
            <a:r>
              <a:rPr lang="cs-CZ" sz="2800" dirty="0" smtClean="0"/>
              <a:t> + </a:t>
            </a:r>
            <a:r>
              <a:rPr lang="cs-CZ" sz="2800" dirty="0" err="1" smtClean="0"/>
              <a:t>3</a:t>
            </a:r>
            <a:r>
              <a:rPr lang="cs-CZ" sz="2800" dirty="0" smtClean="0"/>
              <a:t> + </a:t>
            </a:r>
            <a:r>
              <a:rPr lang="cs-CZ" sz="2800" dirty="0" err="1" smtClean="0"/>
              <a:t>3</a:t>
            </a:r>
            <a:r>
              <a:rPr lang="cs-CZ" sz="2800" dirty="0" smtClean="0"/>
              <a:t> + </a:t>
            </a:r>
            <a:r>
              <a:rPr lang="cs-CZ" sz="2800" dirty="0" err="1" smtClean="0"/>
              <a:t>3</a:t>
            </a:r>
            <a:r>
              <a:rPr lang="cs-CZ" sz="2800" dirty="0" smtClean="0"/>
              <a:t> </a:t>
            </a:r>
            <a:r>
              <a:rPr lang="cs-CZ" sz="2400" dirty="0" smtClean="0"/>
              <a:t>      </a:t>
            </a:r>
            <a:r>
              <a:rPr lang="cs-CZ" sz="3600" dirty="0" smtClean="0"/>
              <a:t>5  .  3  =</a:t>
            </a:r>
            <a:endParaRPr lang="cs-CZ" sz="36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786182" y="4782933"/>
            <a:ext cx="46434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+ </a:t>
            </a:r>
            <a:r>
              <a:rPr lang="cs-CZ" sz="2800" dirty="0" err="1" smtClean="0"/>
              <a:t>3</a:t>
            </a:r>
            <a:r>
              <a:rPr lang="cs-CZ" sz="2800" dirty="0" smtClean="0"/>
              <a:t> + </a:t>
            </a:r>
            <a:r>
              <a:rPr lang="cs-CZ" sz="2800" dirty="0" err="1" smtClean="0"/>
              <a:t>3</a:t>
            </a:r>
            <a:r>
              <a:rPr lang="cs-CZ" sz="2800" dirty="0" smtClean="0"/>
              <a:t> + </a:t>
            </a:r>
            <a:r>
              <a:rPr lang="cs-CZ" sz="2800" dirty="0" err="1" smtClean="0"/>
              <a:t>3</a:t>
            </a:r>
            <a:r>
              <a:rPr lang="cs-CZ" sz="2800" dirty="0" smtClean="0"/>
              <a:t>             </a:t>
            </a:r>
            <a:r>
              <a:rPr lang="cs-CZ" sz="3600" dirty="0" smtClean="0"/>
              <a:t>4  .  3  =</a:t>
            </a:r>
            <a:endParaRPr lang="cs-CZ" sz="36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786182" y="3711363"/>
            <a:ext cx="4572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+ </a:t>
            </a:r>
            <a:r>
              <a:rPr lang="cs-CZ" sz="2800" dirty="0" err="1" smtClean="0"/>
              <a:t>3</a:t>
            </a:r>
            <a:r>
              <a:rPr lang="cs-CZ" sz="2800" dirty="0" smtClean="0"/>
              <a:t> + </a:t>
            </a:r>
            <a:r>
              <a:rPr lang="cs-CZ" sz="2800" dirty="0" err="1" smtClean="0"/>
              <a:t>3</a:t>
            </a:r>
            <a:r>
              <a:rPr lang="cs-CZ" sz="2800" dirty="0" smtClean="0"/>
              <a:t>                    </a:t>
            </a:r>
            <a:r>
              <a:rPr lang="cs-CZ" sz="3600" dirty="0" err="1" smtClean="0"/>
              <a:t>3</a:t>
            </a:r>
            <a:r>
              <a:rPr lang="cs-CZ" sz="3600" dirty="0" smtClean="0"/>
              <a:t>  .  3  =</a:t>
            </a:r>
            <a:endParaRPr lang="cs-CZ" sz="36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786182" y="2639793"/>
            <a:ext cx="4572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+ </a:t>
            </a:r>
            <a:r>
              <a:rPr lang="cs-CZ" sz="2800" dirty="0" err="1" smtClean="0"/>
              <a:t>3</a:t>
            </a:r>
            <a:r>
              <a:rPr lang="cs-CZ" sz="2800" dirty="0" smtClean="0"/>
              <a:t>                           </a:t>
            </a:r>
            <a:r>
              <a:rPr lang="cs-CZ" sz="3600" dirty="0" smtClean="0"/>
              <a:t>2  .  3  =</a:t>
            </a:r>
            <a:endParaRPr lang="cs-CZ" sz="36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3786182" y="1428736"/>
            <a:ext cx="4572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                                 </a:t>
            </a:r>
            <a:r>
              <a:rPr lang="cs-CZ" sz="3600" dirty="0" smtClean="0"/>
              <a:t>1  .  3  = </a:t>
            </a:r>
            <a:endParaRPr lang="cs-CZ" sz="36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8368138" y="1425347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8358214" y="264318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</a:t>
            </a:r>
            <a:endParaRPr lang="cs-CZ" sz="36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8358214" y="3711363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9</a:t>
            </a:r>
            <a:endParaRPr lang="cs-CZ" sz="36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8215338" y="5854503"/>
            <a:ext cx="714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15</a:t>
            </a:r>
            <a:endParaRPr lang="cs-CZ" sz="36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8215338" y="4782933"/>
            <a:ext cx="714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12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build="allAtOnce"/>
      <p:bldP spid="60" grpId="0" build="allAtOnce"/>
      <p:bldP spid="61" grpId="0" build="allAtOnce"/>
      <p:bldP spid="62" grpId="0" build="allAtOnce"/>
      <p:bldP spid="6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2" name="Tabulka 41"/>
          <p:cNvGraphicFramePr>
            <a:graphicFrameLocks noGrp="1"/>
          </p:cNvGraphicFramePr>
          <p:nvPr/>
        </p:nvGraphicFramePr>
        <p:xfrm>
          <a:off x="-71469" y="1714488"/>
          <a:ext cx="9215475" cy="315468"/>
        </p:xfrm>
        <a:graphic>
          <a:graphicData uri="http://schemas.openxmlformats.org/drawingml/2006/table">
            <a:tbl>
              <a:tblPr/>
              <a:tblGrid>
                <a:gridCol w="287328"/>
                <a:gridCol w="287328"/>
                <a:gridCol w="287328"/>
                <a:gridCol w="287328"/>
                <a:gridCol w="287328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  <a:gridCol w="288105"/>
              </a:tblGrid>
              <a:tr h="15598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598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488" marR="554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43" name="Tabulka 42"/>
          <p:cNvGraphicFramePr>
            <a:graphicFrameLocks noGrp="1"/>
          </p:cNvGraphicFramePr>
          <p:nvPr/>
        </p:nvGraphicFramePr>
        <p:xfrm>
          <a:off x="71437" y="2000240"/>
          <a:ext cx="8929719" cy="384277"/>
        </p:xfrm>
        <a:graphic>
          <a:graphicData uri="http://schemas.openxmlformats.org/drawingml/2006/table">
            <a:tbl>
              <a:tblPr/>
              <a:tblGrid>
                <a:gridCol w="287578"/>
                <a:gridCol w="287578"/>
                <a:gridCol w="287578"/>
                <a:gridCol w="287578"/>
                <a:gridCol w="287578"/>
                <a:gridCol w="287578"/>
                <a:gridCol w="287578"/>
                <a:gridCol w="287578"/>
                <a:gridCol w="287578"/>
                <a:gridCol w="287578"/>
                <a:gridCol w="287578"/>
                <a:gridCol w="287578"/>
                <a:gridCol w="288357"/>
                <a:gridCol w="288357"/>
                <a:gridCol w="288357"/>
                <a:gridCol w="288357"/>
                <a:gridCol w="288357"/>
                <a:gridCol w="288357"/>
                <a:gridCol w="288357"/>
                <a:gridCol w="288357"/>
                <a:gridCol w="288357"/>
                <a:gridCol w="288357"/>
                <a:gridCol w="288357"/>
                <a:gridCol w="288357"/>
                <a:gridCol w="288357"/>
                <a:gridCol w="288357"/>
                <a:gridCol w="288357"/>
                <a:gridCol w="288357"/>
                <a:gridCol w="288357"/>
                <a:gridCol w="288357"/>
                <a:gridCol w="288357"/>
              </a:tblGrid>
              <a:tr h="38427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 dirty="0">
                          <a:solidFill>
                            <a:srgbClr val="0070C0"/>
                          </a:solidFill>
                          <a:latin typeface="Pristina"/>
                          <a:ea typeface="Times New Roman"/>
                          <a:cs typeface="Times New Roman"/>
                        </a:rPr>
                        <a:t>0</a:t>
                      </a:r>
                      <a:endParaRPr lang="cs-CZ" sz="9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dirty="0">
                          <a:latin typeface="Pristina"/>
                          <a:ea typeface="Times New Roman"/>
                          <a:cs typeface="Times New Roman"/>
                        </a:rPr>
                        <a:t>1</a:t>
                      </a:r>
                      <a:endParaRPr lang="cs-CZ" sz="9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2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solidFill>
                            <a:srgbClr val="0070C0"/>
                          </a:solidFill>
                          <a:latin typeface="Pristina"/>
                          <a:ea typeface="Times New Roman"/>
                          <a:cs typeface="Times New Roman"/>
                        </a:rPr>
                        <a:t>3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4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5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solidFill>
                            <a:srgbClr val="0070C0"/>
                          </a:solidFill>
                          <a:latin typeface="Pristina"/>
                          <a:ea typeface="Times New Roman"/>
                          <a:cs typeface="Times New Roman"/>
                        </a:rPr>
                        <a:t>6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7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8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solidFill>
                            <a:srgbClr val="0070C0"/>
                          </a:solidFill>
                          <a:latin typeface="Pristina"/>
                          <a:ea typeface="Times New Roman"/>
                          <a:cs typeface="Times New Roman"/>
                        </a:rPr>
                        <a:t>9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10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11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solidFill>
                            <a:srgbClr val="0070C0"/>
                          </a:solidFill>
                          <a:latin typeface="Pristina"/>
                          <a:ea typeface="Times New Roman"/>
                          <a:cs typeface="Times New Roman"/>
                        </a:rPr>
                        <a:t>12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13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14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solidFill>
                            <a:srgbClr val="0070C0"/>
                          </a:solidFill>
                          <a:latin typeface="Pristina"/>
                          <a:ea typeface="Times New Roman"/>
                          <a:cs typeface="Times New Roman"/>
                        </a:rPr>
                        <a:t>15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16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17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solidFill>
                            <a:srgbClr val="0070C0"/>
                          </a:solidFill>
                          <a:latin typeface="Pristina"/>
                          <a:ea typeface="Times New Roman"/>
                          <a:cs typeface="Times New Roman"/>
                        </a:rPr>
                        <a:t>18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19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20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solidFill>
                            <a:srgbClr val="0070C0"/>
                          </a:solidFill>
                          <a:latin typeface="Pristina"/>
                          <a:ea typeface="Times New Roman"/>
                          <a:cs typeface="Times New Roman"/>
                        </a:rPr>
                        <a:t>21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22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23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solidFill>
                            <a:srgbClr val="0070C0"/>
                          </a:solidFill>
                          <a:latin typeface="Pristina"/>
                          <a:ea typeface="Times New Roman"/>
                          <a:cs typeface="Times New Roman"/>
                        </a:rPr>
                        <a:t>24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25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26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solidFill>
                            <a:srgbClr val="0070C0"/>
                          </a:solidFill>
                          <a:latin typeface="Pristina"/>
                          <a:ea typeface="Times New Roman"/>
                          <a:cs typeface="Times New Roman"/>
                        </a:rPr>
                        <a:t>27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28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Pristina"/>
                          <a:ea typeface="Times New Roman"/>
                          <a:cs typeface="Times New Roman"/>
                        </a:rPr>
                        <a:t>29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 dirty="0">
                          <a:solidFill>
                            <a:srgbClr val="0070C0"/>
                          </a:solidFill>
                          <a:latin typeface="Pristina"/>
                          <a:ea typeface="Times New Roman"/>
                          <a:cs typeface="Times New Roman"/>
                        </a:rPr>
                        <a:t>30</a:t>
                      </a:r>
                      <a:endParaRPr lang="cs-CZ" sz="9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7299" marR="57299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8" name="Ohnutý pruh 47"/>
          <p:cNvSpPr/>
          <p:nvPr/>
        </p:nvSpPr>
        <p:spPr>
          <a:xfrm>
            <a:off x="214282" y="1428736"/>
            <a:ext cx="857256" cy="928694"/>
          </a:xfrm>
          <a:prstGeom prst="blockArc">
            <a:avLst>
              <a:gd name="adj1" fmla="val 10800000"/>
              <a:gd name="adj2" fmla="val 21396282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0" name="Ohnutý pruh 49"/>
          <p:cNvSpPr/>
          <p:nvPr/>
        </p:nvSpPr>
        <p:spPr>
          <a:xfrm>
            <a:off x="1071538" y="1428736"/>
            <a:ext cx="857256" cy="928694"/>
          </a:xfrm>
          <a:prstGeom prst="blockArc">
            <a:avLst>
              <a:gd name="adj1" fmla="val 10800000"/>
              <a:gd name="adj2" fmla="val 21396282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1" name="Ohnutý pruh 50"/>
          <p:cNvSpPr/>
          <p:nvPr/>
        </p:nvSpPr>
        <p:spPr>
          <a:xfrm>
            <a:off x="1928794" y="1428736"/>
            <a:ext cx="857256" cy="928694"/>
          </a:xfrm>
          <a:prstGeom prst="blockArc">
            <a:avLst>
              <a:gd name="adj1" fmla="val 10800000"/>
              <a:gd name="adj2" fmla="val 21396282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2" name="Ohnutý pruh 51"/>
          <p:cNvSpPr/>
          <p:nvPr/>
        </p:nvSpPr>
        <p:spPr>
          <a:xfrm>
            <a:off x="2786050" y="1428736"/>
            <a:ext cx="857256" cy="928694"/>
          </a:xfrm>
          <a:prstGeom prst="blockArc">
            <a:avLst>
              <a:gd name="adj1" fmla="val 10800000"/>
              <a:gd name="adj2" fmla="val 21396282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3" name="Ohnutý pruh 52"/>
          <p:cNvSpPr/>
          <p:nvPr/>
        </p:nvSpPr>
        <p:spPr>
          <a:xfrm>
            <a:off x="3643306" y="1428736"/>
            <a:ext cx="928694" cy="1000132"/>
          </a:xfrm>
          <a:prstGeom prst="blockArc">
            <a:avLst>
              <a:gd name="adj1" fmla="val 10800000"/>
              <a:gd name="adj2" fmla="val 21396282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4" name="Ohnutý pruh 53"/>
          <p:cNvSpPr/>
          <p:nvPr/>
        </p:nvSpPr>
        <p:spPr>
          <a:xfrm>
            <a:off x="4572000" y="1428736"/>
            <a:ext cx="857256" cy="928694"/>
          </a:xfrm>
          <a:prstGeom prst="blockArc">
            <a:avLst>
              <a:gd name="adj1" fmla="val 10800000"/>
              <a:gd name="adj2" fmla="val 21396282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5" name="Ohnutý pruh 54"/>
          <p:cNvSpPr/>
          <p:nvPr/>
        </p:nvSpPr>
        <p:spPr>
          <a:xfrm>
            <a:off x="5429256" y="1428736"/>
            <a:ext cx="857256" cy="928694"/>
          </a:xfrm>
          <a:prstGeom prst="blockArc">
            <a:avLst>
              <a:gd name="adj1" fmla="val 10800000"/>
              <a:gd name="adj2" fmla="val 21396282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6" name="Ohnutý pruh 55"/>
          <p:cNvSpPr/>
          <p:nvPr/>
        </p:nvSpPr>
        <p:spPr>
          <a:xfrm>
            <a:off x="6286512" y="1428736"/>
            <a:ext cx="857256" cy="928694"/>
          </a:xfrm>
          <a:prstGeom prst="blockArc">
            <a:avLst>
              <a:gd name="adj1" fmla="val 10800000"/>
              <a:gd name="adj2" fmla="val 21396282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7" name="Ohnutý pruh 56"/>
          <p:cNvSpPr/>
          <p:nvPr/>
        </p:nvSpPr>
        <p:spPr>
          <a:xfrm>
            <a:off x="7143768" y="1428736"/>
            <a:ext cx="857256" cy="928694"/>
          </a:xfrm>
          <a:prstGeom prst="blockArc">
            <a:avLst>
              <a:gd name="adj1" fmla="val 10800000"/>
              <a:gd name="adj2" fmla="val 21396282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8" name="Ohnutý pruh 57"/>
          <p:cNvSpPr/>
          <p:nvPr/>
        </p:nvSpPr>
        <p:spPr>
          <a:xfrm>
            <a:off x="8001024" y="1428736"/>
            <a:ext cx="857256" cy="928694"/>
          </a:xfrm>
          <a:prstGeom prst="blockArc">
            <a:avLst>
              <a:gd name="adj1" fmla="val 10800000"/>
              <a:gd name="adj2" fmla="val 21396282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aphicFrame>
        <p:nvGraphicFramePr>
          <p:cNvPr id="59" name="Tabulka 58"/>
          <p:cNvGraphicFramePr>
            <a:graphicFrameLocks noGrp="1"/>
          </p:cNvGraphicFramePr>
          <p:nvPr/>
        </p:nvGraphicFramePr>
        <p:xfrm>
          <a:off x="1000102" y="3357562"/>
          <a:ext cx="7429550" cy="2000265"/>
        </p:xfrm>
        <a:graphic>
          <a:graphicData uri="http://schemas.openxmlformats.org/drawingml/2006/table">
            <a:tbl>
              <a:tblPr/>
              <a:tblGrid>
                <a:gridCol w="742955"/>
                <a:gridCol w="742955"/>
                <a:gridCol w="742955"/>
                <a:gridCol w="742955"/>
                <a:gridCol w="742955"/>
                <a:gridCol w="742955"/>
                <a:gridCol w="742955"/>
                <a:gridCol w="742955"/>
                <a:gridCol w="742955"/>
                <a:gridCol w="742955"/>
              </a:tblGrid>
              <a:tr h="6667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67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11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14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15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16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17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18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19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20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67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21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22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24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25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26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27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28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29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30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</a:tr>
            </a:tbl>
          </a:graphicData>
        </a:graphic>
      </p:graphicFrame>
      <p:sp>
        <p:nvSpPr>
          <p:cNvPr id="60" name="Obdélník 59"/>
          <p:cNvSpPr/>
          <p:nvPr/>
        </p:nvSpPr>
        <p:spPr>
          <a:xfrm>
            <a:off x="285720" y="3357564"/>
            <a:ext cx="714380" cy="64294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57158" y="405450"/>
            <a:ext cx="38074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Segoe Print" pitchFamily="2" charset="0"/>
              </a:rPr>
              <a:t>Násobky tří na číselné ose ...</a:t>
            </a:r>
            <a:endParaRPr lang="cs-CZ" sz="2000" dirty="0">
              <a:latin typeface="Segoe Print" pitchFamily="2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357158" y="2786058"/>
            <a:ext cx="32063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Segoe Print" pitchFamily="2" charset="0"/>
              </a:rPr>
              <a:t>... a ve stovkové tabulce</a:t>
            </a:r>
            <a:endParaRPr lang="cs-CZ" sz="2000" dirty="0">
              <a:latin typeface="Segoe Print" pitchFamily="2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428596" y="6029286"/>
            <a:ext cx="77736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Segoe Print" pitchFamily="2" charset="0"/>
              </a:rPr>
              <a:t>Říkej řadu čísel a při vyslovení násobku tří zároveň tleskni.</a:t>
            </a:r>
            <a:endParaRPr lang="cs-CZ" sz="2000" dirty="0">
              <a:latin typeface="Segoe Print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 animBg="1"/>
      <p:bldP spid="62" grpId="0" build="allAtOnce"/>
      <p:bldP spid="6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Segoe Print" pitchFamily="2" charset="0"/>
              </a:rPr>
              <a:t>Vypočítej</a:t>
            </a:r>
            <a:r>
              <a:rPr lang="cs-CZ" sz="2800" dirty="0" smtClean="0">
                <a:latin typeface="Segoe Print" pitchFamily="2" charset="0"/>
              </a:rPr>
              <a:t>:</a:t>
            </a:r>
            <a:endParaRPr lang="cs-CZ" sz="2800" dirty="0">
              <a:latin typeface="Segoe Print" pitchFamily="2" charset="0"/>
            </a:endParaRPr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4357686" y="1214422"/>
          <a:ext cx="4071968" cy="1357322"/>
        </p:xfrm>
        <a:graphic>
          <a:graphicData uri="http://schemas.openxmlformats.org/drawingml/2006/table">
            <a:tbl>
              <a:tblPr/>
              <a:tblGrid>
                <a:gridCol w="406994"/>
                <a:gridCol w="406994"/>
                <a:gridCol w="406994"/>
                <a:gridCol w="406994"/>
                <a:gridCol w="406994"/>
                <a:gridCol w="406994"/>
                <a:gridCol w="406994"/>
                <a:gridCol w="406994"/>
                <a:gridCol w="408008"/>
                <a:gridCol w="408008"/>
              </a:tblGrid>
              <a:tr h="4608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n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</a:ln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n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</a:ln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n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</a:ln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n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</a:ln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55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n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</a:ln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n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</a:ln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n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</a:ln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n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</a:ln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08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n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</a:ln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n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</a:ln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n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</a:ln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n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</a:ln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4357686" y="2928934"/>
          <a:ext cx="4071968" cy="1357322"/>
        </p:xfrm>
        <a:graphic>
          <a:graphicData uri="http://schemas.openxmlformats.org/drawingml/2006/table">
            <a:tbl>
              <a:tblPr/>
              <a:tblGrid>
                <a:gridCol w="406994"/>
                <a:gridCol w="406994"/>
                <a:gridCol w="406994"/>
                <a:gridCol w="406994"/>
                <a:gridCol w="406994"/>
                <a:gridCol w="406994"/>
                <a:gridCol w="406994"/>
                <a:gridCol w="406994"/>
                <a:gridCol w="408008"/>
                <a:gridCol w="408008"/>
              </a:tblGrid>
              <a:tr h="4608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55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08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4357686" y="4714884"/>
          <a:ext cx="4071968" cy="1357322"/>
        </p:xfrm>
        <a:graphic>
          <a:graphicData uri="http://schemas.openxmlformats.org/drawingml/2006/table">
            <a:tbl>
              <a:tblPr/>
              <a:tblGrid>
                <a:gridCol w="406994"/>
                <a:gridCol w="406994"/>
                <a:gridCol w="406994"/>
                <a:gridCol w="406994"/>
                <a:gridCol w="406994"/>
                <a:gridCol w="406994"/>
                <a:gridCol w="406994"/>
                <a:gridCol w="406994"/>
                <a:gridCol w="408008"/>
                <a:gridCol w="408008"/>
              </a:tblGrid>
              <a:tr h="4608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55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08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714348" y="1428736"/>
            <a:ext cx="150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 . 3 =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4348" y="3214686"/>
            <a:ext cx="150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 . 3 =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4348" y="5072074"/>
            <a:ext cx="150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 . 3 =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000232" y="143523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12</a:t>
            </a:r>
            <a:endParaRPr lang="cs-CZ" sz="3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00232" y="3214686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21</a:t>
            </a:r>
            <a:endParaRPr lang="cs-CZ" sz="3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000232" y="507207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15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uild="allAtOnce"/>
      <p:bldP spid="23" grpId="0" build="allAtOnce"/>
      <p:bldP spid="24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000108"/>
            <a:ext cx="751522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Segoe Print" pitchFamily="2" charset="0"/>
              </a:rPr>
              <a:t> </a:t>
            </a:r>
            <a:r>
              <a:rPr lang="cs-CZ" dirty="0" smtClean="0">
                <a:latin typeface="Segoe Print" pitchFamily="2" charset="0"/>
              </a:rPr>
              <a:t> </a:t>
            </a:r>
            <a:r>
              <a:rPr lang="cs-CZ" dirty="0" smtClean="0">
                <a:latin typeface="Segoe Print" pitchFamily="2" charset="0"/>
              </a:rPr>
              <a:t>činitel   </a:t>
            </a:r>
            <a:r>
              <a:rPr lang="cs-CZ" dirty="0" err="1" smtClean="0">
                <a:latin typeface="Segoe Print" pitchFamily="2" charset="0"/>
              </a:rPr>
              <a:t>činitel</a:t>
            </a:r>
            <a:r>
              <a:rPr lang="cs-CZ" dirty="0" smtClean="0">
                <a:latin typeface="Segoe Print" pitchFamily="2" charset="0"/>
              </a:rPr>
              <a:t>     součin</a:t>
            </a:r>
            <a:endParaRPr lang="cs-CZ" dirty="0">
              <a:latin typeface="Segoe Prin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2000241"/>
            <a:ext cx="8001056" cy="421484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7200" dirty="0" smtClean="0">
                <a:latin typeface="Segoe Print" pitchFamily="2" charset="0"/>
              </a:rPr>
              <a:t>   </a:t>
            </a:r>
            <a:r>
              <a:rPr lang="cs-CZ" sz="7200" dirty="0" smtClean="0">
                <a:latin typeface="Segoe Print" pitchFamily="2" charset="0"/>
              </a:rPr>
              <a:t>7  </a:t>
            </a:r>
            <a:r>
              <a:rPr lang="cs-CZ" sz="7200" dirty="0" smtClean="0">
                <a:latin typeface="Segoe Print" pitchFamily="2" charset="0"/>
              </a:rPr>
              <a:t>.  </a:t>
            </a:r>
            <a:r>
              <a:rPr lang="cs-CZ" sz="7200" dirty="0" smtClean="0">
                <a:latin typeface="Segoe Print" pitchFamily="2" charset="0"/>
              </a:rPr>
              <a:t>3  </a:t>
            </a:r>
            <a:r>
              <a:rPr lang="cs-CZ" sz="7200" dirty="0" smtClean="0">
                <a:latin typeface="Segoe Print" pitchFamily="2" charset="0"/>
              </a:rPr>
              <a:t>= </a:t>
            </a:r>
            <a:r>
              <a:rPr lang="cs-CZ" sz="7200" dirty="0" smtClean="0">
                <a:latin typeface="Segoe Print" pitchFamily="2" charset="0"/>
              </a:rPr>
              <a:t>21</a:t>
            </a:r>
            <a:endParaRPr lang="cs-CZ" sz="7200" dirty="0">
              <a:latin typeface="Segoe Print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Použité zdroje: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i="1" dirty="0" err="1" smtClean="0"/>
              <a:t>MicrosoftPowerPoint</a:t>
            </a:r>
            <a:r>
              <a:rPr lang="cs-CZ" sz="2000" i="1" dirty="0" smtClean="0"/>
              <a:t> </a:t>
            </a:r>
            <a:endParaRPr lang="cs-CZ" sz="2000" i="1" dirty="0" smtClean="0"/>
          </a:p>
          <a:p>
            <a:r>
              <a:rPr lang="cs-CZ" sz="2000" dirty="0" smtClean="0"/>
              <a:t>Obrázek tulipánu :</a:t>
            </a:r>
          </a:p>
          <a:p>
            <a:pPr>
              <a:buNone/>
            </a:pPr>
            <a:r>
              <a:rPr lang="cs-CZ" sz="2000" dirty="0" smtClean="0"/>
              <a:t> </a:t>
            </a:r>
            <a:r>
              <a:rPr lang="cs-CZ" sz="2000" dirty="0" smtClean="0"/>
              <a:t>    AUTOR </a:t>
            </a:r>
            <a:r>
              <a:rPr lang="cs-CZ" sz="2000" dirty="0" smtClean="0"/>
              <a:t>NEUVEDEN. </a:t>
            </a:r>
            <a:r>
              <a:rPr lang="cs-CZ" sz="2000" i="1" dirty="0" err="1" smtClean="0"/>
              <a:t>pix.com.ua</a:t>
            </a:r>
            <a:r>
              <a:rPr lang="cs-CZ" sz="2000" dirty="0" smtClean="0"/>
              <a:t> [online]. [cit. 22.3.2014]. Dostupný na WWW: </a:t>
            </a:r>
            <a:r>
              <a:rPr lang="cs-CZ" sz="2000" dirty="0" smtClean="0"/>
              <a:t>  http</a:t>
            </a:r>
            <a:r>
              <a:rPr lang="cs-CZ" sz="2000" dirty="0" smtClean="0"/>
              <a:t>://pix.com.ua/hu/nature/flowers/flowers/002_058-upsee.html </a:t>
            </a:r>
          </a:p>
          <a:p>
            <a:pPr>
              <a:buNone/>
            </a:pPr>
            <a:endParaRPr lang="cs-CZ" sz="2000" i="1" dirty="0" smtClean="0"/>
          </a:p>
          <a:p>
            <a:endParaRPr lang="cs-CZ" sz="2000" i="1" dirty="0" smtClean="0"/>
          </a:p>
          <a:p>
            <a:pPr>
              <a:buNone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818</TotalTime>
  <Words>294</Words>
  <Application>Microsoft Office PowerPoint</Application>
  <PresentationFormat>Předvádění na obrazovce (4:3)</PresentationFormat>
  <Paragraphs>108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1_Jmění</vt:lpstr>
      <vt:lpstr>Snímek 1</vt:lpstr>
      <vt:lpstr>Snímek 2</vt:lpstr>
      <vt:lpstr>Snímek 3</vt:lpstr>
      <vt:lpstr>Snímek 4</vt:lpstr>
      <vt:lpstr>Vypočítej:</vt:lpstr>
      <vt:lpstr>  činitel   činitel     součin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</dc:creator>
  <cp:lastModifiedBy>Jitka</cp:lastModifiedBy>
  <cp:revision>92</cp:revision>
  <dcterms:created xsi:type="dcterms:W3CDTF">2013-12-25T22:51:11Z</dcterms:created>
  <dcterms:modified xsi:type="dcterms:W3CDTF">2014-03-22T14:41:54Z</dcterms:modified>
</cp:coreProperties>
</file>