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5" r:id="rId5"/>
    <p:sldId id="262" r:id="rId6"/>
    <p:sldId id="263" r:id="rId7"/>
    <p:sldId id="264" r:id="rId8"/>
    <p:sldId id="266" r:id="rId9"/>
    <p:sldId id="267" r:id="rId10"/>
    <p:sldId id="27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DA1"/>
    <a:srgbClr val="E4122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2" autoAdjust="0"/>
    <p:restoredTop sz="94622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29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A3FCD7B9-C80A-471D-8037-C2DAD27450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44E96DC-8C81-4B7D-99E9-C208B89CE4E8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33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77A6D32-3ECD-4C2D-AB69-AD3D43EEDC5E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43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538FD61-8C16-4BB3-85F4-7EF1CE28572D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5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6C0A4EC-771E-4764-8C72-B7001C17F82E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63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3BE282-E0A7-48C7-868D-F48B8C24C5E0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74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E1AB0B-2604-43FE-A263-404B9CC04FA5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84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0BED398-DE3F-4FC2-8770-5082F53E42FC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1945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A200B1D-F9C9-461F-AD95-EC9CB84FDD4F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2048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3916990-51F2-4D83-9D73-BA7584DF4EE2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2150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80CD059-0A3D-419B-B7CC-05FC27E55EFA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2253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F72F7E-49A3-4D5F-ABA7-577998813F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60EFCE-3B5D-4AAF-8113-F5C3E30003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851301-E64D-4C2D-873A-C55CB5E85B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30CD0A-D4F2-4FCB-89E3-9D6C61F976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52C195-F4C3-4429-BAE7-3F310EE303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5E60B0-D538-4F24-A392-127AE4CCF2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C47A04-58A2-49F4-BE14-B1CB2ED872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281E8C-4BA8-49F5-B6D3-1254232DF1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DC8F7E-A322-4F46-9FAB-83969CCAE8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567914-B657-493E-B9FA-C4428EEB98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87B964-A11B-41A7-B404-5BCF7B4EBA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D16E55-05A5-4FAE-9FA0-DECA4495BD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B9378CC-2507-483D-BD4A-FCCCEE0F7A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5"/>
          <p:cNvPicPr>
            <a:picLocks noChangeAspect="1" noChangeArrowheads="1"/>
          </p:cNvPicPr>
          <p:nvPr>
            <p:ph type="title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62188" y="274638"/>
            <a:ext cx="4618037" cy="1143000"/>
          </a:xfrm>
          <a:noFill/>
        </p:spPr>
      </p:pic>
      <p:graphicFrame>
        <p:nvGraphicFramePr>
          <p:cNvPr id="5235" name="Group 11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table">
            <a:tbl>
              <a:tblPr/>
              <a:tblGrid>
                <a:gridCol w="3022600"/>
                <a:gridCol w="5207000"/>
              </a:tblGrid>
              <a:tr h="7143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VY_62_INOVACE_01.01.07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Zaměstnanecké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benefity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Marie Grusová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Finanční gramotnost pro gymnázium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 6. ročník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Září – říjen 2012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volitelného předmětu Finanční gramotnost pro 6. ročník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víceletého gymnázia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Výukový materiál obsahuje základní informace a pojmy úzce související s finanční gramotností, dále navazující grafy, obrázky a výpočty.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 tomto materiálu si objasníme pojem zaměstnanecké </a:t>
            </a:r>
            <a:r>
              <a:rPr lang="cs-CZ" dirty="0" err="1" smtClean="0"/>
              <a:t>benefity</a:t>
            </a:r>
            <a:r>
              <a:rPr lang="cs-CZ" dirty="0" smtClean="0"/>
              <a:t> a jejich nejčastější podoby. Jaký mají </a:t>
            </a:r>
            <a:r>
              <a:rPr lang="cs-CZ" dirty="0" err="1" smtClean="0"/>
              <a:t>benefity</a:t>
            </a:r>
            <a:r>
              <a:rPr lang="cs-CZ" dirty="0" smtClean="0"/>
              <a:t> význam v souvislosti s pracovním výkonem a zaměstnaneckou loajalitou. Výše těchto </a:t>
            </a:r>
            <a:r>
              <a:rPr lang="cs-CZ" dirty="0" err="1" smtClean="0"/>
              <a:t>benefitů</a:t>
            </a:r>
            <a:r>
              <a:rPr lang="cs-CZ" dirty="0" smtClean="0"/>
              <a:t> má i jistý daňový dopad.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2924175"/>
            <a:ext cx="8229600" cy="1143000"/>
          </a:xfrm>
          <a:solidFill>
            <a:srgbClr val="E41221"/>
          </a:solidFill>
        </p:spPr>
        <p:txBody>
          <a:bodyPr/>
          <a:lstStyle/>
          <a:p>
            <a:pPr eaLnBrk="1" hangingPunct="1"/>
            <a:r>
              <a:rPr lang="cs-CZ" sz="4000" smtClean="0"/>
              <a:t>7. ZAMĚSTNANECKÉ BENEFITY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Proč zaměstnavatelé svým zaměstnancům benefity – nebo-li zaměstnanecké výhody – poskytují?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Jejich výše je důležitým faktorem při rozhodování uchazečů o práci v daném podniku.</a:t>
            </a:r>
          </a:p>
          <a:p>
            <a:pPr eaLnBrk="1" hangingPunct="1"/>
            <a:r>
              <a:rPr lang="cs-CZ" smtClean="0"/>
              <a:t>Podnik si tak lépe udrží své kvalitní pracovníky a motivuje je k dalším a vyšším pracovním výkonům.</a:t>
            </a:r>
          </a:p>
          <a:p>
            <a:pPr eaLnBrk="1" hangingPunct="1"/>
            <a:r>
              <a:rPr lang="cs-CZ" smtClean="0"/>
              <a:t>Zvyšuje se tzv. loajalita pracovníků vůči svému zaměstnavateli.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5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sz="4000" smtClean="0"/>
              <a:t>Benefity dané Kolektivní smlouvou</a:t>
            </a:r>
          </a:p>
        </p:txBody>
      </p:sp>
      <p:sp>
        <p:nvSpPr>
          <p:cNvPr id="6147" name="Rectangle 1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Zaměstnanecké výhody nejsou v ČR zákonem vymahatelné.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Toto riziko se snižuje uzavřením Kolektivní smlouvy mezi příslušným zaměstnavatelem a jeho odborovým orgánem.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Výhodami zde upravenými  může být např. možnost používání: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smtClean="0"/>
              <a:t>- služebního automobilu (daňově uznatelný náklad) či notebooku i k soukromým účelům,       další týden dovolené navíc (zákonem jsou stanoveny 4 týdny), vánoční dárky pro rodinné příslušníky atd.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DA1"/>
          </a:solidFill>
        </p:spPr>
        <p:txBody>
          <a:bodyPr/>
          <a:lstStyle/>
          <a:p>
            <a:pPr eaLnBrk="1" hangingPunct="1"/>
            <a:r>
              <a:rPr lang="cs-CZ" smtClean="0"/>
              <a:t>Pojištění zaměstnanců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Jedná se o možnost poskytovat příspěvky v určité výši na penzijní připojištění se státním příspěvkem a na soukromé životní pojištění. Pro zaměstnavatele vždy daňově uznatelný náklad, u zaměstnanců do výše 24.000,- Kč tis za rok v součtu osvobozeno od daně.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DA1"/>
          </a:solidFill>
        </p:spPr>
        <p:txBody>
          <a:bodyPr/>
          <a:lstStyle/>
          <a:p>
            <a:pPr eaLnBrk="1" hangingPunct="1"/>
            <a:r>
              <a:rPr lang="cs-CZ" smtClean="0"/>
              <a:t>Pracovní podmínky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u="sng" smtClean="0"/>
              <a:t>Do této oblasti se může zahrnout např.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Stravování zaměstnanců buď ve vlastní kuchyni nebo jako příspěvky na stravování formou stravenek na pracovišti (pro zaměstnavatele částečně daňově uznatelné, u zaměstnance osvobozeno).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Pružná pracovní doba nebo možnost pracovat z domova.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Zajištění tzv. pitného režimu na pracovišti, klimatizace, příjemné pracovní prostředí, stanovení  pravidel pro zdravé pracovní klima.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V neposlední řadě jde rovněž o možnost vyplacení tzv. 13. platu nebo i dalšího platu navíc – např. vánočního.</a:t>
            </a:r>
          </a:p>
          <a:p>
            <a:pPr eaLnBrk="1" hangingPunct="1">
              <a:lnSpc>
                <a:spcPct val="90000"/>
              </a:lnSpc>
            </a:pPr>
            <a:endParaRPr lang="cs-CZ" sz="2400" smtClean="0"/>
          </a:p>
          <a:p>
            <a:pPr eaLnBrk="1" hangingPunct="1">
              <a:lnSpc>
                <a:spcPct val="90000"/>
              </a:lnSpc>
            </a:pPr>
            <a:endParaRPr lang="cs-CZ" sz="24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2087563"/>
          </a:xfrm>
          <a:solidFill>
            <a:srgbClr val="FFFDA1"/>
          </a:solidFill>
        </p:spPr>
        <p:txBody>
          <a:bodyPr/>
          <a:lstStyle/>
          <a:p>
            <a:pPr eaLnBrk="1" hangingPunct="1"/>
            <a:r>
              <a:rPr lang="cs-CZ" smtClean="0"/>
              <a:t>Zdraví a volnočasové benefity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Realizuje se především formou příspěvků na kulturní a sportovní akce či na rekreaci. Ze strany zaměstnance tyto příspěvky nevstupují do základu daně do výše 20.000,- Kč/rok. Pro zaměstnavatele nejsou daňově uznatelnými náklady.</a:t>
            </a:r>
          </a:p>
          <a:p>
            <a:pPr eaLnBrk="1" hangingPunct="1"/>
            <a:endParaRPr lang="cs-CZ" sz="200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DA1"/>
          </a:solidFill>
        </p:spPr>
        <p:txBody>
          <a:bodyPr/>
          <a:lstStyle/>
          <a:p>
            <a:pPr eaLnBrk="1" hangingPunct="1"/>
            <a:r>
              <a:rPr lang="cs-CZ" sz="4000" smtClean="0"/>
              <a:t>Výběrové benefity na konkrétní pozici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Nutno přiznat, že v této oblasti se jedná především o </a:t>
            </a:r>
            <a:r>
              <a:rPr lang="cs-CZ" sz="2800" dirty="0" err="1" smtClean="0"/>
              <a:t>benefity</a:t>
            </a:r>
            <a:r>
              <a:rPr lang="cs-CZ" sz="2800" dirty="0" smtClean="0"/>
              <a:t> pro vedoucí pracovníky, </a:t>
            </a:r>
            <a:r>
              <a:rPr lang="cs-CZ" sz="2800" dirty="0" smtClean="0"/>
              <a:t>neboli </a:t>
            </a:r>
            <a:r>
              <a:rPr lang="cs-CZ" sz="2800" dirty="0" smtClean="0"/>
              <a:t>pro management na různé úrovni řízení. Umíte zdůvodnit proč?</a:t>
            </a:r>
          </a:p>
          <a:p>
            <a:pPr eaLnBrk="1" hangingPunct="1"/>
            <a:r>
              <a:rPr lang="cs-CZ" sz="2800" dirty="0" smtClean="0"/>
              <a:t>Tito mají zájem hlavně o statusy, které je budou nadále podporovat v jejich vysokém pracovním výkonu – např. zvýšení nadstandardu při zdravotní péči, dále úrazové pojištění, možnost nákupu firemních akcií, možnost zůstat doma i bez lékařského potvrzení apod.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1267" name="Zástupný symbol pro obsah 3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329237"/>
          </a:xfrm>
        </p:spPr>
        <p:txBody>
          <a:bodyPr/>
          <a:lstStyle/>
          <a:p>
            <a:r>
              <a:rPr lang="cs-CZ" smtClean="0"/>
              <a:t>Vlastní.</a:t>
            </a:r>
          </a:p>
          <a:p>
            <a:pPr>
              <a:buFontTx/>
              <a:buNone/>
            </a:pPr>
            <a:endParaRPr lang="cs-CZ" sz="2400" smtClean="0"/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519</Words>
  <Application>Microsoft Office PowerPoint</Application>
  <PresentationFormat>Předvádění na obrazovce (4:3)</PresentationFormat>
  <Paragraphs>62</Paragraphs>
  <Slides>10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Times New Roman</vt:lpstr>
      <vt:lpstr>Calibri</vt:lpstr>
      <vt:lpstr>Výchozí návrh</vt:lpstr>
      <vt:lpstr>Snímek 1</vt:lpstr>
      <vt:lpstr>ANOTACE</vt:lpstr>
      <vt:lpstr>7. ZAMĚSTNANECKÉ BENEFITY</vt:lpstr>
      <vt:lpstr>Proč zaměstnavatelé svým zaměstnancům benefity – nebo-li zaměstnanecké výhody – poskytují?</vt:lpstr>
      <vt:lpstr>Benefity dané Kolektivní smlouvou</vt:lpstr>
      <vt:lpstr>Pojištění zaměstnanců</vt:lpstr>
      <vt:lpstr>Pracovní podmínky</vt:lpstr>
      <vt:lpstr>Zdraví a volnočasové benefity</vt:lpstr>
      <vt:lpstr>Výběrové benefity na konkrétní pozici 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Mgr. Marie Grusová</dc:creator>
  <cp:lastModifiedBy>Dum</cp:lastModifiedBy>
  <cp:revision>30</cp:revision>
  <dcterms:created xsi:type="dcterms:W3CDTF">2013-07-24T07:31:21Z</dcterms:created>
  <dcterms:modified xsi:type="dcterms:W3CDTF">2014-03-23T11:48:25Z</dcterms:modified>
</cp:coreProperties>
</file>