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10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 autoAdjust="0"/>
    <p:restoredTop sz="94622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5157F7D-DA0E-4FFD-A0D7-18249B263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E3E3F0-9F43-4857-BE35-C66CB11151D0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D05DC6-CBFB-4E9C-B448-681BCABA3E7D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1F4216-0E68-45CB-8B84-528A4DD148C3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0F5BB0-276E-4CCD-B801-BB6E18AD5A47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D9E552-BD0A-49EE-A2F4-11E94B2D7E16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3CDF8-F716-4C18-87AE-7C67C7CB6DE2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A1AD0D-0EC8-48F6-8A28-BE4C5F59BAFD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4C1B7D-DCE7-42F0-8B88-B41BD6898E10}" type="slidenum">
              <a:rPr lang="cs-CZ" smtClean="0"/>
              <a:pPr/>
              <a:t>8</a:t>
            </a:fld>
            <a:endParaRPr lang="cs-CZ" smtClean="0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A06F3B-AAAD-424B-B323-9A400A82F75D}" type="slidenum">
              <a:rPr lang="cs-CZ" smtClean="0"/>
              <a:pPr/>
              <a:t>9</a:t>
            </a:fld>
            <a:endParaRPr lang="cs-CZ" smtClean="0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F160B5-EE26-45E1-9F21-33243E3BD350}" type="slidenum">
              <a:rPr lang="cs-CZ" smtClean="0"/>
              <a:pPr/>
              <a:t>10</a:t>
            </a:fld>
            <a:endParaRPr lang="cs-CZ" smtClean="0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5A9098-363D-4C40-AB93-C48CAB9128E3}" type="slidenum">
              <a:rPr lang="cs-CZ" smtClean="0"/>
              <a:pPr/>
              <a:t>11</a:t>
            </a:fld>
            <a:endParaRPr lang="cs-CZ" smtClean="0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81141A-27F0-4307-843C-3F6B1346FE5F}" type="slidenum">
              <a:rPr lang="cs-CZ" smtClean="0"/>
              <a:pPr/>
              <a:t>12</a:t>
            </a:fld>
            <a:endParaRPr lang="cs-CZ" smtClean="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C57D2-0332-43EF-93EB-9BFE5E86FC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7F0EC-7DA6-4710-BB66-32C1270FAB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0191E-DD96-45A7-AE86-D4B2F08C62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E03CF-86D6-4FAB-8DF7-6CBF1B35E1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7DE34-89F6-4FE2-9805-80CEDCE0EE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8B0B57-7CC8-4085-879B-42D5E123DD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29E0A-7550-4527-82EC-0CD56B435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392FD-1302-4EAB-90ED-87D33140B0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553B7-CAFE-43C8-BFFB-C8FB0A5491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12C18-EDDC-41E7-A6CB-1B165D58CC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87DEA-5556-479B-BFB7-8805FC984D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DDB66-FFCF-467B-B9E8-1E29E6916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E5E7313-FDA4-4665-A65C-90321FF3E9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zrealitky.cz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ality.idnes.cz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/>
          <p:cNvPicPr>
            <a:picLocks noChangeAspect="1" noChangeArrowheads="1"/>
          </p:cNvPicPr>
          <p:nvPr>
            <p:ph type="title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62188" y="274638"/>
            <a:ext cx="4618037" cy="1143000"/>
          </a:xfrm>
          <a:noFill/>
        </p:spPr>
      </p:pic>
      <p:graphicFrame>
        <p:nvGraphicFramePr>
          <p:cNvPr id="2163" name="Group 11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4"/>
        </p:xfrm>
        <a:graphic>
          <a:graphicData uri="http://schemas.openxmlformats.org/drawingml/2006/table">
            <a:tbl>
              <a:tblPr/>
              <a:tblGrid>
                <a:gridCol w="3022600"/>
                <a:gridCol w="5207000"/>
              </a:tblGrid>
              <a:tr h="5635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VY_62_INOVACE_01.01.12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Vlastní bydlení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Marie Grusová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Finanční gramotnost pro gymnázia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Pro 6. ročník víceletého gymnázia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Září – říjen 2012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volitelného předmětu Finanční gramotnost pro 6.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víceletého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gymnázia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Výukový materiál obsahuje základní informace a pojmy úzce související s finanční gramotností, dále navazující grafy, obrázky a výpočty.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2205038"/>
          </a:xfrm>
        </p:spPr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900113" y="1916113"/>
            <a:ext cx="7416800" cy="4608512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sz="4000" dirty="0" smtClean="0"/>
              <a:t>V tomto materiálu si blíže objasníme, co vše stojí za rozhodnutím koupit si vlastní bydlení. Jak tento byt financovat a co na nás čeká v případě, že se rozhodneme pro hypoteční úvěr</a:t>
            </a:r>
            <a:endParaRPr lang="cs-CZ" sz="24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773238"/>
            <a:ext cx="8229600" cy="2376487"/>
          </a:xfrm>
          <a:solidFill>
            <a:srgbClr val="EA102F"/>
          </a:solidFill>
        </p:spPr>
        <p:txBody>
          <a:bodyPr/>
          <a:lstStyle/>
          <a:p>
            <a:pPr eaLnBrk="1" hangingPunct="1"/>
            <a:r>
              <a:rPr lang="cs-CZ" sz="3200" smtClean="0"/>
              <a:t>12. ROZHODLI JSME SE PRO VLASTNÍ BYDLENÍ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z="4000" smtClean="0"/>
              <a:t>Začneme opět několika základními dotazy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/>
              <a:t>Jak zjistíme, že jsme skutečnými vlastníky nějaké nemovitosti? Odpovězte a vyhledejte potřebný zdroj na internetu.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Je družstevní vlastnictví také určitou formou vlastnictví a pokud ano, jaký je rozdíl mezi družstevním a osobním vlastnictvím?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Než se nastěhuji do svého úplně nového domu - bytu, jaká formální podmínka, kterou vydává místně příslušný stavební úřad, musí být splněna?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mtClean="0"/>
              <a:t>Kupujeme nemovitost</a:t>
            </a:r>
          </a:p>
        </p:txBody>
      </p:sp>
      <p:sp>
        <p:nvSpPr>
          <p:cNvPr id="614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u="sng" dirty="0" smtClean="0"/>
              <a:t>Zdroje informací můžeme hledat na: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dirty="0" smtClean="0"/>
              <a:t> - Realitních </a:t>
            </a:r>
            <a:r>
              <a:rPr lang="cs-CZ" dirty="0" smtClean="0"/>
              <a:t>serverech </a:t>
            </a:r>
            <a:r>
              <a:rPr lang="cs-CZ" dirty="0" smtClean="0"/>
              <a:t>– např. </a:t>
            </a:r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bezrealitky.cz</a:t>
            </a:r>
            <a:r>
              <a:rPr lang="cs-CZ" dirty="0" smtClean="0"/>
              <a:t>, </a:t>
            </a:r>
            <a:r>
              <a:rPr lang="cs-CZ" dirty="0" smtClean="0">
                <a:hlinkClick r:id="rId4"/>
              </a:rPr>
              <a:t>www.reality.</a:t>
            </a:r>
            <a:r>
              <a:rPr lang="cs-CZ" dirty="0" err="1" smtClean="0">
                <a:hlinkClick r:id="rId4"/>
              </a:rPr>
              <a:t>idnes.cz</a:t>
            </a:r>
            <a:r>
              <a:rPr lang="cs-CZ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dirty="0" smtClean="0"/>
              <a:t>    Výhodou je velké množství nabídek, ve kterých se dobře vyhledává; bezplatné;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dirty="0" smtClean="0"/>
              <a:t>- Realitní kanceláře – specializované podnikatelské firmy ke zprostředkování, nalezení, prohlídnutí a i koupi nemovitosti. Služby jsou zpoplatněny.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 noGrp="1" noChangeArrowheads="1"/>
          </p:cNvSpPr>
          <p:nvPr>
            <p:ph type="title"/>
          </p:nvPr>
        </p:nvSpPr>
        <p:spPr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mtClean="0"/>
              <a:t>Postup při koupi nemovitosti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cs-CZ" sz="2800" smtClean="0"/>
              <a:t>Vyhlídnutí nemovitosti.</a:t>
            </a:r>
          </a:p>
          <a:p>
            <a:pPr eaLnBrk="1" hangingPunct="1">
              <a:buFontTx/>
              <a:buChar char="-"/>
            </a:pPr>
            <a:r>
              <a:rPr lang="cs-CZ" sz="2800" smtClean="0"/>
              <a:t>Dohodnu se s jejím současným majitelem.</a:t>
            </a:r>
          </a:p>
          <a:p>
            <a:pPr eaLnBrk="1" hangingPunct="1">
              <a:buFontTx/>
              <a:buChar char="-"/>
            </a:pPr>
            <a:r>
              <a:rPr lang="cs-CZ" sz="2800" smtClean="0"/>
              <a:t>Zjistím si možnost financování nemovitosti.</a:t>
            </a:r>
          </a:p>
          <a:p>
            <a:pPr eaLnBrk="1" hangingPunct="1">
              <a:buFontTx/>
              <a:buChar char="-"/>
            </a:pPr>
            <a:r>
              <a:rPr lang="cs-CZ" sz="2800" smtClean="0"/>
              <a:t>Sepíšeme s původním majitelem smlouvu.</a:t>
            </a:r>
          </a:p>
          <a:p>
            <a:pPr eaLnBrk="1" hangingPunct="1">
              <a:buFontTx/>
              <a:buChar char="-"/>
            </a:pPr>
            <a:r>
              <a:rPr lang="cs-CZ" sz="2800" smtClean="0"/>
              <a:t>Vklad do katastru nemovitosti.</a:t>
            </a:r>
          </a:p>
          <a:p>
            <a:pPr eaLnBrk="1" hangingPunct="1">
              <a:buFontTx/>
              <a:buChar char="-"/>
            </a:pPr>
            <a:r>
              <a:rPr lang="cs-CZ" sz="2800" smtClean="0"/>
              <a:t>Přebíráme nyní již naši nemovitost.</a:t>
            </a:r>
          </a:p>
          <a:p>
            <a:pPr eaLnBrk="1" hangingPunct="1">
              <a:buFontTx/>
              <a:buChar char="-"/>
            </a:pPr>
            <a:r>
              <a:rPr lang="cs-CZ" sz="2800" smtClean="0"/>
              <a:t>Prodávající (ručitelem je tu však kupující) zaplatí ve výši 3 % z hodnoty domu na základě znaleckého posudku daň z převodu nemovitosti.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09675"/>
          </a:xfrm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z="4000" smtClean="0"/>
              <a:t>Jak můžeme nemovitost financovat?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Máme hotovost – nejšťastnější varianta.</a:t>
            </a:r>
          </a:p>
          <a:p>
            <a:pPr eaLnBrk="1" hangingPunct="1"/>
            <a:r>
              <a:rPr lang="cs-CZ" sz="4000" smtClean="0"/>
              <a:t>Použijeme úvěr ze stavebního spoření.</a:t>
            </a:r>
          </a:p>
          <a:p>
            <a:pPr eaLnBrk="1" hangingPunct="1"/>
            <a:r>
              <a:rPr lang="cs-CZ" sz="4000" smtClean="0"/>
              <a:t>Vezmeme si hypoteční úvěr.</a:t>
            </a:r>
          </a:p>
          <a:p>
            <a:pPr eaLnBrk="1" hangingPunct="1"/>
            <a:r>
              <a:rPr lang="cs-CZ" sz="4000" smtClean="0"/>
              <a:t>Jiný úvěr.</a:t>
            </a:r>
          </a:p>
          <a:p>
            <a:pPr eaLnBrk="1" hangingPunct="1"/>
            <a:r>
              <a:rPr lang="cs-CZ" sz="4000" smtClean="0"/>
              <a:t>Leasing.</a:t>
            </a:r>
          </a:p>
          <a:p>
            <a:pPr eaLnBrk="1" hangingPunct="1">
              <a:buFontTx/>
              <a:buNone/>
            </a:pPr>
            <a:endParaRPr lang="cs-CZ" sz="20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z="4000" smtClean="0"/>
              <a:t>Rozhodli jsme se pro hypoteční úvěr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cs-CZ" sz="3600" b="1" u="sng" smtClean="0"/>
              <a:t>Která hypoteční banka je nejlepší?</a:t>
            </a:r>
          </a:p>
          <a:p>
            <a:pPr algn="ctr" eaLnBrk="1" hangingPunct="1">
              <a:buFontTx/>
              <a:buNone/>
            </a:pPr>
            <a:endParaRPr lang="cs-CZ" sz="2400" smtClean="0"/>
          </a:p>
          <a:p>
            <a:pPr algn="just" eaLnBrk="1" hangingPunct="1">
              <a:buFontTx/>
              <a:buNone/>
            </a:pPr>
            <a:r>
              <a:rPr lang="cs-CZ" sz="3600" smtClean="0"/>
              <a:t>Vyhledejte na internetu nejméně 3 hypoteční banky, porovnejte jejich kritéria, pokuste se rozhodnout pro jedno řešení a zdůvodněte, proč jste se rozhodli právě pro toto.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mtClean="0"/>
              <a:t>Užitečné odkazy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 internetu najedeme spoustu užitečných odkazů souvisejících s rozhodováním, v jaké bance si hypoteční úvěr pořídíme, za jakých podmínek včetně hypoteční kalkulačky.</a:t>
            </a:r>
          </a:p>
          <a:p>
            <a:pPr eaLnBrk="1" hangingPunct="1"/>
            <a:r>
              <a:rPr lang="cs-CZ" smtClean="0"/>
              <a:t>Jedna z nejužívanějších:</a:t>
            </a:r>
          </a:p>
          <a:p>
            <a:pPr eaLnBrk="1" hangingPunct="1">
              <a:buFontTx/>
              <a:buNone/>
            </a:pPr>
            <a:r>
              <a:rPr lang="cs-CZ" smtClean="0"/>
              <a:t>   www.finance.cz/uvery-a-pujcky/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z="4000" smtClean="0"/>
              <a:t>Co vše musíme pří výběru úvěru zohlednit?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Výši úrokové sazby.</a:t>
            </a:r>
          </a:p>
          <a:p>
            <a:pPr eaLnBrk="1" hangingPunct="1"/>
            <a:r>
              <a:rPr lang="cs-CZ" smtClean="0"/>
              <a:t>Poplatek za zpracování úvěru.</a:t>
            </a:r>
          </a:p>
          <a:p>
            <a:pPr eaLnBrk="1" hangingPunct="1"/>
            <a:r>
              <a:rPr lang="cs-CZ" smtClean="0"/>
              <a:t>Poplatek za vedení účtu.</a:t>
            </a:r>
          </a:p>
          <a:p>
            <a:pPr eaLnBrk="1" hangingPunct="1"/>
            <a:r>
              <a:rPr lang="cs-CZ" smtClean="0"/>
              <a:t>Poplatek za zpracování odhadu nemovitosti.</a:t>
            </a:r>
          </a:p>
          <a:p>
            <a:pPr eaLnBrk="1" hangingPunct="1"/>
            <a:r>
              <a:rPr lang="cs-CZ" smtClean="0"/>
              <a:t>Poplatek za vedení úvěru.</a:t>
            </a:r>
          </a:p>
          <a:p>
            <a:pPr eaLnBrk="1" hangingPunct="1"/>
            <a:r>
              <a:rPr lang="cs-CZ" smtClean="0"/>
              <a:t>Pojištění úvěru – nemovitosti.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54137"/>
          </a:xfrm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cs-CZ" sz="4000" smtClean="0"/>
              <a:t>Co ještě bychom při hypotečním úvěru měli vědět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Způsoby splátek (anuitní x rovnoměrné).</a:t>
            </a:r>
          </a:p>
          <a:p>
            <a:pPr eaLnBrk="1" hangingPunct="1"/>
            <a:r>
              <a:rPr lang="cs-CZ" smtClean="0"/>
              <a:t>Doba splatnosti jednotlivých splátek úvěru.</a:t>
            </a:r>
          </a:p>
          <a:p>
            <a:pPr eaLnBrk="1" hangingPunct="1"/>
            <a:r>
              <a:rPr lang="cs-CZ" smtClean="0"/>
              <a:t>Fixace úrokové sazby (variabilní x fixní).</a:t>
            </a:r>
          </a:p>
          <a:p>
            <a:pPr eaLnBrk="1" hangingPunct="1"/>
            <a:r>
              <a:rPr lang="cs-CZ" smtClean="0"/>
              <a:t>Pravidelnost splátek.</a:t>
            </a:r>
          </a:p>
          <a:p>
            <a:pPr eaLnBrk="1" hangingPunct="1"/>
            <a:r>
              <a:rPr lang="cs-CZ" smtClean="0"/>
              <a:t>Odklad splátek.</a:t>
            </a:r>
          </a:p>
          <a:p>
            <a:pPr eaLnBrk="1" hangingPunct="1"/>
            <a:r>
              <a:rPr lang="cs-CZ" smtClean="0"/>
              <a:t>Mimořádné splátky.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3315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Vlastní.</a:t>
            </a:r>
          </a:p>
          <a:p>
            <a:pPr>
              <a:buFontTx/>
              <a:buNone/>
            </a:pP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514</Words>
  <Application>Microsoft Office PowerPoint</Application>
  <PresentationFormat>Předvádění na obrazovce (4:3)</PresentationFormat>
  <Paragraphs>81</Paragraphs>
  <Slides>12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Times New Roman</vt:lpstr>
      <vt:lpstr>Calibri</vt:lpstr>
      <vt:lpstr>Výchozí návrh</vt:lpstr>
      <vt:lpstr>Snímek 1</vt:lpstr>
      <vt:lpstr>ANOTACE</vt:lpstr>
      <vt:lpstr>12. ROZHODLI JSME SE PRO VLASTNÍ BYDLENÍ</vt:lpstr>
      <vt:lpstr>Začneme opět několika základními dotazy</vt:lpstr>
      <vt:lpstr>Kupujeme nemovitost</vt:lpstr>
      <vt:lpstr>Postup při koupi nemovitosti</vt:lpstr>
      <vt:lpstr>Jak můžeme nemovitost financovat?</vt:lpstr>
      <vt:lpstr>Rozhodli jsme se pro hypoteční úvěr</vt:lpstr>
      <vt:lpstr>Užitečné odkazy</vt:lpstr>
      <vt:lpstr>Co vše musíme pří výběru úvěru zohlednit?</vt:lpstr>
      <vt:lpstr>Co ještě bychom při hypotečním úvěru měli vědět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Mgr. Marie Grusová</dc:creator>
  <cp:lastModifiedBy>Dum</cp:lastModifiedBy>
  <cp:revision>18</cp:revision>
  <dcterms:created xsi:type="dcterms:W3CDTF">2013-07-25T14:36:04Z</dcterms:created>
  <dcterms:modified xsi:type="dcterms:W3CDTF">2014-03-23T11:40:40Z</dcterms:modified>
</cp:coreProperties>
</file>