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7" r:id="rId2"/>
    <p:sldId id="258" r:id="rId3"/>
    <p:sldId id="259" r:id="rId4"/>
    <p:sldId id="260" r:id="rId5"/>
    <p:sldId id="263" r:id="rId6"/>
    <p:sldId id="261" r:id="rId7"/>
    <p:sldId id="262" r:id="rId8"/>
    <p:sldId id="264" r:id="rId9"/>
    <p:sldId id="265" r:id="rId10"/>
    <p:sldId id="266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FEFEC"/>
    <a:srgbClr val="FA2A3E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52" autoAdjust="0"/>
    <p:restoredTop sz="94622" autoAdjust="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292" name="Rectangle 4"/>
          <p:cNvSpPr>
            <a:spLocks noRo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D2931604-0097-41FD-8D68-6157F0AAB9D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C9E875D-027F-4B34-9C73-08EA05596021}" type="slidenum">
              <a:rPr lang="cs-CZ" smtClean="0"/>
              <a:pPr/>
              <a:t>1</a:t>
            </a:fld>
            <a:endParaRPr lang="cs-CZ" smtClean="0"/>
          </a:p>
        </p:txBody>
      </p:sp>
      <p:sp>
        <p:nvSpPr>
          <p:cNvPr id="13315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31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21FEFB2-91FA-4D10-AF4E-7541A6CF768B}" type="slidenum">
              <a:rPr lang="cs-CZ" smtClean="0"/>
              <a:pPr/>
              <a:t>2</a:t>
            </a:fld>
            <a:endParaRPr lang="cs-CZ" smtClean="0"/>
          </a:p>
        </p:txBody>
      </p:sp>
      <p:sp>
        <p:nvSpPr>
          <p:cNvPr id="14339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34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D3315F5-60E3-4F9E-9795-9D4B83246C02}" type="slidenum">
              <a:rPr lang="cs-CZ" smtClean="0"/>
              <a:pPr/>
              <a:t>3</a:t>
            </a:fld>
            <a:endParaRPr lang="cs-CZ" smtClean="0"/>
          </a:p>
        </p:txBody>
      </p:sp>
      <p:sp>
        <p:nvSpPr>
          <p:cNvPr id="15363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3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6992DF5-71A5-4082-B746-570E20E30B06}" type="slidenum">
              <a:rPr lang="cs-CZ" smtClean="0"/>
              <a:pPr/>
              <a:t>4</a:t>
            </a:fld>
            <a:endParaRPr lang="cs-CZ" smtClean="0"/>
          </a:p>
        </p:txBody>
      </p:sp>
      <p:sp>
        <p:nvSpPr>
          <p:cNvPr id="16387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3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0C7C10D-F523-4F4E-9BE0-FE9B6D82CD32}" type="slidenum">
              <a:rPr lang="cs-CZ" smtClean="0"/>
              <a:pPr/>
              <a:t>5</a:t>
            </a:fld>
            <a:endParaRPr lang="cs-CZ" smtClean="0"/>
          </a:p>
        </p:txBody>
      </p:sp>
      <p:sp>
        <p:nvSpPr>
          <p:cNvPr id="17411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2EEC4E4-CA27-49FE-B0AD-18F808A0BC75}" type="slidenum">
              <a:rPr lang="cs-CZ" smtClean="0"/>
              <a:pPr/>
              <a:t>6</a:t>
            </a:fld>
            <a:endParaRPr lang="cs-CZ" smtClean="0"/>
          </a:p>
        </p:txBody>
      </p:sp>
      <p:sp>
        <p:nvSpPr>
          <p:cNvPr id="18435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F46205A-6B47-4C55-93FB-385F9ADA78A3}" type="slidenum">
              <a:rPr lang="cs-CZ" smtClean="0"/>
              <a:pPr/>
              <a:t>7</a:t>
            </a:fld>
            <a:endParaRPr lang="cs-CZ" smtClean="0"/>
          </a:p>
        </p:txBody>
      </p:sp>
      <p:sp>
        <p:nvSpPr>
          <p:cNvPr id="19459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46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E91F264-6AEE-4D6B-94B6-FA38B9EC696D}" type="slidenum">
              <a:rPr lang="cs-CZ" smtClean="0"/>
              <a:pPr/>
              <a:t>8</a:t>
            </a:fld>
            <a:endParaRPr lang="cs-CZ" smtClean="0"/>
          </a:p>
        </p:txBody>
      </p:sp>
      <p:sp>
        <p:nvSpPr>
          <p:cNvPr id="20483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171D0D2-4BB9-400D-8690-A90C189A4C75}" type="slidenum">
              <a:rPr lang="cs-CZ" smtClean="0"/>
              <a:pPr/>
              <a:t>9</a:t>
            </a:fld>
            <a:endParaRPr lang="cs-CZ" smtClean="0"/>
          </a:p>
        </p:txBody>
      </p:sp>
      <p:sp>
        <p:nvSpPr>
          <p:cNvPr id="21507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50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69E0A56-40E9-46A6-A6C8-EF3209DF24D6}" type="slidenum">
              <a:rPr lang="cs-CZ" smtClean="0"/>
              <a:pPr/>
              <a:t>10</a:t>
            </a:fld>
            <a:endParaRPr lang="cs-CZ" smtClean="0"/>
          </a:p>
        </p:txBody>
      </p:sp>
      <p:sp>
        <p:nvSpPr>
          <p:cNvPr id="22531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5F2182C-0514-42B2-B1E7-C22AD27AC0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F4BDDCD-6073-4ECB-943D-825C8180AC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5B02850-3ECC-4211-9DA7-A93CAB0177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3D0811C-2305-444E-A31D-69B193935B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BDEDB67-04B0-4454-8350-7133DFFD39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782001B-BCE8-4021-893A-A97A161836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99BBD19-7C35-46EF-8EC5-5A643414680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D6FD902-11A3-464A-B5C9-42DAE9B380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3D72924-51CF-4A14-93B1-6E1F3E96F4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CE14AC2-509B-44FC-A4CF-748B96123C7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67114A6-AC5C-47BD-88D7-4BD98D2F308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395568D-072F-4A7C-B762-027BA08EBC5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86A59347-944D-4550-A63B-543B6A0065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5"/>
          <p:cNvPicPr>
            <a:picLocks noChangeAspect="1" noChangeArrowheads="1"/>
          </p:cNvPicPr>
          <p:nvPr>
            <p:ph type="title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2262188" y="274638"/>
            <a:ext cx="4618037" cy="1143000"/>
          </a:xfrm>
          <a:noFill/>
        </p:spPr>
      </p:pic>
      <p:graphicFrame>
        <p:nvGraphicFramePr>
          <p:cNvPr id="5235" name="Group 115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4"/>
        </p:xfrm>
        <a:graphic>
          <a:graphicData uri="http://schemas.openxmlformats.org/drawingml/2006/table">
            <a:tbl>
              <a:tblPr/>
              <a:tblGrid>
                <a:gridCol w="3022600"/>
                <a:gridCol w="5207000"/>
              </a:tblGrid>
              <a:tr h="56356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371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530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VY_62_INOVACE_01.01.13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Další 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typy úvěrů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530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Mgr. Marie Grusová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688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Finanční gramotnost pro gymnázia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530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Pro 6. ročník víceletého gymnázia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530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Září – říjen 2012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530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je určen pro výuku volitelného předmětu Finanční gramotnost pro 6. 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ročník víceletého </a:t>
                      </a: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gymnázia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530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Výukový materiál obsahuje základní informace a pojmy úzce související s finanční gramotností, dále navazující grafy, obrázky a výpočty.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ANOTACE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V této kapitole se seznámíme s dalšími typy úvěrů – půjček - a provedeme si jejich rozdělení podle více kritérií – např. podle způsobu využití, doby splatnosti, podle jejich zajištění, podle způsobu poskytnutí a podle způsobu splacení.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FA2A3E"/>
          </a:solidFill>
        </p:spPr>
        <p:txBody>
          <a:bodyPr/>
          <a:lstStyle/>
          <a:p>
            <a:pPr eaLnBrk="1" hangingPunct="1"/>
            <a:r>
              <a:rPr lang="cs-CZ" smtClean="0"/>
              <a:t>13. DALŠÍ TYPY ÚVĚRU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cs-CZ" dirty="0" smtClean="0"/>
          </a:p>
          <a:p>
            <a:pPr eaLnBrk="1" hangingPunct="1"/>
            <a:endParaRPr lang="cs-CZ" dirty="0" smtClean="0"/>
          </a:p>
          <a:p>
            <a:pPr eaLnBrk="1" hangingPunct="1">
              <a:buFontTx/>
              <a:buNone/>
            </a:pPr>
            <a:r>
              <a:rPr lang="cs-CZ" sz="3600" dirty="0" smtClean="0"/>
              <a:t>  </a:t>
            </a:r>
            <a:r>
              <a:rPr lang="cs-CZ" sz="4000" dirty="0" smtClean="0"/>
              <a:t>…</a:t>
            </a:r>
            <a:r>
              <a:rPr lang="cs-CZ" sz="4000" dirty="0" smtClean="0"/>
              <a:t>neboli </a:t>
            </a:r>
            <a:r>
              <a:rPr lang="cs-CZ" sz="4000" dirty="0" smtClean="0"/>
              <a:t>= „Není úvěr jako úvěr“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AFEFEC"/>
          </a:solidFill>
        </p:spPr>
        <p:txBody>
          <a:bodyPr/>
          <a:lstStyle/>
          <a:p>
            <a:pPr eaLnBrk="1" hangingPunct="1"/>
            <a:r>
              <a:rPr lang="cs-CZ" sz="4000" smtClean="0"/>
              <a:t>Rozdělení úvěrů podle způsobu využití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z="3600" b="1" smtClean="0"/>
              <a:t>Podnikatelské,</a:t>
            </a:r>
            <a:r>
              <a:rPr lang="cs-CZ" sz="3600" smtClean="0"/>
              <a:t> tedy určené pro podnikatele.</a:t>
            </a:r>
          </a:p>
          <a:p>
            <a:pPr eaLnBrk="1" hangingPunct="1"/>
            <a:endParaRPr lang="cs-CZ" sz="3600" smtClean="0"/>
          </a:p>
          <a:p>
            <a:pPr eaLnBrk="1" hangingPunct="1"/>
            <a:r>
              <a:rPr lang="cs-CZ" sz="3600" b="1" smtClean="0"/>
              <a:t>Spotřební </a:t>
            </a:r>
            <a:r>
              <a:rPr lang="cs-CZ" sz="3600" smtClean="0"/>
              <a:t>- určené pro fyzické osoby k nákupu předmětu a služby (na dovolenou, nákup nábytku, osobního automobilu….).</a:t>
            </a:r>
          </a:p>
          <a:p>
            <a:pPr eaLnBrk="1" hangingPunct="1"/>
            <a:endParaRPr lang="cs-CZ" sz="3600" smtClean="0"/>
          </a:p>
          <a:p>
            <a:pPr eaLnBrk="1" hangingPunct="1"/>
            <a:endParaRPr lang="cs-CZ" sz="2000" smtClean="0"/>
          </a:p>
          <a:p>
            <a:pPr eaLnBrk="1" hangingPunct="1">
              <a:buFontTx/>
              <a:buNone/>
            </a:pPr>
            <a:endParaRPr lang="cs-CZ" sz="2000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6"/>
          <p:cNvSpPr>
            <a:spLocks noGrp="1" noChangeArrowheads="1"/>
          </p:cNvSpPr>
          <p:nvPr>
            <p:ph type="title"/>
          </p:nvPr>
        </p:nvSpPr>
        <p:spPr>
          <a:solidFill>
            <a:srgbClr val="AFEFEC"/>
          </a:solidFill>
        </p:spPr>
        <p:txBody>
          <a:bodyPr/>
          <a:lstStyle/>
          <a:p>
            <a:pPr eaLnBrk="1" hangingPunct="1"/>
            <a:r>
              <a:rPr lang="cs-CZ" smtClean="0"/>
              <a:t>RPSN</a:t>
            </a:r>
          </a:p>
        </p:txBody>
      </p:sp>
      <p:sp>
        <p:nvSpPr>
          <p:cNvPr id="6147" name="Rectangle 7"/>
          <p:cNvSpPr>
            <a:spLocks noGrp="1" noChangeArrowheads="1"/>
          </p:cNvSpPr>
          <p:nvPr>
            <p:ph type="body" idx="1"/>
          </p:nvPr>
        </p:nvSpPr>
        <p:spPr>
          <a:xfrm>
            <a:off x="539750" y="1628775"/>
            <a:ext cx="8229600" cy="4525963"/>
          </a:xfrm>
        </p:spPr>
        <p:txBody>
          <a:bodyPr/>
          <a:lstStyle/>
          <a:p>
            <a:pPr eaLnBrk="1" hangingPunct="1"/>
            <a:r>
              <a:rPr lang="cs-CZ" smtClean="0"/>
              <a:t>RPSN = pojem užívaný u úvěrů a u bankovních produktů všeobecně. Znamená to: </a:t>
            </a:r>
            <a:r>
              <a:rPr lang="cs-CZ" b="1" smtClean="0"/>
              <a:t>R</a:t>
            </a:r>
            <a:r>
              <a:rPr lang="cs-CZ" smtClean="0"/>
              <a:t>oční </a:t>
            </a:r>
            <a:r>
              <a:rPr lang="cs-CZ" b="1" smtClean="0"/>
              <a:t>P</a:t>
            </a:r>
            <a:r>
              <a:rPr lang="cs-CZ" smtClean="0"/>
              <a:t>růměrná </a:t>
            </a:r>
            <a:r>
              <a:rPr lang="cs-CZ" b="1" smtClean="0"/>
              <a:t>S</a:t>
            </a:r>
            <a:r>
              <a:rPr lang="cs-CZ" smtClean="0"/>
              <a:t>azba </a:t>
            </a:r>
            <a:r>
              <a:rPr lang="cs-CZ" b="1" smtClean="0"/>
              <a:t>N</a:t>
            </a:r>
            <a:r>
              <a:rPr lang="cs-CZ" smtClean="0"/>
              <a:t>ákladů na daný bankovní produkt, tedy sazba vyšší, než je uváděná míra úroku s úvěrem spojená. RPSN v sobě obsahuje kromě úrokové výše ještě další bankovní poplatky – jejich náklady - a tudíž jsou náklady vyšší.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AFEFEC"/>
          </a:solidFill>
        </p:spPr>
        <p:txBody>
          <a:bodyPr/>
          <a:lstStyle/>
          <a:p>
            <a:pPr eaLnBrk="1" hangingPunct="1"/>
            <a:r>
              <a:rPr lang="cs-CZ" sz="4000" smtClean="0"/>
              <a:t>Rozdělení podle doby splatnosti úvěru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1557338"/>
            <a:ext cx="8229600" cy="4525962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mtClean="0"/>
              <a:t>Jedná se o klasifikaci </a:t>
            </a:r>
            <a:r>
              <a:rPr lang="cs-CZ" b="1" smtClean="0"/>
              <a:t>z pohledu času</a:t>
            </a:r>
            <a:r>
              <a:rPr lang="cs-CZ" smtClean="0"/>
              <a:t>, na jak dlouho si úvěr bereme.</a:t>
            </a:r>
          </a:p>
          <a:p>
            <a:pPr eaLnBrk="1" hangingPunct="1">
              <a:lnSpc>
                <a:spcPct val="90000"/>
              </a:lnSpc>
              <a:buFontTx/>
              <a:buChar char="-"/>
            </a:pPr>
            <a:r>
              <a:rPr lang="cs-CZ" b="1" smtClean="0"/>
              <a:t>Krátkodobý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mtClean="0"/>
              <a:t>   obvykle do 1 roku.</a:t>
            </a:r>
          </a:p>
          <a:p>
            <a:pPr eaLnBrk="1" hangingPunct="1">
              <a:lnSpc>
                <a:spcPct val="90000"/>
              </a:lnSpc>
              <a:buFontTx/>
              <a:buChar char="-"/>
            </a:pPr>
            <a:r>
              <a:rPr lang="cs-CZ" b="1" smtClean="0"/>
              <a:t>Střednědobý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mtClean="0"/>
              <a:t>    na 1 – 5 let.</a:t>
            </a:r>
          </a:p>
          <a:p>
            <a:pPr eaLnBrk="1" hangingPunct="1">
              <a:lnSpc>
                <a:spcPct val="90000"/>
              </a:lnSpc>
              <a:buFontTx/>
              <a:buChar char="-"/>
            </a:pPr>
            <a:r>
              <a:rPr lang="cs-CZ" b="1" smtClean="0"/>
              <a:t>Dlouhodobý</a:t>
            </a:r>
            <a:r>
              <a:rPr lang="cs-CZ" smtClean="0"/>
              <a:t>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mtClean="0"/>
              <a:t>    více jak 5 let.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AFEFEC"/>
          </a:solidFill>
        </p:spPr>
        <p:txBody>
          <a:bodyPr/>
          <a:lstStyle/>
          <a:p>
            <a:pPr eaLnBrk="1" hangingPunct="1"/>
            <a:r>
              <a:rPr lang="cs-CZ" smtClean="0"/>
              <a:t>Úvěry podle způsobu zajištění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z="4000" b="1" smtClean="0"/>
              <a:t>Nezajištěné </a:t>
            </a:r>
            <a:r>
              <a:rPr lang="cs-CZ" sz="4000" smtClean="0"/>
              <a:t>– v praxi se málo vyskytují.</a:t>
            </a:r>
          </a:p>
          <a:p>
            <a:pPr eaLnBrk="1" hangingPunct="1"/>
            <a:r>
              <a:rPr lang="cs-CZ" sz="4000" b="1" smtClean="0"/>
              <a:t>Zajištěné</a:t>
            </a:r>
            <a:r>
              <a:rPr lang="cs-CZ" sz="4000" smtClean="0"/>
              <a:t> jinou osobou.</a:t>
            </a:r>
          </a:p>
          <a:p>
            <a:pPr eaLnBrk="1" hangingPunct="1"/>
            <a:r>
              <a:rPr lang="cs-CZ" sz="4000" b="1" smtClean="0"/>
              <a:t>Věcné jištění</a:t>
            </a:r>
            <a:r>
              <a:rPr lang="cs-CZ" sz="4000" smtClean="0"/>
              <a:t> – zástavy movitých a nemovitých věcí – používáno nejčastěji.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AFEFEC"/>
          </a:solidFill>
        </p:spPr>
        <p:txBody>
          <a:bodyPr/>
          <a:lstStyle/>
          <a:p>
            <a:pPr eaLnBrk="1" hangingPunct="1"/>
            <a:r>
              <a:rPr lang="cs-CZ" smtClean="0"/>
              <a:t>Úvěry podle způsobu poskytnutí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z="2400" b="1" smtClean="0"/>
              <a:t>Najednou v celé částce.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b="1" smtClean="0"/>
              <a:t>Postupně </a:t>
            </a:r>
            <a:r>
              <a:rPr lang="cs-CZ" sz="2400" smtClean="0"/>
              <a:t>v několika částkách předem domluvených. Jsou buď klientovi připsány na jeho účet nebo vyplaceny cash.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b="1" smtClean="0"/>
              <a:t>Různě</a:t>
            </a:r>
            <a:r>
              <a:rPr lang="cs-CZ" sz="2400" smtClean="0"/>
              <a:t> – pohyblivě – podle potřeby; nejčastěji jde o tzv. KONTOKORENT – nebo-li můžeme jít na svém účtu do mínusu, třebaže tam svoje peníze již nemáme; peníze nám půjčuje banka. Tyto peníze musíme do stanoveného limitu vrátit (většinou se jedná o dobu kolem 40 dnů) – tato půjčka je neúročená. Pokud  kontokorent – půjčku - včas nevrátíme, je nám účtován poměrně vysoký sankční poplatek.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AFEFEC"/>
          </a:solidFill>
        </p:spPr>
        <p:txBody>
          <a:bodyPr/>
          <a:lstStyle/>
          <a:p>
            <a:pPr eaLnBrk="1" hangingPunct="1"/>
            <a:r>
              <a:rPr lang="cs-CZ" smtClean="0"/>
              <a:t>Půjčka podle způsobu splácení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b="1" smtClean="0"/>
              <a:t>Najednou</a:t>
            </a:r>
            <a:r>
              <a:rPr lang="cs-CZ" smtClean="0"/>
              <a:t> v celé sumě a to jak půjčku, tak i sjednaný úrok v předem domluveném čase. Většinou používáno u krátkodobých úvěrů s nižší úrokovou mírou.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cs-CZ" smtClean="0"/>
          </a:p>
          <a:p>
            <a:pPr eaLnBrk="1" hangingPunct="1">
              <a:lnSpc>
                <a:spcPct val="90000"/>
              </a:lnSpc>
            </a:pPr>
            <a:r>
              <a:rPr lang="cs-CZ" b="1" smtClean="0"/>
              <a:t>Postupně </a:t>
            </a:r>
            <a:r>
              <a:rPr lang="cs-CZ" smtClean="0"/>
              <a:t>v předem stanovených termínech a výších – používáno hlavně u střednědobých a dlouhodobých úvěrů.</a:t>
            </a:r>
          </a:p>
          <a:p>
            <a:pPr eaLnBrk="1" hangingPunct="1">
              <a:lnSpc>
                <a:spcPct val="90000"/>
              </a:lnSpc>
            </a:pPr>
            <a:endParaRPr lang="cs-CZ" smtClean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5962650"/>
          </a:xfrm>
        </p:spPr>
        <p:txBody>
          <a:bodyPr/>
          <a:lstStyle/>
          <a:p>
            <a:pPr algn="l" eaLnBrk="1" hangingPunct="1"/>
            <a:r>
              <a:rPr lang="cs-CZ" smtClean="0"/>
              <a:t>Použité zdroje:</a:t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r>
              <a:rPr lang="cs-CZ" sz="2400" smtClean="0"/>
              <a:t>- Vlastní.</a:t>
            </a:r>
            <a:br>
              <a:rPr lang="cs-CZ" sz="2400" smtClean="0"/>
            </a:br>
            <a:endParaRPr lang="cs-CZ" sz="240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108</TotalTime>
  <Words>471</Words>
  <Application>Microsoft Office PowerPoint</Application>
  <PresentationFormat>Předvádění na obrazovce (4:3)</PresentationFormat>
  <Paragraphs>63</Paragraphs>
  <Slides>10</Slides>
  <Notes>10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4" baseType="lpstr">
      <vt:lpstr>Arial</vt:lpstr>
      <vt:lpstr>Times New Roman</vt:lpstr>
      <vt:lpstr>Calibri</vt:lpstr>
      <vt:lpstr>Výchozí návrh</vt:lpstr>
      <vt:lpstr>Snímek 1</vt:lpstr>
      <vt:lpstr>ANOTACE</vt:lpstr>
      <vt:lpstr>13. DALŠÍ TYPY ÚVĚRU</vt:lpstr>
      <vt:lpstr>Rozdělení úvěrů podle způsobu využití</vt:lpstr>
      <vt:lpstr>RPSN</vt:lpstr>
      <vt:lpstr>Rozdělení podle doby splatnosti úvěru</vt:lpstr>
      <vt:lpstr>Úvěry podle způsobu zajištění</vt:lpstr>
      <vt:lpstr>Úvěry podle způsobu poskytnutí</vt:lpstr>
      <vt:lpstr>Půjčka podle způsobu splácení</vt:lpstr>
      <vt:lpstr>Použité zdroje:  - Vlastní. 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Mgr. Marie Grusová</dc:creator>
  <cp:lastModifiedBy>Dum</cp:lastModifiedBy>
  <cp:revision>16</cp:revision>
  <dcterms:created xsi:type="dcterms:W3CDTF">2013-07-26T15:54:56Z</dcterms:created>
  <dcterms:modified xsi:type="dcterms:W3CDTF">2014-03-23T11:38:35Z</dcterms:modified>
</cp:coreProperties>
</file>