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7" r:id="rId2"/>
    <p:sldId id="258" r:id="rId3"/>
    <p:sldId id="259" r:id="rId4"/>
    <p:sldId id="260" r:id="rId5"/>
    <p:sldId id="261" r:id="rId6"/>
    <p:sldId id="262" r:id="rId7"/>
    <p:sldId id="263" r:id="rId8"/>
    <p:sldId id="265" r:id="rId9"/>
    <p:sldId id="266" r:id="rId10"/>
    <p:sldId id="267" r:id="rId11"/>
    <p:sldId id="270" r:id="rId12"/>
    <p:sldId id="271" r:id="rId13"/>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3EBB3"/>
    <a:srgbClr val="F80863"/>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52" autoAdjust="0"/>
    <p:restoredTop sz="94622" autoAdjust="0"/>
  </p:normalViewPr>
  <p:slideViewPr>
    <p:cSldViewPr>
      <p:cViewPr>
        <p:scale>
          <a:sx n="100" d="100"/>
          <a:sy n="100" d="100"/>
        </p:scale>
        <p:origin x="-294" y="-1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cs-CZ"/>
          </a:p>
        </p:txBody>
      </p:sp>
      <p:sp>
        <p:nvSpPr>
          <p:cNvPr id="307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cs-CZ"/>
          </a:p>
        </p:txBody>
      </p:sp>
      <p:sp>
        <p:nvSpPr>
          <p:cNvPr id="14340" name="Rectangle 4"/>
          <p:cNvSpPr>
            <a:spLocks noRo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307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p>
        </p:txBody>
      </p:sp>
      <p:sp>
        <p:nvSpPr>
          <p:cNvPr id="307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cs-CZ"/>
          </a:p>
        </p:txBody>
      </p:sp>
      <p:sp>
        <p:nvSpPr>
          <p:cNvPr id="307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0F298A0A-48A6-4DF5-BE5D-2ECEF7C1307F}" type="slidenum">
              <a:rPr lang="cs-CZ"/>
              <a:pPr>
                <a:defRPr/>
              </a:pPr>
              <a:t>‹#›</a:t>
            </a:fld>
            <a:endParaRPr lang="cs-CZ"/>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p>
            <a:fld id="{FA305E0A-465B-4D06-9082-B1EE91F36EE9}" type="slidenum">
              <a:rPr lang="cs-CZ" smtClean="0"/>
              <a:pPr/>
              <a:t>1</a:t>
            </a:fld>
            <a:endParaRPr lang="cs-CZ" smtClean="0"/>
          </a:p>
        </p:txBody>
      </p:sp>
      <p:sp>
        <p:nvSpPr>
          <p:cNvPr id="15363" name="Rectangle 2"/>
          <p:cNvSpPr>
            <a:spLocks noRot="1" noChangeArrowheads="1" noTextEdit="1"/>
          </p:cNvSpPr>
          <p:nvPr>
            <p:ph type="sldImg"/>
          </p:nvPr>
        </p:nvSpPr>
        <p:spPr>
          <a:ln/>
        </p:spPr>
      </p:sp>
      <p:sp>
        <p:nvSpPr>
          <p:cNvPr id="15364" name="Rectangle 3"/>
          <p:cNvSpPr>
            <a:spLocks noGrp="1" noChangeArrowheads="1"/>
          </p:cNvSpPr>
          <p:nvPr>
            <p:ph type="body" idx="1"/>
          </p:nvPr>
        </p:nvSpPr>
        <p:spPr>
          <a:noFill/>
          <a:ln/>
        </p:spPr>
        <p:txBody>
          <a:bodyPr/>
          <a:lstStyle/>
          <a:p>
            <a:pPr eaLnBrk="1" hangingPunct="1"/>
            <a:endParaRPr lang="cs-CZ"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p:spPr>
        <p:txBody>
          <a:bodyPr/>
          <a:lstStyle/>
          <a:p>
            <a:fld id="{E0B39E45-C274-4788-AD08-1C27BABA0D47}" type="slidenum">
              <a:rPr lang="cs-CZ" smtClean="0"/>
              <a:pPr/>
              <a:t>2</a:t>
            </a:fld>
            <a:endParaRPr lang="cs-CZ" smtClean="0"/>
          </a:p>
        </p:txBody>
      </p:sp>
      <p:sp>
        <p:nvSpPr>
          <p:cNvPr id="16387" name="Rectangle 2"/>
          <p:cNvSpPr>
            <a:spLocks noRot="1" noChangeArrowheads="1" noTextEdit="1"/>
          </p:cNvSpPr>
          <p:nvPr>
            <p:ph type="sldImg"/>
          </p:nvPr>
        </p:nvSpPr>
        <p:spPr>
          <a:ln/>
        </p:spPr>
      </p:sp>
      <p:sp>
        <p:nvSpPr>
          <p:cNvPr id="16388" name="Rectangle 3"/>
          <p:cNvSpPr>
            <a:spLocks noGrp="1" noChangeArrowheads="1"/>
          </p:cNvSpPr>
          <p:nvPr>
            <p:ph type="body" idx="1"/>
          </p:nvPr>
        </p:nvSpPr>
        <p:spPr>
          <a:noFill/>
          <a:ln/>
        </p:spPr>
        <p:txBody>
          <a:bodyPr/>
          <a:lstStyle/>
          <a:p>
            <a:pPr eaLnBrk="1" hangingPunct="1"/>
            <a:endParaRPr lang="cs-CZ"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p>
            <a:fld id="{F5C6001B-7561-4825-BF2A-63CA0D1DE9E2}" type="slidenum">
              <a:rPr lang="cs-CZ" smtClean="0"/>
              <a:pPr/>
              <a:t>3</a:t>
            </a:fld>
            <a:endParaRPr lang="cs-CZ" smtClean="0"/>
          </a:p>
        </p:txBody>
      </p:sp>
      <p:sp>
        <p:nvSpPr>
          <p:cNvPr id="17411" name="Rectangle 2"/>
          <p:cNvSpPr>
            <a:spLocks noRot="1" noChangeArrowheads="1" noTextEdit="1"/>
          </p:cNvSpPr>
          <p:nvPr>
            <p:ph type="sldImg"/>
          </p:nvPr>
        </p:nvSpPr>
        <p:spPr>
          <a:ln/>
        </p:spPr>
      </p:sp>
      <p:sp>
        <p:nvSpPr>
          <p:cNvPr id="17412" name="Rectangle 3"/>
          <p:cNvSpPr>
            <a:spLocks noGrp="1" noChangeArrowheads="1"/>
          </p:cNvSpPr>
          <p:nvPr>
            <p:ph type="body" idx="1"/>
          </p:nvPr>
        </p:nvSpPr>
        <p:spPr>
          <a:noFill/>
          <a:ln/>
        </p:spPr>
        <p:txBody>
          <a:bodyPr/>
          <a:lstStyle/>
          <a:p>
            <a:pPr eaLnBrk="1" hangingPunct="1"/>
            <a:endParaRPr lang="cs-CZ"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p>
            <a:fld id="{A98598C3-1A5A-4698-A93D-A3BF46C79814}" type="slidenum">
              <a:rPr lang="cs-CZ" smtClean="0"/>
              <a:pPr/>
              <a:t>4</a:t>
            </a:fld>
            <a:endParaRPr lang="cs-CZ" smtClean="0"/>
          </a:p>
        </p:txBody>
      </p:sp>
      <p:sp>
        <p:nvSpPr>
          <p:cNvPr id="18435" name="Rectangle 2"/>
          <p:cNvSpPr>
            <a:spLocks noRot="1" noChangeArrowheads="1" noTextEdit="1"/>
          </p:cNvSpPr>
          <p:nvPr>
            <p:ph type="sldImg"/>
          </p:nvPr>
        </p:nvSpPr>
        <p:spPr>
          <a:ln/>
        </p:spPr>
      </p:sp>
      <p:sp>
        <p:nvSpPr>
          <p:cNvPr id="18436" name="Rectangle 3"/>
          <p:cNvSpPr>
            <a:spLocks noGrp="1" noChangeArrowheads="1"/>
          </p:cNvSpPr>
          <p:nvPr>
            <p:ph type="body" idx="1"/>
          </p:nvPr>
        </p:nvSpPr>
        <p:spPr>
          <a:noFill/>
          <a:ln/>
        </p:spPr>
        <p:txBody>
          <a:bodyPr/>
          <a:lstStyle/>
          <a:p>
            <a:pPr eaLnBrk="1" hangingPunct="1"/>
            <a:endParaRPr lang="cs-CZ"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p>
            <a:fld id="{02CA0F3B-6CAE-41A1-A2F6-269C480C9F99}" type="slidenum">
              <a:rPr lang="cs-CZ" smtClean="0"/>
              <a:pPr/>
              <a:t>5</a:t>
            </a:fld>
            <a:endParaRPr lang="cs-CZ" smtClean="0"/>
          </a:p>
        </p:txBody>
      </p:sp>
      <p:sp>
        <p:nvSpPr>
          <p:cNvPr id="19459" name="Rectangle 2"/>
          <p:cNvSpPr>
            <a:spLocks noRot="1" noChangeArrowheads="1" noTextEdit="1"/>
          </p:cNvSpPr>
          <p:nvPr>
            <p:ph type="sldImg"/>
          </p:nvPr>
        </p:nvSpPr>
        <p:spPr>
          <a:ln/>
        </p:spPr>
      </p:sp>
      <p:sp>
        <p:nvSpPr>
          <p:cNvPr id="19460" name="Rectangle 3"/>
          <p:cNvSpPr>
            <a:spLocks noGrp="1" noChangeArrowheads="1"/>
          </p:cNvSpPr>
          <p:nvPr>
            <p:ph type="body" idx="1"/>
          </p:nvPr>
        </p:nvSpPr>
        <p:spPr>
          <a:noFill/>
          <a:ln/>
        </p:spPr>
        <p:txBody>
          <a:bodyPr/>
          <a:lstStyle/>
          <a:p>
            <a:pPr eaLnBrk="1" hangingPunct="1"/>
            <a:endParaRPr lang="cs-CZ"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p:spPr>
        <p:txBody>
          <a:bodyPr/>
          <a:lstStyle/>
          <a:p>
            <a:fld id="{07E2A66B-9E95-4B4C-AC8B-943EC2C222C7}" type="slidenum">
              <a:rPr lang="cs-CZ" smtClean="0"/>
              <a:pPr/>
              <a:t>6</a:t>
            </a:fld>
            <a:endParaRPr lang="cs-CZ" smtClean="0"/>
          </a:p>
        </p:txBody>
      </p:sp>
      <p:sp>
        <p:nvSpPr>
          <p:cNvPr id="20483" name="Rectangle 2"/>
          <p:cNvSpPr>
            <a:spLocks noRot="1" noChangeArrowheads="1" noTextEdit="1"/>
          </p:cNvSpPr>
          <p:nvPr>
            <p:ph type="sldImg"/>
          </p:nvPr>
        </p:nvSpPr>
        <p:spPr>
          <a:ln/>
        </p:spPr>
      </p:sp>
      <p:sp>
        <p:nvSpPr>
          <p:cNvPr id="20484" name="Rectangle 3"/>
          <p:cNvSpPr>
            <a:spLocks noGrp="1" noChangeArrowheads="1"/>
          </p:cNvSpPr>
          <p:nvPr>
            <p:ph type="body" idx="1"/>
          </p:nvPr>
        </p:nvSpPr>
        <p:spPr>
          <a:noFill/>
          <a:ln/>
        </p:spPr>
        <p:txBody>
          <a:bodyPr/>
          <a:lstStyle/>
          <a:p>
            <a:pPr eaLnBrk="1" hangingPunct="1"/>
            <a:endParaRPr lang="cs-CZ"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09E61051-D025-4474-B43A-54CACBDB3F03}" type="slidenum">
              <a:rPr lang="cs-CZ" smtClean="0"/>
              <a:pPr/>
              <a:t>7</a:t>
            </a:fld>
            <a:endParaRPr lang="cs-CZ" smtClean="0"/>
          </a:p>
        </p:txBody>
      </p:sp>
      <p:sp>
        <p:nvSpPr>
          <p:cNvPr id="21507" name="Rectangle 2"/>
          <p:cNvSpPr>
            <a:spLocks noRo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endParaRPr lang="cs-CZ"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289D3025-F035-4F3D-A93E-DB386C3D6436}" type="slidenum">
              <a:rPr lang="cs-CZ" smtClean="0"/>
              <a:pPr/>
              <a:t>8</a:t>
            </a:fld>
            <a:endParaRPr lang="cs-CZ" smtClean="0"/>
          </a:p>
        </p:txBody>
      </p:sp>
      <p:sp>
        <p:nvSpPr>
          <p:cNvPr id="22531" name="Rectangle 2"/>
          <p:cNvSpPr>
            <a:spLocks noRo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endParaRPr lang="cs-CZ"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p>
            <a:fld id="{6254FAB7-33BA-41FE-95EB-AEF1F5725022}" type="slidenum">
              <a:rPr lang="cs-CZ" smtClean="0"/>
              <a:pPr/>
              <a:t>9</a:t>
            </a:fld>
            <a:endParaRPr lang="cs-CZ" smtClean="0"/>
          </a:p>
        </p:txBody>
      </p:sp>
      <p:sp>
        <p:nvSpPr>
          <p:cNvPr id="23555" name="Rectangle 2"/>
          <p:cNvSpPr>
            <a:spLocks noRo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pPr eaLnBrk="1" hangingPunct="1"/>
            <a:endParaRPr lang="cs-CZ"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90759480-7B9B-4201-A704-DCD2DF831758}" type="slidenum">
              <a:rPr lang="cs-CZ" smtClean="0"/>
              <a:pPr/>
              <a:t>10</a:t>
            </a:fld>
            <a:endParaRPr lang="cs-CZ" smtClean="0"/>
          </a:p>
        </p:txBody>
      </p:sp>
      <p:sp>
        <p:nvSpPr>
          <p:cNvPr id="24579" name="Rectangle 2"/>
          <p:cNvSpPr>
            <a:spLocks noRot="1" noChangeArrowheads="1" noTextEdit="1"/>
          </p:cNvSpPr>
          <p:nvPr>
            <p:ph type="sldImg"/>
          </p:nvPr>
        </p:nvSpPr>
        <p:spPr>
          <a:ln/>
        </p:spPr>
      </p:sp>
      <p:sp>
        <p:nvSpPr>
          <p:cNvPr id="24580" name="Rectangle 3"/>
          <p:cNvSpPr>
            <a:spLocks noGrp="1" noChangeArrowheads="1"/>
          </p:cNvSpPr>
          <p:nvPr>
            <p:ph type="body" idx="1"/>
          </p:nvPr>
        </p:nvSpPr>
        <p:spPr>
          <a:noFill/>
          <a:ln/>
        </p:spPr>
        <p:txBody>
          <a:bodyPr/>
          <a:lstStyle/>
          <a:p>
            <a:pPr eaLnBrk="1" hangingPunct="1"/>
            <a:endParaRPr lang="cs-CZ"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p>
            <a:fld id="{B38BF01F-EA89-4BF3-B0C8-74D81D2D68B6}" type="slidenum">
              <a:rPr lang="cs-CZ" smtClean="0"/>
              <a:pPr/>
              <a:t>11</a:t>
            </a:fld>
            <a:endParaRPr lang="cs-CZ" smtClean="0"/>
          </a:p>
        </p:txBody>
      </p:sp>
      <p:sp>
        <p:nvSpPr>
          <p:cNvPr id="25603" name="Rectangle 2"/>
          <p:cNvSpPr>
            <a:spLocks noRo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pPr eaLnBrk="1" hangingPunct="1"/>
            <a:endParaRPr lang="cs-CZ"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EBC5503C-7AA1-4A04-BF18-184EBD664BCF}" type="slidenum">
              <a:rPr lang="cs-CZ" smtClean="0"/>
              <a:pPr/>
              <a:t>12</a:t>
            </a:fld>
            <a:endParaRPr lang="cs-CZ" smtClean="0"/>
          </a:p>
        </p:txBody>
      </p:sp>
      <p:sp>
        <p:nvSpPr>
          <p:cNvPr id="26627" name="Rectangle 2"/>
          <p:cNvSpPr>
            <a:spLocks noRot="1" noChangeArrowheads="1" noTextEdit="1"/>
          </p:cNvSpPr>
          <p:nvPr>
            <p:ph type="sldImg"/>
          </p:nvPr>
        </p:nvSpPr>
        <p:spPr>
          <a:ln/>
        </p:spPr>
      </p:sp>
      <p:sp>
        <p:nvSpPr>
          <p:cNvPr id="26628" name="Rectangle 3"/>
          <p:cNvSpPr>
            <a:spLocks noGrp="1" noChangeArrowheads="1"/>
          </p:cNvSpPr>
          <p:nvPr>
            <p:ph type="body" idx="1"/>
          </p:nvPr>
        </p:nvSpPr>
        <p:spPr>
          <a:noFill/>
          <a:ln/>
        </p:spPr>
        <p:txBody>
          <a:bodyPr/>
          <a:lstStyle/>
          <a:p>
            <a:pPr eaLnBrk="1" hangingPunct="1"/>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Klepnutím lze upravit styl předlohy podnadpisů.</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890E6B76-AD00-48CC-8FF2-E7661AE7B13A}"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C52E8D7C-55DA-40B5-9AC9-9FE826BB93C3}"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3255D254-5ADB-4B28-9E12-3A9748CCEA7B}"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134F7D62-4647-4D7C-94F1-AC41BCBF16D9}"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cs-CZ"/>
          </a:p>
        </p:txBody>
      </p:sp>
      <p:sp>
        <p:nvSpPr>
          <p:cNvPr id="8" name="Rectangle 5"/>
          <p:cNvSpPr>
            <a:spLocks noGrp="1" noChangeArrowheads="1"/>
          </p:cNvSpPr>
          <p:nvPr>
            <p:ph type="ftr" sz="quarter" idx="11"/>
          </p:nvPr>
        </p:nvSpPr>
        <p:spPr>
          <a:ln/>
        </p:spPr>
        <p:txBody>
          <a:bodyPr/>
          <a:lstStyle>
            <a:lvl1pPr>
              <a:defRPr/>
            </a:lvl1pPr>
          </a:lstStyle>
          <a:p>
            <a:pPr>
              <a:defRPr/>
            </a:pPr>
            <a:endParaRPr lang="cs-CZ"/>
          </a:p>
        </p:txBody>
      </p:sp>
      <p:sp>
        <p:nvSpPr>
          <p:cNvPr id="9" name="Rectangle 6"/>
          <p:cNvSpPr>
            <a:spLocks noGrp="1" noChangeArrowheads="1"/>
          </p:cNvSpPr>
          <p:nvPr>
            <p:ph type="sldNum" sz="quarter" idx="12"/>
          </p:nvPr>
        </p:nvSpPr>
        <p:spPr>
          <a:ln/>
        </p:spPr>
        <p:txBody>
          <a:bodyPr/>
          <a:lstStyle>
            <a:lvl1pPr>
              <a:defRPr/>
            </a:lvl1pPr>
          </a:lstStyle>
          <a:p>
            <a:pPr>
              <a:defRPr/>
            </a:pPr>
            <a:fld id="{0CB0825A-5CCA-43FB-8F41-BB0782C4EE4F}"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Rectangle 4"/>
          <p:cNvSpPr>
            <a:spLocks noGrp="1" noChangeArrowheads="1"/>
          </p:cNvSpPr>
          <p:nvPr>
            <p:ph type="dt" sz="half" idx="10"/>
          </p:nvPr>
        </p:nvSpPr>
        <p:spPr>
          <a:ln/>
        </p:spPr>
        <p:txBody>
          <a:bodyPr/>
          <a:lstStyle>
            <a:lvl1pPr>
              <a:defRPr/>
            </a:lvl1pPr>
          </a:lstStyle>
          <a:p>
            <a:pPr>
              <a:defRPr/>
            </a:pPr>
            <a:endParaRPr lang="cs-CZ"/>
          </a:p>
        </p:txBody>
      </p:sp>
      <p:sp>
        <p:nvSpPr>
          <p:cNvPr id="4" name="Rectangle 5"/>
          <p:cNvSpPr>
            <a:spLocks noGrp="1" noChangeArrowheads="1"/>
          </p:cNvSpPr>
          <p:nvPr>
            <p:ph type="ftr" sz="quarter" idx="11"/>
          </p:nvPr>
        </p:nvSpPr>
        <p:spPr>
          <a:ln/>
        </p:spPr>
        <p:txBody>
          <a:bodyPr/>
          <a:lstStyle>
            <a:lvl1pPr>
              <a:defRPr/>
            </a:lvl1pPr>
          </a:lstStyle>
          <a:p>
            <a:pPr>
              <a:defRPr/>
            </a:pPr>
            <a:endParaRPr lang="cs-CZ"/>
          </a:p>
        </p:txBody>
      </p:sp>
      <p:sp>
        <p:nvSpPr>
          <p:cNvPr id="5" name="Rectangle 6"/>
          <p:cNvSpPr>
            <a:spLocks noGrp="1" noChangeArrowheads="1"/>
          </p:cNvSpPr>
          <p:nvPr>
            <p:ph type="sldNum" sz="quarter" idx="12"/>
          </p:nvPr>
        </p:nvSpPr>
        <p:spPr>
          <a:ln/>
        </p:spPr>
        <p:txBody>
          <a:bodyPr/>
          <a:lstStyle>
            <a:lvl1pPr>
              <a:defRPr/>
            </a:lvl1pPr>
          </a:lstStyle>
          <a:p>
            <a:pPr>
              <a:defRPr/>
            </a:pPr>
            <a:fld id="{7C6AF132-E53C-4949-AE79-91A7A1D8B06C}"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p>
        </p:txBody>
      </p:sp>
      <p:sp>
        <p:nvSpPr>
          <p:cNvPr id="3" name="Rectangle 5"/>
          <p:cNvSpPr>
            <a:spLocks noGrp="1" noChangeArrowheads="1"/>
          </p:cNvSpPr>
          <p:nvPr>
            <p:ph type="ftr" sz="quarter" idx="11"/>
          </p:nvPr>
        </p:nvSpPr>
        <p:spPr>
          <a:ln/>
        </p:spPr>
        <p:txBody>
          <a:bodyPr/>
          <a:lstStyle>
            <a:lvl1pPr>
              <a:defRPr/>
            </a:lvl1pPr>
          </a:lstStyle>
          <a:p>
            <a:pPr>
              <a:defRPr/>
            </a:pPr>
            <a:endParaRPr lang="cs-CZ"/>
          </a:p>
        </p:txBody>
      </p:sp>
      <p:sp>
        <p:nvSpPr>
          <p:cNvPr id="4" name="Rectangle 6"/>
          <p:cNvSpPr>
            <a:spLocks noGrp="1" noChangeArrowheads="1"/>
          </p:cNvSpPr>
          <p:nvPr>
            <p:ph type="sldNum" sz="quarter" idx="12"/>
          </p:nvPr>
        </p:nvSpPr>
        <p:spPr>
          <a:ln/>
        </p:spPr>
        <p:txBody>
          <a:bodyPr/>
          <a:lstStyle>
            <a:lvl1pPr>
              <a:defRPr/>
            </a:lvl1pPr>
          </a:lstStyle>
          <a:p>
            <a:pPr>
              <a:defRPr/>
            </a:pPr>
            <a:fld id="{3143F247-7644-415C-8648-BF23021F0015}"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CCA7A34E-49B6-4152-831E-00A4534FEC07}"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33715A97-B3B8-40CE-B56D-E7671006E543}"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C32F0C63-B9C1-4D05-90CD-72ED62881701}"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542750A9-6208-47DA-9713-97AAFCF702AD}" type="slidenum">
              <a:rPr lang="cs-CZ"/>
              <a:pPr>
                <a:defRPr/>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Nadpis a tabulka">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Klepnutím lze upravit styl předlohy nadpisů.</a:t>
            </a:r>
            <a:endParaRPr lang="cs-CZ"/>
          </a:p>
        </p:txBody>
      </p:sp>
      <p:sp>
        <p:nvSpPr>
          <p:cNvPr id="3" name="Zástupný symbol pro tabulku 2"/>
          <p:cNvSpPr>
            <a:spLocks noGrp="1"/>
          </p:cNvSpPr>
          <p:nvPr>
            <p:ph type="tbl" idx="1"/>
          </p:nvPr>
        </p:nvSpPr>
        <p:spPr>
          <a:xfrm>
            <a:off x="457200" y="1600200"/>
            <a:ext cx="8229600" cy="4525963"/>
          </a:xfrm>
        </p:spPr>
        <p:txBody>
          <a:bodyPr/>
          <a:lstStyle/>
          <a:p>
            <a:pPr lvl="0"/>
            <a:endParaRPr lang="cs-CZ"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704DEE7F-06E1-406C-90B1-8909E9CE1FDA}"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cs-CZ"/>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cs-CZ"/>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1A09FC16-4981-47E6-920E-B46C2CBD8944}"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5"/>
          <p:cNvPicPr>
            <a:picLocks noChangeAspect="1" noChangeArrowheads="1"/>
          </p:cNvPicPr>
          <p:nvPr>
            <p:ph type="title"/>
          </p:nvPr>
        </p:nvPicPr>
        <p:blipFill>
          <a:blip r:embed="rId3" cstate="print"/>
          <a:srcRect/>
          <a:stretch>
            <a:fillRect/>
          </a:stretch>
        </p:blipFill>
        <p:spPr>
          <a:xfrm>
            <a:off x="2262188" y="274638"/>
            <a:ext cx="4618037" cy="1143000"/>
          </a:xfrm>
          <a:noFill/>
        </p:spPr>
      </p:pic>
      <p:graphicFrame>
        <p:nvGraphicFramePr>
          <p:cNvPr id="5235" name="Group 115"/>
          <p:cNvGraphicFramePr>
            <a:graphicFrameLocks noGrp="1"/>
          </p:cNvGraphicFramePr>
          <p:nvPr>
            <p:ph idx="1"/>
          </p:nvPr>
        </p:nvGraphicFramePr>
        <p:xfrm>
          <a:off x="457200" y="1600200"/>
          <a:ext cx="8229600" cy="4525964"/>
        </p:xfrm>
        <a:graphic>
          <a:graphicData uri="http://schemas.openxmlformats.org/drawingml/2006/table">
            <a:tbl>
              <a:tblPr/>
              <a:tblGrid>
                <a:gridCol w="3022600"/>
                <a:gridCol w="5207000"/>
              </a:tblGrid>
              <a:tr h="563563">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charset="0"/>
                          <a:cs typeface="Times New Roman" pitchFamily="18" charset="0"/>
                        </a:rPr>
                        <a:t>Název školy</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cs typeface="Times New Roman" pitchFamily="18" charset="0"/>
                        </a:rPr>
                        <a:t>Gymnázium, střední odborná škola, střední odborné učiliště a vyšší odborná škola, Hořice</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93713">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cs typeface="Times New Roman" pitchFamily="18" charset="0"/>
                        </a:rPr>
                        <a:t>Číslo projektu</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Calibri" pitchFamily="34" charset="0"/>
                          <a:cs typeface="Times New Roman" pitchFamily="18" charset="0"/>
                        </a:rPr>
                        <a:t>CZ.1.07/1.5.00/34.0873</a:t>
                      </a:r>
                      <a:endParaRPr kumimoji="0" lang="cs-CZ" sz="1800" b="0" i="0" u="none" strike="noStrike" cap="none" normalizeH="0" baseline="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953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Arial" charset="0"/>
                          <a:cs typeface="Arial" charset="0"/>
                        </a:rPr>
                        <a:t>Název materiálu</a:t>
                      </a:r>
                      <a:endParaRPr kumimoji="0" lang="cs-CZ" sz="1800" b="0" i="0" u="none" strike="noStrike" cap="none" normalizeH="0" baseline="0" smtClean="0">
                        <a:ln>
                          <a:noFill/>
                        </a:ln>
                        <a:solidFill>
                          <a:schemeClr val="tx1"/>
                        </a:solidFill>
                        <a:effectLst/>
                        <a:latin typeface="Arial" charset="0"/>
                        <a:cs typeface="Arial" charset="0"/>
                      </a:endParaRPr>
                    </a:p>
                  </a:txBody>
                  <a:tcPr anchor="ct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cs typeface="Times New Roman" pitchFamily="18" charset="0"/>
                        </a:rPr>
                        <a:t>VY_62_INOVACE_01.01.14</a:t>
                      </a: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cs typeface="Times New Roman" pitchFamily="18" charset="0"/>
                        </a:rPr>
                        <a:t>A </a:t>
                      </a:r>
                      <a:r>
                        <a:rPr kumimoji="0" lang="cs-CZ" sz="1100" b="0" i="0" u="none" strike="noStrike" cap="none" normalizeH="0" baseline="0" smtClean="0">
                          <a:ln>
                            <a:noFill/>
                          </a:ln>
                          <a:solidFill>
                            <a:schemeClr val="tx1"/>
                          </a:solidFill>
                          <a:effectLst/>
                          <a:latin typeface="Calibri" pitchFamily="34" charset="0"/>
                          <a:cs typeface="Times New Roman" pitchFamily="18" charset="0"/>
                        </a:rPr>
                        <a:t>co varianta </a:t>
                      </a:r>
                      <a:r>
                        <a:rPr kumimoji="0" lang="cs-CZ" sz="1100" b="0" i="0" u="none" strike="noStrike" cap="none" normalizeH="0" baseline="0" dirty="0" smtClean="0">
                          <a:ln>
                            <a:noFill/>
                          </a:ln>
                          <a:solidFill>
                            <a:schemeClr val="tx1"/>
                          </a:solidFill>
                          <a:effectLst/>
                          <a:latin typeface="Calibri" pitchFamily="34" charset="0"/>
                          <a:cs typeface="Times New Roman" pitchFamily="18" charset="0"/>
                        </a:rPr>
                        <a:t>spoření?</a:t>
                      </a:r>
                      <a:endParaRPr kumimoji="0" lang="cs-CZ" sz="1800" b="0" i="0" u="none" strike="noStrike" cap="none" normalizeH="0" baseline="0" dirty="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953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cs typeface="Times New Roman" pitchFamily="18" charset="0"/>
                        </a:rPr>
                        <a:t>Autor</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cs typeface="Times New Roman" pitchFamily="18" charset="0"/>
                        </a:rPr>
                        <a:t>Mgr. Marie Grusová</a:t>
                      </a:r>
                    </a:p>
                  </a:txBody>
                  <a:tcPr anchor="ct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96888">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cs typeface="Times New Roman" pitchFamily="18" charset="0"/>
                        </a:rPr>
                        <a:t>Tematická oblast</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cs typeface="Times New Roman" pitchFamily="18" charset="0"/>
                        </a:rPr>
                        <a:t>Finanční gramotnost pro gymnázia</a:t>
                      </a:r>
                      <a:endParaRPr kumimoji="0" lang="cs-CZ" sz="1800" b="0" i="0" u="none" strike="noStrike" cap="none" normalizeH="0" baseline="0" dirty="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953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cs typeface="Times New Roman" pitchFamily="18" charset="0"/>
                        </a:rPr>
                        <a:t>Ročník</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cs typeface="Times New Roman" pitchFamily="18" charset="0"/>
                        </a:rPr>
                        <a:t>Pro 6. ročník víceletého gymnázia</a:t>
                      </a:r>
                      <a:endParaRPr kumimoji="0" lang="cs-CZ" sz="1800" b="0" i="0" u="none" strike="noStrike" cap="none" normalizeH="0" baseline="0" dirty="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953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cs typeface="Times New Roman" pitchFamily="18" charset="0"/>
                        </a:rPr>
                        <a:t>Datum tvorby</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cs typeface="Times New Roman" pitchFamily="18" charset="0"/>
                        </a:rPr>
                        <a:t>Září – říjen 2012</a:t>
                      </a:r>
                      <a:endParaRPr kumimoji="0" lang="cs-CZ" sz="1800" b="0" i="0" u="none" strike="noStrike" cap="none" normalizeH="0" baseline="0" dirty="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953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cs typeface="Times New Roman" pitchFamily="18" charset="0"/>
                        </a:rPr>
                        <a:t>Anotace</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cs typeface="Times New Roman" pitchFamily="18" charset="0"/>
                        </a:rPr>
                        <a:t>Materiál je určen pro výuku volitelného předmětu Finanční gramotnost pro 6. </a:t>
                      </a:r>
                      <a:r>
                        <a:rPr kumimoji="0" lang="cs-CZ" sz="1100" b="0" i="0" u="none" strike="noStrike" cap="none" normalizeH="0" baseline="0" smtClean="0">
                          <a:ln>
                            <a:noFill/>
                          </a:ln>
                          <a:solidFill>
                            <a:schemeClr val="tx1"/>
                          </a:solidFill>
                          <a:effectLst/>
                          <a:latin typeface="Calibri" pitchFamily="34" charset="0"/>
                          <a:cs typeface="Times New Roman" pitchFamily="18" charset="0"/>
                        </a:rPr>
                        <a:t>ročník víceletého </a:t>
                      </a:r>
                      <a:r>
                        <a:rPr kumimoji="0" lang="cs-CZ" sz="1100" b="0" i="0" u="none" strike="noStrike" cap="none" normalizeH="0" baseline="0" dirty="0" smtClean="0">
                          <a:ln>
                            <a:noFill/>
                          </a:ln>
                          <a:solidFill>
                            <a:schemeClr val="tx1"/>
                          </a:solidFill>
                          <a:effectLst/>
                          <a:latin typeface="Calibri" pitchFamily="34" charset="0"/>
                          <a:cs typeface="Times New Roman" pitchFamily="18" charset="0"/>
                        </a:rPr>
                        <a:t>gymnázia</a:t>
                      </a:r>
                      <a:endParaRPr kumimoji="0" lang="cs-CZ" sz="1800" b="0" i="0" u="none" strike="noStrike" cap="none" normalizeH="0" baseline="0" dirty="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953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rgbClr val="000000"/>
                          </a:solidFill>
                          <a:effectLst/>
                          <a:latin typeface="Arial" charset="0"/>
                          <a:cs typeface="Times New Roman" pitchFamily="18" charset="0"/>
                        </a:rPr>
                        <a:t>Metodický pokyn</a:t>
                      </a: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54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cs typeface="Times New Roman" pitchFamily="18" charset="0"/>
                        </a:rPr>
                        <a:t>Výukový materiál obsahuje základní informace a pojmy úzce související s finanční gramotností, dále navazující grafy, obrázky a výpočty.</a:t>
                      </a:r>
                      <a:endParaRPr kumimoji="0" lang="cs-CZ" sz="1800" b="0" i="0" u="none" strike="noStrike" cap="none" normalizeH="0" baseline="0" smtClean="0">
                        <a:ln>
                          <a:noFill/>
                        </a:ln>
                        <a:solidFill>
                          <a:schemeClr val="tx1"/>
                        </a:solidFill>
                        <a:effectLst/>
                        <a:latin typeface="Arial" charset="0"/>
                        <a:cs typeface="Arial" charset="0"/>
                      </a:endParaRPr>
                    </a:p>
                  </a:txBody>
                  <a:tcPr anchor="ctr" horzOverflow="overflow">
                    <a:lnL w="12700" cap="flat" cmpd="sng" algn="ctr">
                      <a:solidFill>
                        <a:srgbClr val="000000"/>
                      </a:solidFill>
                      <a:prstDash val="solid"/>
                      <a:round/>
                      <a:headEnd type="none" w="med" len="med"/>
                      <a:tailEnd type="none" w="med" len="med"/>
                    </a:lnL>
                    <a:lnR w="254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p:txBody>
          <a:bodyPr/>
          <a:lstStyle/>
          <a:p>
            <a:pPr eaLnBrk="1" hangingPunct="1"/>
            <a:r>
              <a:rPr lang="cs-CZ" smtClean="0"/>
              <a:t>ANOTACE</a:t>
            </a:r>
          </a:p>
        </p:txBody>
      </p:sp>
      <p:sp>
        <p:nvSpPr>
          <p:cNvPr id="3075" name="Rectangle 5"/>
          <p:cNvSpPr>
            <a:spLocks noGrp="1" noChangeArrowheads="1"/>
          </p:cNvSpPr>
          <p:nvPr>
            <p:ph type="body" idx="1"/>
          </p:nvPr>
        </p:nvSpPr>
        <p:spPr/>
        <p:txBody>
          <a:bodyPr/>
          <a:lstStyle/>
          <a:p>
            <a:pPr eaLnBrk="1" hangingPunct="1"/>
            <a:r>
              <a:rPr lang="cs-CZ" dirty="0" smtClean="0"/>
              <a:t>V tomto materiálu se blíže podíváme na odlišnou alternativu kumulace finančních prostředků a to formou spoření. Objasníme si, co to spoření vlastně znamená, jaké depozitní produkty jsou na trhu nabízeny a který produkt je v dané chvíli pro nás nejvýhodnější.</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solidFill>
            <a:srgbClr val="F80863"/>
          </a:solidFill>
        </p:spPr>
        <p:txBody>
          <a:bodyPr/>
          <a:lstStyle/>
          <a:p>
            <a:pPr eaLnBrk="1" hangingPunct="1"/>
            <a:r>
              <a:rPr lang="cs-CZ" sz="4000" smtClean="0"/>
              <a:t>14. A CO VARIANTA SPOŘENÍ?</a:t>
            </a:r>
          </a:p>
        </p:txBody>
      </p:sp>
      <p:sp>
        <p:nvSpPr>
          <p:cNvPr id="4099" name="Rectangle 3"/>
          <p:cNvSpPr>
            <a:spLocks noGrp="1" noChangeArrowheads="1"/>
          </p:cNvSpPr>
          <p:nvPr>
            <p:ph type="body" idx="1"/>
          </p:nvPr>
        </p:nvSpPr>
        <p:spPr>
          <a:xfrm>
            <a:off x="457200" y="1600200"/>
            <a:ext cx="8229600" cy="4708525"/>
          </a:xfrm>
        </p:spPr>
        <p:txBody>
          <a:bodyPr/>
          <a:lstStyle/>
          <a:p>
            <a:pPr eaLnBrk="1" hangingPunct="1"/>
            <a:r>
              <a:rPr lang="cs-CZ" dirty="0" smtClean="0"/>
              <a:t>Nejdříve se zkuste zamyslet, na co konkrétně byste byli ochotni spořit, </a:t>
            </a:r>
            <a:r>
              <a:rPr lang="cs-CZ" dirty="0" smtClean="0"/>
              <a:t>neboli </a:t>
            </a:r>
            <a:r>
              <a:rPr lang="cs-CZ" dirty="0" smtClean="0"/>
              <a:t>zříci se hodnoty současné ve prospěch hodnoty budoucí? Je toto chování v současné době vůbec „in“, kdy všude kolem slyšíme….“užívej si teď, hned, nečekej, žij naplno, neodkládej své touhy….“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solidFill>
            <a:srgbClr val="B3EBB3"/>
          </a:solidFill>
        </p:spPr>
        <p:txBody>
          <a:bodyPr/>
          <a:lstStyle/>
          <a:p>
            <a:pPr eaLnBrk="1" hangingPunct="1"/>
            <a:r>
              <a:rPr lang="cs-CZ" smtClean="0"/>
              <a:t>Co je to spoření?</a:t>
            </a:r>
          </a:p>
        </p:txBody>
      </p:sp>
      <p:sp>
        <p:nvSpPr>
          <p:cNvPr id="5123" name="Rectangle 3"/>
          <p:cNvSpPr>
            <a:spLocks noGrp="1" noChangeArrowheads="1"/>
          </p:cNvSpPr>
          <p:nvPr>
            <p:ph type="body" idx="1"/>
          </p:nvPr>
        </p:nvSpPr>
        <p:spPr/>
        <p:txBody>
          <a:bodyPr/>
          <a:lstStyle/>
          <a:p>
            <a:pPr eaLnBrk="1" hangingPunct="1">
              <a:lnSpc>
                <a:spcPct val="80000"/>
              </a:lnSpc>
            </a:pPr>
            <a:r>
              <a:rPr lang="cs-CZ" sz="2000" dirty="0" smtClean="0"/>
              <a:t>Je to </a:t>
            </a:r>
            <a:r>
              <a:rPr lang="cs-CZ" sz="2000" b="1" dirty="0" smtClean="0"/>
              <a:t>nejstarší bankovní aktivita</a:t>
            </a:r>
            <a:r>
              <a:rPr lang="cs-CZ" sz="2000" dirty="0" smtClean="0"/>
              <a:t> z dob, kdy se platilo tzv. komoditou (nedostatkové zboží – koření, kožešiny, později stříbro, zlato…) a obchodníci si ji uschovávali jako depozitum u obchodníka s komoditami. Tento obchodník s komoditami časem zjistil, že tyto vzácné předměty si obchodníci nevyzvedávají v určený termín a že by ono uložené zlato a stříbro mohli načas propůjčit někomu potřebnému, komu se vzácné směnné zdroje nedostávají. Potřebný by jej musel zase v určený čas vrátit a za to obchodník s komoditami by mu strhnul daň za </a:t>
            </a:r>
            <a:r>
              <a:rPr lang="cs-CZ" sz="2000" dirty="0" smtClean="0"/>
              <a:t>půjčku neboli, </a:t>
            </a:r>
            <a:r>
              <a:rPr lang="cs-CZ" sz="2000" dirty="0" smtClean="0"/>
              <a:t>v pozdější </a:t>
            </a:r>
            <a:r>
              <a:rPr lang="cs-CZ" sz="2000" dirty="0" smtClean="0"/>
              <a:t>formě, </a:t>
            </a:r>
            <a:r>
              <a:rPr lang="cs-CZ" sz="2000" dirty="0" smtClean="0"/>
              <a:t>úrok. To byl základ bankovnictví. Z obchodníků s uloženými komoditami se posléze stali bankéři, kdy na trhu místo komodit začaly fungovat jako platidlo peníze a daní za půjčení se stal úrok z úvěru a poděkování za uložení komodit (peněz) úrok z depozit. Ale jelikož je banka obchodní podnik, který musí na sebe sám vydělávat, je vždy úrok z depozit nižší než úrok z úvěru. Rozdíl mezi těmito čísly pak tvoří tzv. BANKOVNÍ MARŽI, z které si banka pokryje veškeré svoje náklady (fixní i variabilní) a co zbude = BANKOVNÍ ZISK.</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solidFill>
            <a:srgbClr val="B3EBB3"/>
          </a:solidFill>
        </p:spPr>
        <p:txBody>
          <a:bodyPr/>
          <a:lstStyle/>
          <a:p>
            <a:pPr eaLnBrk="1" hangingPunct="1"/>
            <a:r>
              <a:rPr lang="cs-CZ" sz="4000" smtClean="0"/>
              <a:t>Současné nejfrekventovanější druhy spořících produktů</a:t>
            </a:r>
          </a:p>
        </p:txBody>
      </p:sp>
      <p:sp>
        <p:nvSpPr>
          <p:cNvPr id="6147" name="Rectangle 3"/>
          <p:cNvSpPr>
            <a:spLocks noGrp="1" noChangeArrowheads="1"/>
          </p:cNvSpPr>
          <p:nvPr>
            <p:ph type="body" idx="1"/>
          </p:nvPr>
        </p:nvSpPr>
        <p:spPr/>
        <p:txBody>
          <a:bodyPr/>
          <a:lstStyle/>
          <a:p>
            <a:pPr eaLnBrk="1" hangingPunct="1"/>
            <a:r>
              <a:rPr lang="cs-CZ" sz="4400" smtClean="0"/>
              <a:t>Běžné a spořící účty</a:t>
            </a:r>
          </a:p>
          <a:p>
            <a:pPr eaLnBrk="1" hangingPunct="1"/>
            <a:r>
              <a:rPr lang="cs-CZ" sz="4400" smtClean="0"/>
              <a:t>Termínované účty</a:t>
            </a:r>
          </a:p>
          <a:p>
            <a:pPr eaLnBrk="1" hangingPunct="1"/>
            <a:r>
              <a:rPr lang="cs-CZ" sz="4400" smtClean="0"/>
              <a:t>Vkladní knížky</a:t>
            </a:r>
          </a:p>
          <a:p>
            <a:pPr eaLnBrk="1" hangingPunct="1"/>
            <a:r>
              <a:rPr lang="cs-CZ" sz="4400" smtClean="0"/>
              <a:t>Stavební spoření</a:t>
            </a:r>
          </a:p>
          <a:p>
            <a:pPr eaLnBrk="1" hangingPunct="1"/>
            <a:r>
              <a:rPr lang="cs-CZ" sz="4400" smtClean="0"/>
              <a:t>Penzijní připojištění</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solidFill>
            <a:srgbClr val="B3EBB3"/>
          </a:solidFill>
        </p:spPr>
        <p:txBody>
          <a:bodyPr/>
          <a:lstStyle/>
          <a:p>
            <a:pPr eaLnBrk="1" hangingPunct="1"/>
            <a:r>
              <a:rPr lang="cs-CZ" sz="4000" smtClean="0"/>
              <a:t>Podle jakých kritériích depozitní produkty třídíme?</a:t>
            </a:r>
          </a:p>
        </p:txBody>
      </p:sp>
      <p:sp>
        <p:nvSpPr>
          <p:cNvPr id="7171" name="Rectangle 3"/>
          <p:cNvSpPr>
            <a:spLocks noGrp="1" noChangeArrowheads="1"/>
          </p:cNvSpPr>
          <p:nvPr>
            <p:ph type="body" idx="1"/>
          </p:nvPr>
        </p:nvSpPr>
        <p:spPr/>
        <p:txBody>
          <a:bodyPr/>
          <a:lstStyle/>
          <a:p>
            <a:pPr eaLnBrk="1" hangingPunct="1">
              <a:lnSpc>
                <a:spcPct val="90000"/>
              </a:lnSpc>
            </a:pPr>
            <a:r>
              <a:rPr lang="cs-CZ" sz="2800" dirty="0" smtClean="0"/>
              <a:t>Podle </a:t>
            </a:r>
            <a:r>
              <a:rPr lang="cs-CZ" sz="2800" b="1" dirty="0" smtClean="0"/>
              <a:t>četnosti vkládání</a:t>
            </a:r>
            <a:r>
              <a:rPr lang="cs-CZ" sz="2800" dirty="0" smtClean="0"/>
              <a:t> peněz na účet = můžeme buď jednorázově, nebo pravidelnými úložkami nebo nahodilými.</a:t>
            </a:r>
          </a:p>
          <a:p>
            <a:pPr eaLnBrk="1" hangingPunct="1">
              <a:lnSpc>
                <a:spcPct val="90000"/>
              </a:lnSpc>
            </a:pPr>
            <a:r>
              <a:rPr lang="cs-CZ" sz="2800" dirty="0" smtClean="0"/>
              <a:t>Kritérium </a:t>
            </a:r>
            <a:r>
              <a:rPr lang="cs-CZ" sz="2800" b="1" dirty="0" smtClean="0"/>
              <a:t>likvidity</a:t>
            </a:r>
            <a:r>
              <a:rPr lang="cs-CZ" sz="2800" dirty="0" smtClean="0"/>
              <a:t> (jak rychle se můžeme ke svým penězům dostat ve formě </a:t>
            </a:r>
            <a:r>
              <a:rPr lang="cs-CZ" sz="2800" dirty="0" err="1" smtClean="0"/>
              <a:t>casch</a:t>
            </a:r>
            <a:r>
              <a:rPr lang="cs-CZ" sz="2800" dirty="0" smtClean="0"/>
              <a:t>). U některých produktů je výplata peněz okamžitá, u některých je vázána pouze na určitý termín (termínované vklady).</a:t>
            </a:r>
          </a:p>
          <a:p>
            <a:pPr eaLnBrk="1" hangingPunct="1">
              <a:lnSpc>
                <a:spcPct val="90000"/>
              </a:lnSpc>
            </a:pPr>
            <a:r>
              <a:rPr lang="cs-CZ" sz="2800" b="1" dirty="0" smtClean="0"/>
              <a:t>Důvod,</a:t>
            </a:r>
            <a:r>
              <a:rPr lang="cs-CZ" sz="2800" dirty="0" smtClean="0"/>
              <a:t> proč si spoříme – např. jen pro spoření </a:t>
            </a:r>
            <a:r>
              <a:rPr lang="cs-CZ" sz="2800" dirty="0" smtClean="0"/>
              <a:t>samo </a:t>
            </a:r>
            <a:r>
              <a:rPr lang="cs-CZ" sz="2800" dirty="0" smtClean="0"/>
              <a:t>nebo na sport, studium, nákup movitých a nemovitých věcí atd.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solidFill>
            <a:srgbClr val="B3EBB3"/>
          </a:solidFill>
        </p:spPr>
        <p:txBody>
          <a:bodyPr/>
          <a:lstStyle/>
          <a:p>
            <a:pPr eaLnBrk="1" hangingPunct="1"/>
            <a:r>
              <a:rPr lang="cs-CZ" smtClean="0"/>
              <a:t>Jak se nám úspory zhodnocují</a:t>
            </a:r>
          </a:p>
        </p:txBody>
      </p:sp>
      <p:sp>
        <p:nvSpPr>
          <p:cNvPr id="8195" name="Rectangle 3"/>
          <p:cNvSpPr>
            <a:spLocks noGrp="1" noChangeArrowheads="1"/>
          </p:cNvSpPr>
          <p:nvPr>
            <p:ph type="body" idx="1"/>
          </p:nvPr>
        </p:nvSpPr>
        <p:spPr/>
        <p:txBody>
          <a:bodyPr/>
          <a:lstStyle/>
          <a:p>
            <a:pPr eaLnBrk="1" hangingPunct="1"/>
            <a:r>
              <a:rPr lang="cs-CZ" sz="2800" b="1" smtClean="0"/>
              <a:t>Jednoduché úročení</a:t>
            </a:r>
            <a:r>
              <a:rPr lang="cs-CZ" sz="2800" smtClean="0"/>
              <a:t> = výnos z depozit se počítá pomoci tzv. Future Value = budoucí hodnota.</a:t>
            </a:r>
          </a:p>
          <a:p>
            <a:pPr eaLnBrk="1" hangingPunct="1"/>
            <a:endParaRPr lang="cs-CZ" sz="2800" smtClean="0"/>
          </a:p>
          <a:p>
            <a:pPr eaLnBrk="1" hangingPunct="1"/>
            <a:r>
              <a:rPr lang="cs-CZ" sz="2800" b="1" smtClean="0"/>
              <a:t>Složené úročení</a:t>
            </a:r>
            <a:r>
              <a:rPr lang="cs-CZ" sz="2800" smtClean="0"/>
              <a:t> = rozdíl od jednoduchého úročení je v tom, že při jednoduchém úročení se vyplacené úroky nepřičítají k původnímu vkladu a dále se neúročí. U složeného úroku se naopak vyplacené úroky přičítají a úročí s vkladem.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solidFill>
            <a:srgbClr val="B3EBB3"/>
          </a:solidFill>
        </p:spPr>
        <p:txBody>
          <a:bodyPr/>
          <a:lstStyle/>
          <a:p>
            <a:pPr eaLnBrk="1" hangingPunct="1"/>
            <a:r>
              <a:rPr lang="cs-CZ" smtClean="0"/>
              <a:t>Právní rámec depozit</a:t>
            </a:r>
          </a:p>
        </p:txBody>
      </p:sp>
      <p:sp>
        <p:nvSpPr>
          <p:cNvPr id="9219" name="Rectangle 3"/>
          <p:cNvSpPr>
            <a:spLocks noGrp="1" noChangeArrowheads="1"/>
          </p:cNvSpPr>
          <p:nvPr>
            <p:ph type="body" idx="1"/>
          </p:nvPr>
        </p:nvSpPr>
        <p:spPr/>
        <p:txBody>
          <a:bodyPr/>
          <a:lstStyle/>
          <a:p>
            <a:pPr eaLnBrk="1" hangingPunct="1">
              <a:lnSpc>
                <a:spcPct val="90000"/>
              </a:lnSpc>
            </a:pPr>
            <a:r>
              <a:rPr lang="cs-CZ" smtClean="0"/>
              <a:t>Jelikož v bankovnictví obchodní subjekt (tedy banka) obchoduje se zbožím (penězi), které není jejím majetkem (nýbrž klientů), je nutno tuto citlivou oblast řádně zajistit zákonnými prostředky.</a:t>
            </a:r>
          </a:p>
          <a:p>
            <a:pPr eaLnBrk="1" hangingPunct="1">
              <a:lnSpc>
                <a:spcPct val="90000"/>
              </a:lnSpc>
            </a:pPr>
            <a:r>
              <a:rPr lang="cs-CZ" smtClean="0"/>
              <a:t>Spořící účty nabízí jak každá banka, tak rovněž družstevní záložny. Obě tyto instituce přímo podléhají bankovnímu dozoru ČNB a bankovnímu zákonu.</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solidFill>
            <a:srgbClr val="B3EBB3"/>
          </a:solidFill>
        </p:spPr>
        <p:txBody>
          <a:bodyPr/>
          <a:lstStyle/>
          <a:p>
            <a:pPr eaLnBrk="1" hangingPunct="1"/>
            <a:r>
              <a:rPr lang="cs-CZ" sz="4000" smtClean="0"/>
              <a:t>- pokračování právního rámce depozit</a:t>
            </a:r>
          </a:p>
        </p:txBody>
      </p:sp>
      <p:sp>
        <p:nvSpPr>
          <p:cNvPr id="10243" name="Rectangle 3"/>
          <p:cNvSpPr>
            <a:spLocks noGrp="1" noChangeArrowheads="1"/>
          </p:cNvSpPr>
          <p:nvPr>
            <p:ph type="body" idx="1"/>
          </p:nvPr>
        </p:nvSpPr>
        <p:spPr/>
        <p:txBody>
          <a:bodyPr/>
          <a:lstStyle/>
          <a:p>
            <a:pPr eaLnBrk="1" hangingPunct="1">
              <a:lnSpc>
                <a:spcPct val="90000"/>
              </a:lnSpc>
            </a:pPr>
            <a:r>
              <a:rPr lang="cs-CZ" sz="2400" dirty="0" smtClean="0"/>
              <a:t>Další normou je Obchodní zákoník, který konkrétně upravuje depozitní operace – konkrétně smlouvy o založení depozita oběma stranami (banka x vkladatel).</a:t>
            </a:r>
          </a:p>
          <a:p>
            <a:pPr eaLnBrk="1" hangingPunct="1">
              <a:lnSpc>
                <a:spcPct val="90000"/>
              </a:lnSpc>
            </a:pPr>
            <a:r>
              <a:rPr lang="cs-CZ" sz="2400" dirty="0" smtClean="0"/>
              <a:t>Vkladní knížky jsou ošetřeny Občanským zákoníkem.</a:t>
            </a:r>
          </a:p>
          <a:p>
            <a:pPr eaLnBrk="1" hangingPunct="1">
              <a:lnSpc>
                <a:spcPct val="90000"/>
              </a:lnSpc>
            </a:pPr>
            <a:r>
              <a:rPr lang="cs-CZ" sz="2400" dirty="0" smtClean="0"/>
              <a:t>Vklady mají zákazníci chráněny pojištěním svých vkladů a to až do výše 2.500.000,- . To znamená, že pokud by daná banka zbankrotovala, je povinna svým zákazníkům vyplatit jejich vklady až do výše citované sumy. Peníze na toto pojištění povinně ukládá každá banka, včetně družstevních záložen, do tzv. Fondu pojištění </a:t>
            </a:r>
            <a:r>
              <a:rPr lang="cs-CZ" sz="2400" dirty="0" smtClean="0"/>
              <a:t>vkladů, </a:t>
            </a:r>
            <a:r>
              <a:rPr lang="cs-CZ" sz="2400" dirty="0" smtClean="0"/>
              <a:t>a to procentní částkou z celkové sumy depozit, kterými daná banka disponuje.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solidFill>
            <a:srgbClr val="B3EBB3"/>
          </a:solidFill>
        </p:spPr>
        <p:txBody>
          <a:bodyPr/>
          <a:lstStyle/>
          <a:p>
            <a:pPr eaLnBrk="1" hangingPunct="1"/>
            <a:r>
              <a:rPr lang="cs-CZ" smtClean="0"/>
              <a:t>Jak my Češi spoříme?</a:t>
            </a:r>
          </a:p>
        </p:txBody>
      </p:sp>
      <p:sp>
        <p:nvSpPr>
          <p:cNvPr id="11267" name="Rectangle 3"/>
          <p:cNvSpPr>
            <a:spLocks noGrp="1" noChangeArrowheads="1"/>
          </p:cNvSpPr>
          <p:nvPr>
            <p:ph type="body" idx="1"/>
          </p:nvPr>
        </p:nvSpPr>
        <p:spPr/>
        <p:txBody>
          <a:bodyPr/>
          <a:lstStyle/>
          <a:p>
            <a:pPr eaLnBrk="1" hangingPunct="1"/>
            <a:r>
              <a:rPr lang="cs-CZ" sz="3600" smtClean="0"/>
              <a:t>Vyhledáme nejlépe na www. stránkách Českého statistického úřadu a provedeme podrobnou analýzu podle daných grafů; pokusíme se o zdůvodnění, proč situace v ČR je právě v takovém stavu, v jakém je.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solidFill>
            <a:srgbClr val="B3EBB3"/>
          </a:solidFill>
        </p:spPr>
        <p:txBody>
          <a:bodyPr/>
          <a:lstStyle/>
          <a:p>
            <a:pPr eaLnBrk="1" hangingPunct="1"/>
            <a:r>
              <a:rPr lang="cs-CZ" sz="4000" smtClean="0"/>
              <a:t>Jak se v ČR spoří podle kritéria vzdělání</a:t>
            </a:r>
          </a:p>
        </p:txBody>
      </p:sp>
      <p:sp>
        <p:nvSpPr>
          <p:cNvPr id="12291" name="Rectangle 3"/>
          <p:cNvSpPr>
            <a:spLocks noGrp="1" noChangeArrowheads="1"/>
          </p:cNvSpPr>
          <p:nvPr>
            <p:ph type="body" idx="1"/>
          </p:nvPr>
        </p:nvSpPr>
        <p:spPr/>
        <p:txBody>
          <a:bodyPr/>
          <a:lstStyle/>
          <a:p>
            <a:pPr eaLnBrk="1" hangingPunct="1"/>
            <a:r>
              <a:rPr lang="cs-CZ" sz="4400" smtClean="0"/>
              <a:t>Toto kritérium je z hlediska spoření poměrně významné. Opět vyhledejte na internetových stránkách a zdůvodněte danou situaci.</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2"/>
          <p:cNvSpPr>
            <a:spLocks noGrp="1" noChangeArrowheads="1"/>
          </p:cNvSpPr>
          <p:nvPr>
            <p:ph type="title"/>
          </p:nvPr>
        </p:nvSpPr>
        <p:spPr>
          <a:xfrm>
            <a:off x="457200" y="274638"/>
            <a:ext cx="8229600" cy="6107112"/>
          </a:xfrm>
        </p:spPr>
        <p:txBody>
          <a:bodyPr/>
          <a:lstStyle/>
          <a:p>
            <a:pPr algn="l" eaLnBrk="1" hangingPunct="1"/>
            <a:r>
              <a:rPr lang="cs-CZ" smtClean="0"/>
              <a:t>Použité zdroje:</a:t>
            </a:r>
            <a:br>
              <a:rPr lang="cs-CZ" smtClean="0"/>
            </a:br>
            <a:r>
              <a:rPr lang="cs-CZ" smtClean="0"/>
              <a:t/>
            </a:r>
            <a:br>
              <a:rPr lang="cs-CZ" smtClean="0"/>
            </a:br>
            <a:r>
              <a:rPr lang="cs-CZ" sz="3600" smtClean="0"/>
              <a:t>- Vlastní.</a:t>
            </a:r>
            <a:r>
              <a:rPr lang="cs-CZ" sz="2400" smtClean="0"/>
              <a:t/>
            </a:r>
            <a:br>
              <a:rPr lang="cs-CZ" sz="2400" smtClean="0"/>
            </a:br>
            <a:endParaRPr lang="cs-CZ" smtClean="0"/>
          </a:p>
        </p:txBody>
      </p:sp>
    </p:spTree>
  </p:cSld>
  <p:clrMapOvr>
    <a:masterClrMapping/>
  </p:clrMapOvr>
</p:sld>
</file>

<file path=ppt/theme/theme1.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Arial"/>
      </a:majorFont>
      <a:minorFont>
        <a:latin typeface="Arial"/>
        <a:ea typeface=""/>
        <a:cs typeface="Arial"/>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Motiv sady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210</TotalTime>
  <Words>823</Words>
  <Application>Microsoft Office PowerPoint</Application>
  <PresentationFormat>Předvádění na obrazovce (4:3)</PresentationFormat>
  <Paragraphs>63</Paragraphs>
  <Slides>12</Slides>
  <Notes>12</Notes>
  <HiddenSlides>0</HiddenSlides>
  <MMClips>0</MMClips>
  <ScaleCrop>false</ScaleCrop>
  <HeadingPairs>
    <vt:vector size="6" baseType="variant">
      <vt:variant>
        <vt:lpstr>Použitá písma</vt:lpstr>
      </vt:variant>
      <vt:variant>
        <vt:i4>3</vt:i4>
      </vt:variant>
      <vt:variant>
        <vt:lpstr>Motiv</vt:lpstr>
      </vt:variant>
      <vt:variant>
        <vt:i4>1</vt:i4>
      </vt:variant>
      <vt:variant>
        <vt:lpstr>Nadpisy snímků</vt:lpstr>
      </vt:variant>
      <vt:variant>
        <vt:i4>12</vt:i4>
      </vt:variant>
    </vt:vector>
  </HeadingPairs>
  <TitlesOfParts>
    <vt:vector size="16" baseType="lpstr">
      <vt:lpstr>Arial</vt:lpstr>
      <vt:lpstr>Times New Roman</vt:lpstr>
      <vt:lpstr>Calibri</vt:lpstr>
      <vt:lpstr>Výchozí návrh</vt:lpstr>
      <vt:lpstr>Snímek 1</vt:lpstr>
      <vt:lpstr>ANOTACE</vt:lpstr>
      <vt:lpstr>14. A CO VARIANTA SPOŘENÍ?</vt:lpstr>
      <vt:lpstr>Co je to spoření?</vt:lpstr>
      <vt:lpstr>Současné nejfrekventovanější druhy spořících produktů</vt:lpstr>
      <vt:lpstr>Podle jakých kritériích depozitní produkty třídíme?</vt:lpstr>
      <vt:lpstr>Jak se nám úspory zhodnocují</vt:lpstr>
      <vt:lpstr>Právní rámec depozit</vt:lpstr>
      <vt:lpstr>- pokračování právního rámce depozit</vt:lpstr>
      <vt:lpstr>Jak my Češi spoříme?</vt:lpstr>
      <vt:lpstr>Jak se v ČR spoří podle kritéria vzdělání</vt:lpstr>
      <vt:lpstr>Použité zdroje:  - Vlastní.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Mgr. Marie Grusová</dc:creator>
  <cp:lastModifiedBy>Dum</cp:lastModifiedBy>
  <cp:revision>23</cp:revision>
  <dcterms:created xsi:type="dcterms:W3CDTF">2013-07-28T10:16:30Z</dcterms:created>
  <dcterms:modified xsi:type="dcterms:W3CDTF">2014-03-23T11:36:45Z</dcterms:modified>
</cp:coreProperties>
</file>