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66" r:id="rId10"/>
    <p:sldId id="27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44A5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29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5A488C0C-5CD8-426B-814D-A4F51A93F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D2E15D5-275C-4E60-9AE0-A309DD9947C0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1331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D243E55-9837-4C5B-A1AD-5E4CE79F59C2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1433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9400B0F-FD59-4546-B409-93F878B78CF7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15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7424B7A-3FEA-48C3-95CC-92717A767C53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638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557C01E-31FB-42E6-9D04-6C8A33EBA893}" type="slidenum">
              <a:rPr lang="cs-CZ" smtClean="0"/>
              <a:pPr/>
              <a:t>5</a:t>
            </a:fld>
            <a:endParaRPr lang="cs-CZ" smtClean="0"/>
          </a:p>
        </p:txBody>
      </p:sp>
      <p:sp>
        <p:nvSpPr>
          <p:cNvPr id="1741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BD6B31-1E4F-4320-BBA3-068F3E201E02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1843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E6ECA3F-F75A-41CF-8452-26AB0E2EEAAF}" type="slidenum">
              <a:rPr lang="cs-CZ" smtClean="0"/>
              <a:pPr/>
              <a:t>7</a:t>
            </a:fld>
            <a:endParaRPr lang="cs-CZ" smtClean="0"/>
          </a:p>
        </p:txBody>
      </p:sp>
      <p:sp>
        <p:nvSpPr>
          <p:cNvPr id="1945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930E74-BFC9-40FF-B604-6424A9892C9D}" type="slidenum">
              <a:rPr lang="cs-CZ" smtClean="0"/>
              <a:pPr/>
              <a:t>8</a:t>
            </a:fld>
            <a:endParaRPr lang="cs-CZ" smtClean="0"/>
          </a:p>
        </p:txBody>
      </p:sp>
      <p:sp>
        <p:nvSpPr>
          <p:cNvPr id="2048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FD88AAE-58C4-4F41-8B7E-8C5531C61E23}" type="slidenum">
              <a:rPr lang="cs-CZ" smtClean="0"/>
              <a:pPr/>
              <a:t>9</a:t>
            </a:fld>
            <a:endParaRPr lang="cs-CZ" smtClean="0"/>
          </a:p>
        </p:txBody>
      </p:sp>
      <p:sp>
        <p:nvSpPr>
          <p:cNvPr id="2150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A92D11E-40D4-45E5-B816-F25841A0BDDF}" type="slidenum">
              <a:rPr lang="cs-CZ" smtClean="0"/>
              <a:pPr/>
              <a:t>10</a:t>
            </a:fld>
            <a:endParaRPr lang="cs-CZ" smtClean="0"/>
          </a:p>
        </p:txBody>
      </p:sp>
      <p:sp>
        <p:nvSpPr>
          <p:cNvPr id="2253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57A96C-AFC7-4F72-9DD8-FD4A2DAC42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548B90-9D70-4920-AEF7-20067B44B5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D2D857-0C6B-4826-932A-9BC29FB6D2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3CA7D7-D042-4E2D-B1E6-98BC0479B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64E322-F57B-4343-A623-8FCF63DEC9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6D6B58-1E92-427F-B8C3-B104201184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8472D2-39C7-48D1-84B4-C78E38D578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BBB7F8-D0BD-43A6-A0CB-D560336DA6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6DC24B-99FC-4364-ABC4-2C9ACBB501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0FDBBA-7019-433C-9CA0-91C6B40F89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0AFD37-AF01-46F1-B11A-FB8338B4C1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140FB6-D9A3-4339-8899-7170E3C90F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BB86F9F-93AE-49FB-9D5C-D67320E9EA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5"/>
          <p:cNvPicPr>
            <a:picLocks noChangeAspect="1" noChangeArrowheads="1"/>
          </p:cNvPicPr>
          <p:nvPr>
            <p:ph type="title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262188" y="274638"/>
            <a:ext cx="4618037" cy="1143000"/>
          </a:xfrm>
          <a:noFill/>
        </p:spPr>
      </p:pic>
      <p:graphicFrame>
        <p:nvGraphicFramePr>
          <p:cNvPr id="2213" name="Group 16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4"/>
        </p:xfrm>
        <a:graphic>
          <a:graphicData uri="http://schemas.openxmlformats.org/drawingml/2006/table">
            <a:tbl>
              <a:tblPr/>
              <a:tblGrid>
                <a:gridCol w="3022600"/>
                <a:gridCol w="5207000"/>
              </a:tblGrid>
              <a:tr h="563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VY_62_INOVACE_01.01.15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Běžné účty a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vkladní knížky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Marie Grusová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Finanční gramotnost pro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Pro 6. ročník víceletého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Září – říjen 2012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volitelného předmětu Finanční gramotnost pro 6.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víceletého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Výukový materiál obsahuje základní informace a pojmy úzce související s finanční gramotností, dále navazující grafy, obrázky a výpočty.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 tomto materiálu si budeme blíže </a:t>
            </a:r>
            <a:r>
              <a:rPr lang="cs-CZ" dirty="0" smtClean="0"/>
              <a:t>specifikovat, </a:t>
            </a:r>
            <a:r>
              <a:rPr lang="cs-CZ" dirty="0" smtClean="0"/>
              <a:t>jak vlastně funguje běžný a spořící účet. Co to jsou vkladní knížky a jak se s nimi nakládá. Dále co je to penzijní připojištění a jeho princip fungování.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E44A55"/>
          </a:solidFill>
        </p:spPr>
        <p:txBody>
          <a:bodyPr/>
          <a:lstStyle/>
          <a:p>
            <a:pPr eaLnBrk="1" hangingPunct="1"/>
            <a:r>
              <a:rPr lang="cs-CZ" sz="3200" smtClean="0"/>
              <a:t>15. PODROBNĚJI O BĚŽNÝCH ÚČTECH A VKLADNÍCH KNÍŽKÁCH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dirty="0" smtClean="0"/>
              <a:t>Tušíš, jaký je rozdíl mezi běžným účtem a vkladní knížkou? Používají se ještě nyní vkladní knížky? Dokážeš vyhledat z dostupných zdrojů, jak vkladní knížka vypadá, byla-li v minulosti oblíbená, jaký je názor na </a:t>
            </a:r>
            <a:r>
              <a:rPr lang="cs-CZ" sz="4000" dirty="0" smtClean="0"/>
              <a:t>ni </a:t>
            </a:r>
            <a:r>
              <a:rPr lang="cs-CZ" sz="4000" dirty="0" smtClean="0"/>
              <a:t>v současné době?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7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mtClean="0"/>
              <a:t>Spořící účet</a:t>
            </a:r>
          </a:p>
        </p:txBody>
      </p:sp>
      <p:sp>
        <p:nvSpPr>
          <p:cNvPr id="5123" name="Rectangle 8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800" smtClean="0"/>
              <a:t>= nejpoužívanější depozitní produkt v ČR. Jedná se v podstatě o kombinaci účtu běžného a termínovaného.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sz="2800" smtClean="0"/>
              <a:t>Jeho podstatou není ani tolik zhodnocení peněz, jako spíše jejich poměrně vysoká likvidita.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sz="2800" smtClean="0"/>
              <a:t>Jeho rizikovost je minimální, ale za to „platíme“ poměrně nízkým úrokem.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sz="2800" smtClean="0"/>
              <a:t>Je vhodný pro ty střadatele, kteří se nechtějí dlouhodobě vzdát svých volných peněžních prostředků a nebo nechtějí (nebo se bojí) investovat do výnosnějších (ale za to rizikovějších) produktů.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mtClean="0"/>
              <a:t>Odlišnost spořících účtů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smtClean="0"/>
              <a:t>Podle </a:t>
            </a:r>
            <a:r>
              <a:rPr lang="cs-CZ" sz="2800" b="1" smtClean="0"/>
              <a:t>výpovědní lhůty</a:t>
            </a:r>
            <a:r>
              <a:rPr lang="cs-CZ" sz="2800" smtClean="0"/>
              <a:t>. Ta buď není žádná, nebo pár dní, nebo týdnů, nebo měsíců až po 1 rok. Čím je výpovědní lhůta delší, tím je úroková míra vyšší (ale likvidita zase nižší).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Podle požadavku na </a:t>
            </a:r>
            <a:r>
              <a:rPr lang="cs-CZ" sz="2800" b="1" smtClean="0"/>
              <a:t>minimální vklad</a:t>
            </a:r>
            <a:r>
              <a:rPr lang="cs-CZ" sz="2800" smtClean="0"/>
              <a:t>. Tento požadavek mají bankovní domy poměrně dost rozdílný. Je to částka depozit, které musí být neustále na účtu (tzv. „bankovní sedlina“).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Požadavek na souběžné </a:t>
            </a:r>
            <a:r>
              <a:rPr lang="cs-CZ" sz="2800" b="1" smtClean="0"/>
              <a:t>založení běžného účtu</a:t>
            </a:r>
            <a:r>
              <a:rPr lang="cs-CZ" sz="2800" smtClean="0"/>
              <a:t> u stejné banky (není pravidlem).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/>
              <a:t>Výše úročení</a:t>
            </a:r>
            <a:r>
              <a:rPr lang="cs-CZ" sz="2800" smtClean="0"/>
              <a:t> – každá banka vykazuje v této oblasti drobné rozdíly.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mtClean="0"/>
              <a:t>Zakládáme si spořící účet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smtClean="0"/>
              <a:t>Můžeme teoreticky 4 způsoby: osobně, po telefonu, přes internet a nebo poštou. Ale jelikož vždy v závěru musíme podepsat příslušnou smlouvu, bude nejlepší tuto činnost provést rovnou osobně. Navíc touto formou můžeme s bankovním úředníkem probrat i další záležitosti, eventuálně si konkretizovat nejasné aspekty smlouvy.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K založení účtu potřebujeme dva doklady totožnosti (OP a další doklad – např. řidičský průkaz, cestovní pas…) a uložení našeho podpisového vzoru (pozor – pak si ho pamatovat!!!).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92150"/>
            <a:ext cx="8229600" cy="1441450"/>
          </a:xfrm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mtClean="0"/>
              <a:t>Vkladní knížka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539750" y="2924175"/>
            <a:ext cx="8229600" cy="13684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44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Druhy vkladních knížek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mtClean="0"/>
              <a:t>Popis vkladní knížky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000" b="1" smtClean="0"/>
              <a:t>Nejstarší druh spoření;</a:t>
            </a:r>
            <a:r>
              <a:rPr lang="cs-CZ" sz="2000" smtClean="0"/>
              <a:t> v současnosti již téměř nevyužíván. Je to knížka, která v písemné formě zachycuje veškeré okamžité zápisy o pohybu peněz na účtu – v podstatě permanentní výpis z účtu v knižní podobě.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Vkladní knížka </a:t>
            </a:r>
            <a:r>
              <a:rPr lang="cs-CZ" sz="2000" b="1" smtClean="0"/>
              <a:t>na doručitele</a:t>
            </a:r>
            <a:r>
              <a:rPr lang="cs-CZ" sz="2000" smtClean="0"/>
              <a:t> je vlastně anonymní záležitost a proto již několik let v ČR se nevydává a to z důvodu minimalizovat nezákonné praktiky tzv. „praní špinavých peněz“.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U vkladní knížky </a:t>
            </a:r>
            <a:r>
              <a:rPr lang="cs-CZ" sz="2000" b="1" smtClean="0"/>
              <a:t>na jméno</a:t>
            </a:r>
            <a:r>
              <a:rPr lang="cs-CZ" sz="2000" smtClean="0"/>
              <a:t> - s touto knížkou může disponovat pouze osoba, na jejíž jméno byla založena (nebo její zmocněnec).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V minulosti ještě existovaly </a:t>
            </a:r>
            <a:r>
              <a:rPr lang="cs-CZ" sz="2000" b="1" smtClean="0"/>
              <a:t>výherní vkladní knížky</a:t>
            </a:r>
            <a:r>
              <a:rPr lang="cs-CZ" sz="2000" smtClean="0"/>
              <a:t> (dnes již ne). Jejich podstatou bylo, že banka v určitých termínech čísla knížek vylosovala a ty pak vyhrávaly různá procenta výher z aktuálních zůstatků na knížce - např. 25 % z aktuálního stavu zůstatku na knížce, nebo 100 %, 250 % atd. 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Vkladní knížky mohou být, na rozdíl od ostatních depozitních produktů, </a:t>
            </a:r>
            <a:r>
              <a:rPr lang="cs-CZ" sz="2000" b="1" smtClean="0"/>
              <a:t>pouze v tuzemské měně. Jsou pojištěny.</a:t>
            </a:r>
            <a:endParaRPr lang="cs-CZ" sz="2000" smtClean="0"/>
          </a:p>
          <a:p>
            <a:pPr eaLnBrk="1" hangingPunct="1">
              <a:lnSpc>
                <a:spcPct val="80000"/>
              </a:lnSpc>
            </a:pPr>
            <a:endParaRPr lang="cs-CZ" sz="200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mtClean="0"/>
              <a:t>Penzijní připojištění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Vyhledejte z dostupných zdrojů podstatu penzijního připojištění, kolik z celkové populace tento bankovní produkt využívá, proč je mezi občany tak populární a zařídil by sis jej také a proč?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1267" name="Zástupný symbol pro obsah 3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327650"/>
          </a:xfrm>
        </p:spPr>
        <p:txBody>
          <a:bodyPr/>
          <a:lstStyle/>
          <a:p>
            <a:r>
              <a:rPr lang="cs-CZ" sz="4000" smtClean="0"/>
              <a:t>Vlastní.</a:t>
            </a:r>
          </a:p>
          <a:p>
            <a:pPr>
              <a:buFontTx/>
              <a:buNone/>
            </a:pPr>
            <a:endParaRPr lang="cs-CZ" sz="2400" smtClean="0"/>
          </a:p>
          <a:p>
            <a:pPr>
              <a:buFontTx/>
              <a:buNone/>
            </a:pPr>
            <a:endParaRPr lang="cs-CZ" sz="2400" smtClean="0"/>
          </a:p>
          <a:p>
            <a:pPr>
              <a:buFontTx/>
              <a:buNone/>
            </a:pPr>
            <a:endParaRPr lang="cs-CZ" sz="2400" smtClean="0"/>
          </a:p>
          <a:p>
            <a:pPr>
              <a:buFontTx/>
              <a:buNone/>
            </a:pPr>
            <a:r>
              <a:rPr lang="cs-CZ" sz="2400" smtClean="0"/>
              <a:t>  </a:t>
            </a:r>
          </a:p>
          <a:p>
            <a:pPr>
              <a:buFontTx/>
              <a:buNone/>
            </a:pPr>
            <a:endParaRPr lang="cs-CZ" sz="2400" smtClean="0"/>
          </a:p>
          <a:p>
            <a:pPr>
              <a:buFontTx/>
              <a:buNone/>
            </a:pPr>
            <a:endParaRPr lang="cs-CZ" sz="24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686</Words>
  <Application>Microsoft Office PowerPoint</Application>
  <PresentationFormat>Předvádění na obrazovce (4:3)</PresentationFormat>
  <Paragraphs>63</Paragraphs>
  <Slides>10</Slides>
  <Notes>10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Times New Roman</vt:lpstr>
      <vt:lpstr>Calibri</vt:lpstr>
      <vt:lpstr>Výchozí návrh</vt:lpstr>
      <vt:lpstr>Snímek 1</vt:lpstr>
      <vt:lpstr>ANOTACE</vt:lpstr>
      <vt:lpstr>15. PODROBNĚJI O BĚŽNÝCH ÚČTECH A VKLADNÍCH KNÍŽKÁCH</vt:lpstr>
      <vt:lpstr>Spořící účet</vt:lpstr>
      <vt:lpstr>Odlišnost spořících účtů</vt:lpstr>
      <vt:lpstr>Zakládáme si spořící účet</vt:lpstr>
      <vt:lpstr>Vkladní knížka</vt:lpstr>
      <vt:lpstr>Popis vkladní knížky</vt:lpstr>
      <vt:lpstr>Penzijní připojištění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Mgr. Marie Grusová</dc:creator>
  <cp:lastModifiedBy>Dum</cp:lastModifiedBy>
  <cp:revision>22</cp:revision>
  <dcterms:created xsi:type="dcterms:W3CDTF">2013-07-28T12:58:15Z</dcterms:created>
  <dcterms:modified xsi:type="dcterms:W3CDTF">2014-03-23T09:24:08Z</dcterms:modified>
</cp:coreProperties>
</file>