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5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134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2" autoAdjust="0"/>
    <p:restoredTop sz="94622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268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72F8E8E8-0BA9-41D9-ABF6-DF0CE29C62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02815A8-474D-4934-9E71-07E3B3C5ABEB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1229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EF86902-D486-4845-9DF4-834FC19EFD42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1331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A562B9A-B497-43F5-8224-359528CCEC5C}" type="slidenum">
              <a:rPr lang="cs-CZ" smtClean="0"/>
              <a:pPr/>
              <a:t>3</a:t>
            </a:fld>
            <a:endParaRPr lang="cs-CZ" smtClean="0"/>
          </a:p>
        </p:txBody>
      </p:sp>
      <p:sp>
        <p:nvSpPr>
          <p:cNvPr id="1433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0072322-CE7F-47AA-8E81-D15365791E73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153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29A76CB-DF1D-4443-A4B2-5067864215E1}" type="slidenum">
              <a:rPr lang="cs-CZ" smtClean="0"/>
              <a:pPr/>
              <a:t>5</a:t>
            </a:fld>
            <a:endParaRPr lang="cs-CZ" smtClean="0"/>
          </a:p>
        </p:txBody>
      </p:sp>
      <p:sp>
        <p:nvSpPr>
          <p:cNvPr id="1638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42F26A1-E93A-451E-A3B5-AA7FA0AC1166}" type="slidenum">
              <a:rPr lang="cs-CZ" smtClean="0"/>
              <a:pPr/>
              <a:t>6</a:t>
            </a:fld>
            <a:endParaRPr lang="cs-CZ" smtClean="0"/>
          </a:p>
        </p:txBody>
      </p:sp>
      <p:sp>
        <p:nvSpPr>
          <p:cNvPr id="1741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DB48842-802C-49A5-AB1B-3BB672A7F205}" type="slidenum">
              <a:rPr lang="cs-CZ" smtClean="0"/>
              <a:pPr/>
              <a:t>7</a:t>
            </a:fld>
            <a:endParaRPr lang="cs-CZ" smtClean="0"/>
          </a:p>
        </p:txBody>
      </p:sp>
      <p:sp>
        <p:nvSpPr>
          <p:cNvPr id="1843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4DCE34F-6618-409A-B115-3EF6D8704614}" type="slidenum">
              <a:rPr lang="cs-CZ" smtClean="0"/>
              <a:pPr/>
              <a:t>8</a:t>
            </a:fld>
            <a:endParaRPr lang="cs-CZ" smtClean="0"/>
          </a:p>
        </p:txBody>
      </p:sp>
      <p:sp>
        <p:nvSpPr>
          <p:cNvPr id="1945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C75900A-46BD-4C68-9EC8-7303B9BB9F03}" type="slidenum">
              <a:rPr lang="cs-CZ" smtClean="0"/>
              <a:pPr/>
              <a:t>9</a:t>
            </a:fld>
            <a:endParaRPr lang="cs-CZ" smtClean="0"/>
          </a:p>
        </p:txBody>
      </p:sp>
      <p:sp>
        <p:nvSpPr>
          <p:cNvPr id="2048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4D9887-CDE9-421D-A1D5-41ECB3C89D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54E275-6A07-4274-B332-E87444B047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B91831-856F-4F3B-98AB-6068D0C42E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50F0EA-B035-439B-A4A8-113864088D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B6D3C0-AF4C-45D6-83E7-9784FB5CE8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10B6FF-D751-43F9-8E1C-A73DA4AFAA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0D8227-D2C9-48CB-A4AE-928D21C7BB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D5379A-0900-464F-A518-BBE332F32C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6C3FD6-54EF-4058-950C-9ECD150F0F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1AF2E9-AF1C-4565-8FC7-C4E62AB345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E0FFF-040A-4D9A-BD63-2182950C1F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0B51F6-0D9B-4150-973A-16CB753D39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B6309D73-5331-4F98-B3BD-13E98CD51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5"/>
          <p:cNvPicPr>
            <a:picLocks noChangeAspect="1" noChangeArrowheads="1"/>
          </p:cNvPicPr>
          <p:nvPr>
            <p:ph type="title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262188" y="274638"/>
            <a:ext cx="4618037" cy="1143000"/>
          </a:xfrm>
          <a:noFill/>
        </p:spPr>
      </p:pic>
      <p:graphicFrame>
        <p:nvGraphicFramePr>
          <p:cNvPr id="5235" name="Group 11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4"/>
        </p:xfrm>
        <a:graphic>
          <a:graphicData uri="http://schemas.openxmlformats.org/drawingml/2006/table">
            <a:tbl>
              <a:tblPr/>
              <a:tblGrid>
                <a:gridCol w="3022600"/>
                <a:gridCol w="5207000"/>
              </a:tblGrid>
              <a:tr h="563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VY_62_INOVACE_01.01.19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Do čeho investovat? (1.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díl)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Marie Grusová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Finanční gramotnost pro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Pro 6. ročník víceletého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Září – říjen 2012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volitelného předmětu Finanční gramotnost pro 6.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víceletého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Výukový materiál obsahuje základní informace a pojmy úzce související s finanční gramotností, dále navazující grafy, obrázky a výpočty.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 tomto materiálu se budeme zamýšlet nad tím, do čeho se rozhodneme investovat. Jestli investovat do fondů – včetně jejich členění; dále do speciálních fondů - a jaký můžeme očekávat výnos versus riziko.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solidFill>
            <a:srgbClr val="ED1342"/>
          </a:solidFill>
        </p:spPr>
        <p:txBody>
          <a:bodyPr/>
          <a:lstStyle/>
          <a:p>
            <a:pPr eaLnBrk="1" hangingPunct="1"/>
            <a:r>
              <a:rPr lang="cs-CZ" sz="3600" smtClean="0"/>
              <a:t>19. DO ČEHO INVESTOVAT? (1. díl)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Co si uvědomit, než začneme investovat?</a:t>
            </a:r>
          </a:p>
          <a:p>
            <a:pPr eaLnBrk="1" hangingPunct="1"/>
            <a:r>
              <a:rPr lang="cs-CZ" sz="4000" smtClean="0"/>
              <a:t>Víme, co znamená tzv. „investiční trojúhelník“?</a:t>
            </a:r>
          </a:p>
          <a:p>
            <a:pPr eaLnBrk="1" hangingPunct="1"/>
            <a:r>
              <a:rPr lang="cs-CZ" sz="4000" smtClean="0"/>
              <a:t>Zkuste definovat jeho vrcholy a jaký je mezi nimi vzájemný vztah?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4000" smtClean="0"/>
              <a:t>Co to znamená investovat do fondů?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smtClean="0"/>
              <a:t>Investování do fondů znamená, že svoje peníze svěřujeme do rukou cizích lidí, kteří moje peníze spravují, zhodnocují, ale bohužel někdy i znehodnocují. Přesto jejich obliba je ohromná (včetně zahraničí); proč?</a:t>
            </a:r>
          </a:p>
          <a:p>
            <a:pPr eaLnBrk="1" hangingPunct="1">
              <a:lnSpc>
                <a:spcPct val="80000"/>
              </a:lnSpc>
              <a:buFontTx/>
              <a:buChar char="-"/>
            </a:pPr>
            <a:r>
              <a:rPr lang="cs-CZ" sz="2800" smtClean="0"/>
              <a:t>Nemáme dost času na to, abychom tuto profesní záležitost zvládali sami,</a:t>
            </a:r>
          </a:p>
          <a:p>
            <a:pPr eaLnBrk="1" hangingPunct="1">
              <a:lnSpc>
                <a:spcPct val="80000"/>
              </a:lnSpc>
              <a:buFontTx/>
              <a:buChar char="-"/>
            </a:pPr>
            <a:r>
              <a:rPr lang="cs-CZ" sz="2800" smtClean="0"/>
              <a:t>nemáme dostatečné vzdělání a potřebné informace k této činnosti,</a:t>
            </a:r>
          </a:p>
          <a:p>
            <a:pPr eaLnBrk="1" hangingPunct="1">
              <a:lnSpc>
                <a:spcPct val="80000"/>
              </a:lnSpc>
              <a:buFontTx/>
              <a:buChar char="-"/>
            </a:pPr>
            <a:r>
              <a:rPr lang="cs-CZ" sz="2800" smtClean="0"/>
              <a:t>nemáme sami dostatek finančních prostředků, abychom investovali přímo do velkých investičních akcí.</a:t>
            </a:r>
          </a:p>
          <a:p>
            <a:pPr eaLnBrk="1" hangingPunct="1">
              <a:lnSpc>
                <a:spcPct val="80000"/>
              </a:lnSpc>
              <a:buFontTx/>
              <a:buChar char="-"/>
            </a:pPr>
            <a:endParaRPr lang="cs-CZ" sz="28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mtClean="0"/>
              <a:t>Co je cílem fondů?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Umožnit široké veřejnosti dostat se na kapitálový trh, aby mohla investovat prostřednictvím určitého fondu na trzích, které by jim jinak byly nepřístupné.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Když investujeme do určitého fondu, znamená to, že si nekupujeme část investic fondu, ale nějaký druh aktiva – akcie = investiční a akciové fondy, podílové listy = podílové fondy.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mtClean="0"/>
              <a:t>Základní členění fondů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b="1" smtClean="0"/>
              <a:t>Akciové fondy</a:t>
            </a:r>
            <a:r>
              <a:rPr lang="cs-CZ" sz="2800" smtClean="0"/>
              <a:t> = investujeme do akcií. Bývají vysoké výnosy, ovšem za cenu vyššího rizika.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/>
              <a:t>Dluhopisové fondy</a:t>
            </a:r>
            <a:r>
              <a:rPr lang="cs-CZ" sz="2800" smtClean="0"/>
              <a:t> = investice např. do státních dluhopisů; nižší riziko.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/>
              <a:t>Peněžní fondy</a:t>
            </a:r>
            <a:r>
              <a:rPr lang="cs-CZ" sz="2800" smtClean="0"/>
              <a:t> = investice do  - krátkodobých peněžních cenných papírů, např. termínovaných vkladů, pokladničních poukázek; malá výnosnost, vhodné pro krátkodobou investici.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/>
              <a:t>Smíšené fondy</a:t>
            </a:r>
            <a:r>
              <a:rPr lang="cs-CZ" sz="2800" smtClean="0"/>
              <a:t> = vysoká škála druhů investic. Mohou zde být jak vysoké, tak i nízké zisky, vysoká či nízká rizikovost.</a:t>
            </a:r>
          </a:p>
          <a:p>
            <a:pPr eaLnBrk="1" hangingPunct="1">
              <a:lnSpc>
                <a:spcPct val="80000"/>
              </a:lnSpc>
            </a:pPr>
            <a:endParaRPr lang="cs-CZ" sz="280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333375"/>
            <a:ext cx="8229600" cy="1143000"/>
          </a:xfrm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mtClean="0"/>
              <a:t>Speciální fondy 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b="1" smtClean="0"/>
              <a:t>Hedgeové</a:t>
            </a:r>
            <a:r>
              <a:rPr lang="cs-CZ" sz="4000" smtClean="0"/>
              <a:t> = zaměřují se na investice, které bývají často vysoce rizikové – např. do nových technologií, do rizikových cenných papírů, do nemovitostí, do filmu…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4000" smtClean="0"/>
              <a:t>…pokračování speciálních fondů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400" b="1" smtClean="0"/>
              <a:t>Fondy fondů</a:t>
            </a:r>
            <a:r>
              <a:rPr lang="cs-CZ" sz="4400" smtClean="0"/>
              <a:t> = jedny z nejbezpečnějších a nejkonzervativnějších na investičních trzích. Tato jistota je však vykoupena nízkou výnosností.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474</Words>
  <Application>Microsoft Office PowerPoint</Application>
  <PresentationFormat>Předvádění na obrazovce (4:3)</PresentationFormat>
  <Paragraphs>53</Paragraphs>
  <Slides>9</Slides>
  <Notes>9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Arial</vt:lpstr>
      <vt:lpstr>Times New Roman</vt:lpstr>
      <vt:lpstr>Calibri</vt:lpstr>
      <vt:lpstr>Výchozí návrh</vt:lpstr>
      <vt:lpstr>Snímek 1</vt:lpstr>
      <vt:lpstr>ANOTACE</vt:lpstr>
      <vt:lpstr>19. DO ČEHO INVESTOVAT? (1. díl)</vt:lpstr>
      <vt:lpstr>Co to znamená investovat do fondů?</vt:lpstr>
      <vt:lpstr>Co je cílem fondů?</vt:lpstr>
      <vt:lpstr>Základní členění fondů</vt:lpstr>
      <vt:lpstr>Speciální fondy </vt:lpstr>
      <vt:lpstr>…pokračování speciálních fondů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Mgr. Marie Grusová</dc:creator>
  <cp:lastModifiedBy>Dum</cp:lastModifiedBy>
  <cp:revision>11</cp:revision>
  <dcterms:created xsi:type="dcterms:W3CDTF">2013-07-29T09:35:55Z</dcterms:created>
  <dcterms:modified xsi:type="dcterms:W3CDTF">2014-03-23T09:13:18Z</dcterms:modified>
</cp:coreProperties>
</file>