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9" r:id="rId11"/>
    <p:sldId id="270" r:id="rId12"/>
    <p:sldId id="271" r:id="rId13"/>
    <p:sldId id="273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0B4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622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364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BF2184BF-62B0-42AE-B929-49C72E895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567E58A-52F4-43B7-9B3B-3A163CC4BD59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1638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088B87C-7C3A-44CD-A646-C46B2E898255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1741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6D1F191-757D-4006-A3CC-237ACDD03E6E}" type="slidenum">
              <a:rPr lang="cs-CZ" smtClean="0"/>
              <a:pPr/>
              <a:t>3</a:t>
            </a:fld>
            <a:endParaRPr lang="cs-CZ" smtClean="0"/>
          </a:p>
        </p:txBody>
      </p:sp>
      <p:sp>
        <p:nvSpPr>
          <p:cNvPr id="1843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E32F258-39D3-44F1-9CCE-3C9170D801F2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1945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4B20D1C-B92C-4542-86CD-FCF78BCB9127}" type="slidenum">
              <a:rPr lang="cs-CZ" smtClean="0"/>
              <a:pPr/>
              <a:t>5</a:t>
            </a:fld>
            <a:endParaRPr lang="cs-CZ" smtClean="0"/>
          </a:p>
        </p:txBody>
      </p:sp>
      <p:sp>
        <p:nvSpPr>
          <p:cNvPr id="2048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B5DF732-BA55-449E-95CE-1D3B76BB44A8}" type="slidenum">
              <a:rPr lang="cs-CZ" smtClean="0"/>
              <a:pPr/>
              <a:t>6</a:t>
            </a:fld>
            <a:endParaRPr lang="cs-CZ" smtClean="0"/>
          </a:p>
        </p:txBody>
      </p:sp>
      <p:sp>
        <p:nvSpPr>
          <p:cNvPr id="2150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062795C-E88D-473F-A1E5-86395E2E6E79}" type="slidenum">
              <a:rPr lang="cs-CZ" smtClean="0"/>
              <a:pPr/>
              <a:t>7</a:t>
            </a:fld>
            <a:endParaRPr lang="cs-CZ" smtClean="0"/>
          </a:p>
        </p:txBody>
      </p:sp>
      <p:sp>
        <p:nvSpPr>
          <p:cNvPr id="2253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EF3E2D6-6BF4-410F-A640-86630CC87B62}" type="slidenum">
              <a:rPr lang="cs-CZ" smtClean="0"/>
              <a:pPr/>
              <a:t>8</a:t>
            </a:fld>
            <a:endParaRPr lang="cs-CZ" smtClean="0"/>
          </a:p>
        </p:txBody>
      </p:sp>
      <p:sp>
        <p:nvSpPr>
          <p:cNvPr id="2355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E90B514-6DAD-4A8F-9688-1F8C9B5B4395}" type="slidenum">
              <a:rPr lang="cs-CZ" smtClean="0"/>
              <a:pPr/>
              <a:t>9</a:t>
            </a:fld>
            <a:endParaRPr lang="cs-CZ" smtClean="0"/>
          </a:p>
        </p:txBody>
      </p:sp>
      <p:sp>
        <p:nvSpPr>
          <p:cNvPr id="2457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25BFB50-87E8-4D82-AF7D-AB30EFE1F625}" type="slidenum">
              <a:rPr lang="cs-CZ" smtClean="0"/>
              <a:pPr/>
              <a:t>10</a:t>
            </a:fld>
            <a:endParaRPr lang="cs-CZ" smtClean="0"/>
          </a:p>
        </p:txBody>
      </p:sp>
      <p:sp>
        <p:nvSpPr>
          <p:cNvPr id="2560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1ECF8BC-E669-4CF6-B57D-AF84E743B857}" type="slidenum">
              <a:rPr lang="cs-CZ" smtClean="0"/>
              <a:pPr/>
              <a:t>11</a:t>
            </a:fld>
            <a:endParaRPr lang="cs-CZ" smtClean="0"/>
          </a:p>
        </p:txBody>
      </p:sp>
      <p:sp>
        <p:nvSpPr>
          <p:cNvPr id="2662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FDF5378-4155-4AB8-A5F1-616F2B9AA5EF}" type="slidenum">
              <a:rPr lang="cs-CZ" smtClean="0"/>
              <a:pPr/>
              <a:t>12</a:t>
            </a:fld>
            <a:endParaRPr lang="cs-CZ" smtClean="0"/>
          </a:p>
        </p:txBody>
      </p:sp>
      <p:sp>
        <p:nvSpPr>
          <p:cNvPr id="2765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648816-D529-47A9-B100-886DAFED5A9E}" type="slidenum">
              <a:rPr lang="cs-CZ" smtClean="0"/>
              <a:pPr/>
              <a:t>13</a:t>
            </a:fld>
            <a:endParaRPr lang="cs-CZ" smtClean="0"/>
          </a:p>
        </p:txBody>
      </p:sp>
      <p:sp>
        <p:nvSpPr>
          <p:cNvPr id="2867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3E0AF1-9924-4515-A089-DE8133E1FB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EE6DBE-FECE-4DB6-8EAD-8A99D630C3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BC1432-5BAD-42B1-B877-DAFBF29EC6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812870-E2CA-493B-AEF1-195DB4DAA5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96B686-C326-443A-999C-0B51101522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F6C654-52C9-4A53-9063-3FC5348E28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3A8ED8-3FB7-41D3-9231-B7728BC5D1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AED7AB-B1D3-44F6-BC5E-5C85B933CB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5E7FDF-2E77-4FEB-97EF-D6E66A5829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E4511C-A4BD-476A-B224-1B6D0B1E19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6BD64C-8EA6-45EE-A17C-854466F0D1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7C60A4-5DA9-4B04-9E14-40C4E12D76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A6FE6E0-150B-434C-BBC6-E6C3D2DC8B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uctions-art.cz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ictura.cz/" TargetMode="External"/><Relationship Id="rId5" Type="http://schemas.openxmlformats.org/officeDocument/2006/relationships/hyperlink" Target="http://www.acb.cz/" TargetMode="External"/><Relationship Id="rId4" Type="http://schemas.openxmlformats.org/officeDocument/2006/relationships/hyperlink" Target="http://www.galerie-dolmen.cz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ality.cz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esec.cz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5"/>
          <p:cNvPicPr>
            <a:picLocks noChangeAspect="1" noChangeArrowheads="1"/>
          </p:cNvPicPr>
          <p:nvPr>
            <p:ph type="title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262188" y="274638"/>
            <a:ext cx="4618037" cy="1143000"/>
          </a:xfrm>
          <a:noFill/>
        </p:spPr>
      </p:pic>
      <p:graphicFrame>
        <p:nvGraphicFramePr>
          <p:cNvPr id="5235" name="Group 11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4"/>
        </p:xfrm>
        <a:graphic>
          <a:graphicData uri="http://schemas.openxmlformats.org/drawingml/2006/table">
            <a:tbl>
              <a:tblPr/>
              <a:tblGrid>
                <a:gridCol w="3022600"/>
                <a:gridCol w="5207000"/>
              </a:tblGrid>
              <a:tr h="563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VY_62_INOVACE_01.01.20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Akcie a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jiné cennosti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Marie Grusová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Finanční gramotnost pro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Pro 6. ročník víceletého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Září – říjen 2012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volitelného předmětu Finanční gramotnost pro 6.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víceletého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Výukový materiál obsahuje základní informace a pojmy úzce související s finanční gramotností, dále navazující grafy, obrázky a výpočty.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V tomto materiálu budeme pokračovat  investováním. Tentokrát se se blíže podíváme na akcie a jiné cenné papíry. Vysvětlíme si pojem dividendy, dále co je to kurzovní lístek. Kapitolu zakončíme investováním do umění, starožitností a do nemovitostí.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EF0B4C"/>
          </a:solidFill>
        </p:spPr>
        <p:txBody>
          <a:bodyPr/>
          <a:lstStyle/>
          <a:p>
            <a:pPr eaLnBrk="1" hangingPunct="1"/>
            <a:r>
              <a:rPr lang="cs-CZ" smtClean="0"/>
              <a:t>20. AKCIE A JINÉ CENNOSTI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Na dostupných stránkách na internetu najděte vizuální podobu akcií různých společností.</a:t>
            </a:r>
          </a:p>
          <a:p>
            <a:pPr eaLnBrk="1" hangingPunct="1"/>
            <a:r>
              <a:rPr lang="cs-CZ" smtClean="0"/>
              <a:t>Jsou si v něčem podobné, mají nějaké společné znaky?</a:t>
            </a:r>
          </a:p>
          <a:p>
            <a:pPr eaLnBrk="1" hangingPunct="1"/>
            <a:r>
              <a:rPr lang="cs-CZ" smtClean="0"/>
              <a:t>Znáš ze svého okolí někoho, kdo investoval do akcií, eventuálně do jakých a jakou měl k tomu motivaci?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folHlink"/>
          </a:solidFill>
        </p:spPr>
        <p:txBody>
          <a:bodyPr/>
          <a:lstStyle/>
          <a:p>
            <a:pPr eaLnBrk="1" hangingPunct="1"/>
            <a:r>
              <a:rPr lang="cs-CZ" smtClean="0"/>
              <a:t>Jak se stát majitelem akcií?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dirty="0" smtClean="0"/>
              <a:t>Co je zapotřebí vědět, pokud chceš investovat do určitých akcií?</a:t>
            </a:r>
          </a:p>
          <a:p>
            <a:pPr eaLnBrk="1" hangingPunct="1"/>
            <a:r>
              <a:rPr lang="cs-CZ" sz="4000" dirty="0" smtClean="0"/>
              <a:t>Uvažuješ někdy v budoucnosti o tomto kroku?</a:t>
            </a:r>
          </a:p>
          <a:p>
            <a:pPr eaLnBrk="1" hangingPunct="1"/>
            <a:r>
              <a:rPr lang="cs-CZ" sz="4000" dirty="0" smtClean="0"/>
              <a:t>Pokud ano, proč? </a:t>
            </a:r>
            <a:r>
              <a:rPr lang="cs-CZ" sz="4000" dirty="0" smtClean="0"/>
              <a:t>Neboli </a:t>
            </a:r>
            <a:r>
              <a:rPr lang="cs-CZ" sz="4000" dirty="0" smtClean="0"/>
              <a:t>„co z toho budeš mít“?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333375"/>
            <a:ext cx="8229600" cy="719138"/>
          </a:xfrm>
          <a:solidFill>
            <a:schemeClr val="folHlink"/>
          </a:solidFill>
        </p:spPr>
        <p:txBody>
          <a:bodyPr/>
          <a:lstStyle/>
          <a:p>
            <a:pPr eaLnBrk="1" hangingPunct="1"/>
            <a:r>
              <a:rPr lang="cs-CZ" sz="3200" smtClean="0"/>
              <a:t>Jak silným jsem akcionářem?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196975"/>
            <a:ext cx="8229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Být akcionářem (nebo-li vlastnit akcie v určité a. s.) silným nebo slabým se rozhodne podle počtu mých akcií – vyjádřeno procentním podílem. Pokud vlastním více jak polovinu akcí (50 a více %), jsem akcionář většinový a mám také většinový (rozhodující) hlas při rozhodování o dalším směřování dané akciové společnosti (na valné hromadě) a m. j. také obdržím většinový balík dividend. Akcie v sobě velice citlivě zrcadlí stav dané společnosti a její ekonomiky.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647700"/>
          </a:xfrm>
          <a:solidFill>
            <a:schemeClr val="folHlink"/>
          </a:solidFill>
        </p:spPr>
        <p:txBody>
          <a:bodyPr/>
          <a:lstStyle/>
          <a:p>
            <a:pPr eaLnBrk="1" hangingPunct="1"/>
            <a:r>
              <a:rPr lang="cs-CZ" sz="3200" smtClean="0"/>
              <a:t>Obchodování s akciemi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3600" smtClean="0"/>
              <a:t>To se realizuje prostřednictvím akciového trhu, nebo-li tam, kde se střetává nabídka a poptávka po daných akciích. Pokud je poptávka vysoká, i cena akcií stoupá, pokud naopak nikdo danou akcii nepoptává, její cena jde strmě dolů. Akcie jsou poměrně likvidní.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720725"/>
          </a:xfrm>
          <a:solidFill>
            <a:schemeClr val="folHlink"/>
          </a:solidFill>
        </p:spPr>
        <p:txBody>
          <a:bodyPr/>
          <a:lstStyle/>
          <a:p>
            <a:pPr eaLnBrk="1" hangingPunct="1"/>
            <a:r>
              <a:rPr lang="cs-CZ" sz="3200" smtClean="0"/>
              <a:t>…obchodování s akciemi…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052513"/>
            <a:ext cx="8229600" cy="51022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4000" smtClean="0"/>
              <a:t>S akciemi se obchoduje na burze; v ČR je to na burze cenných papíru v Praze. Pokud zde chceme obchodovat, nemůžeme osobně, ale pouze prostřednictvím licencované společnosti, která je členem burzy a která nám obchod zprostředkovává.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360363"/>
          </a:xfrm>
          <a:solidFill>
            <a:schemeClr val="folHlink"/>
          </a:solidFill>
        </p:spPr>
        <p:txBody>
          <a:bodyPr/>
          <a:lstStyle/>
          <a:p>
            <a:pPr eaLnBrk="1" hangingPunct="1"/>
            <a:r>
              <a:rPr lang="cs-CZ" sz="2000" smtClean="0"/>
              <a:t>Co je to dividenda?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Je to peněžité plnění ze zisku dané společnosti. Pokud je podnik bez zisku, jsou akcionáři bez dividend. Ale pozor!!! Dividendy nemusíme vždy obdržet, i když společnost zisku dosáhla. Proč? Valná hromada např. rozhodla, že místo vyplacení dividend akcionářům vloží tyto finanční zdroje na další investování do budoucnosti firmy (aby v budoucnosti dividendy byly).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1975"/>
          </a:xfrm>
          <a:solidFill>
            <a:schemeClr val="folHlink"/>
          </a:solidFill>
        </p:spPr>
        <p:txBody>
          <a:bodyPr/>
          <a:lstStyle/>
          <a:p>
            <a:pPr eaLnBrk="1" hangingPunct="1"/>
            <a:r>
              <a:rPr lang="cs-CZ" sz="2800" smtClean="0"/>
              <a:t>…a k akcím slovo na závěr…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6613"/>
            <a:ext cx="8229600" cy="528955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smtClean="0"/>
              <a:t>Investování do akcií je složitá záležitost a proto před jejím započetím navštivme kurz na toto téma, přečtěme několik investičních knih a teprve potom snad…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smtClean="0"/>
              <a:t>Pokud jsem to již „rozjeli“, tak potom nezapomeňme, že akcie vyžadují neustálou péči – tj. denně se informovat o vývoji trhu, číst zprávy z podniků, zajímat se o ekonomiku podniku…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smtClean="0"/>
              <a:t>Jedná se o jednu z nejrizikovějších investičních akcí.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smtClean="0"/>
              <a:t>Svoje investice nikdy nevkládejme pouze do jednoho cenného papíru, nýbrž DIVERZIFIKUJTE!!!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8913"/>
            <a:ext cx="8229600" cy="346075"/>
          </a:xfrm>
          <a:solidFill>
            <a:srgbClr val="92D050"/>
          </a:solidFill>
        </p:spPr>
        <p:txBody>
          <a:bodyPr/>
          <a:lstStyle/>
          <a:p>
            <a:pPr eaLnBrk="1" hangingPunct="1"/>
            <a:r>
              <a:rPr lang="cs-CZ" sz="3200" smtClean="0"/>
              <a:t>…investování do umění…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620713"/>
            <a:ext cx="8229600" cy="604837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smtClean="0"/>
              <a:t>Toto investování patří mezi nejstarší investiční příležitosti a přetrvává dodnes. V západních vyspělých státech naprosto běžná záležitost.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Za tímto účelem si najdeme vhodného investičního poradce, který nám řekne, do kterého autora umění je dobré peníze vložit.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Toto investování relativně odolává výkyvům ekonomiky, je dlouhodobě stabilní.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Cena není dána uměním, ale oblibou u lidí. Ta většinou roste až po smrti autora!?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Pozor na falza!!!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V ČR lze umění nakoupit – prodat - předních galeriích a aukčních domech – Vltavín, Galerie Dolmena, Galerie u topiče…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Můžeme investovat do obrazů, soch, šperků, starých knih, starožitností, do designerských kousků nábytku, do značkových vín atd.</a:t>
            </a:r>
          </a:p>
          <a:p>
            <a:pPr eaLnBrk="1" hangingPunct="1">
              <a:lnSpc>
                <a:spcPct val="90000"/>
              </a:lnSpc>
            </a:pPr>
            <a:endParaRPr lang="cs-CZ" sz="240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1975"/>
          </a:xfrm>
          <a:solidFill>
            <a:schemeClr val="folHlink"/>
          </a:solidFill>
        </p:spPr>
        <p:txBody>
          <a:bodyPr/>
          <a:lstStyle/>
          <a:p>
            <a:pPr eaLnBrk="1" hangingPunct="1"/>
            <a:r>
              <a:rPr lang="cs-CZ" sz="2800" smtClean="0"/>
              <a:t>Vhodné odkazy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6613"/>
            <a:ext cx="8229600" cy="5289550"/>
          </a:xfrm>
        </p:spPr>
        <p:txBody>
          <a:bodyPr/>
          <a:lstStyle/>
          <a:p>
            <a:pPr eaLnBrk="1" hangingPunct="1"/>
            <a:r>
              <a:rPr lang="cs-CZ" sz="6000" smtClean="0">
                <a:hlinkClick r:id="rId3"/>
              </a:rPr>
              <a:t>www.auctions-art.cz</a:t>
            </a:r>
            <a:r>
              <a:rPr lang="cs-CZ" sz="6000" smtClean="0"/>
              <a:t>, </a:t>
            </a:r>
            <a:r>
              <a:rPr lang="cs-CZ" sz="6000" smtClean="0">
                <a:hlinkClick r:id="rId4"/>
              </a:rPr>
              <a:t>www.galerie-dolmen.cz</a:t>
            </a:r>
            <a:r>
              <a:rPr lang="cs-CZ" sz="6000" smtClean="0"/>
              <a:t>, </a:t>
            </a:r>
            <a:r>
              <a:rPr lang="cs-CZ" sz="6000" smtClean="0">
                <a:hlinkClick r:id="rId5"/>
              </a:rPr>
              <a:t>www.acb.cz</a:t>
            </a:r>
            <a:r>
              <a:rPr lang="cs-CZ" sz="6000" smtClean="0"/>
              <a:t>, </a:t>
            </a:r>
            <a:r>
              <a:rPr lang="cs-CZ" sz="6000" smtClean="0">
                <a:hlinkClick r:id="rId6"/>
              </a:rPr>
              <a:t>www.pictura.cz</a:t>
            </a:r>
            <a:endParaRPr lang="cs-CZ" sz="6000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1975"/>
          </a:xfrm>
          <a:solidFill>
            <a:schemeClr val="folHlink"/>
          </a:solidFill>
        </p:spPr>
        <p:txBody>
          <a:bodyPr/>
          <a:lstStyle/>
          <a:p>
            <a:pPr eaLnBrk="1" hangingPunct="1"/>
            <a:r>
              <a:rPr lang="cs-CZ" sz="2800" smtClean="0"/>
              <a:t>Investice do nemovitostí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6613"/>
            <a:ext cx="8229600" cy="5289550"/>
          </a:xfrm>
        </p:spPr>
        <p:txBody>
          <a:bodyPr/>
          <a:lstStyle/>
          <a:p>
            <a:pPr eaLnBrk="1" hangingPunct="1"/>
            <a:r>
              <a:rPr lang="cs-CZ" smtClean="0"/>
              <a:t>Zde je to obdobné, jako u umění – po stránce odborné. Proč?</a:t>
            </a:r>
          </a:p>
          <a:p>
            <a:pPr eaLnBrk="1" hangingPunct="1"/>
            <a:r>
              <a:rPr lang="cs-CZ" smtClean="0"/>
              <a:t>Musíme zvažovat spoustu faktorů, tak např.: - jaké jsou na tomto pozemku dlouhodobé územní plány? – v jakém skutečném technickém a stavebním stavu se budova nachází? – není to přímozátopová oblast? atd.</a:t>
            </a:r>
          </a:p>
          <a:p>
            <a:pPr eaLnBrk="1" hangingPunct="1"/>
            <a:r>
              <a:rPr lang="cs-CZ" smtClean="0"/>
              <a:t>Užitečné odkazy: www.penize.cz, </a:t>
            </a:r>
            <a:r>
              <a:rPr lang="cs-CZ" smtClean="0">
                <a:hlinkClick r:id="rId3"/>
              </a:rPr>
              <a:t>www.reality.cz</a:t>
            </a:r>
            <a:r>
              <a:rPr lang="cs-CZ" smtClean="0"/>
              <a:t>, </a:t>
            </a:r>
            <a:r>
              <a:rPr lang="cs-CZ" smtClean="0">
                <a:hlinkClick r:id="rId4"/>
              </a:rPr>
              <a:t>www.mesec.cz</a:t>
            </a:r>
            <a:r>
              <a:rPr lang="cs-CZ" smtClean="0"/>
              <a:t>, atd.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4339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Vlastní.</a:t>
            </a:r>
          </a:p>
          <a:p>
            <a:pPr>
              <a:buFontTx/>
              <a:buNone/>
            </a:pPr>
            <a:endParaRPr lang="cs-CZ" sz="2400" smtClean="0"/>
          </a:p>
          <a:p>
            <a:pPr>
              <a:buFontTx/>
              <a:buNone/>
            </a:pPr>
            <a:endParaRPr lang="cs-CZ" smtClean="0"/>
          </a:p>
          <a:p>
            <a:pPr>
              <a:buFontTx/>
              <a:buNone/>
            </a:pPr>
            <a:endParaRPr 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792</Words>
  <Application>Microsoft Office PowerPoint</Application>
  <PresentationFormat>Předvádění na obrazovce (4:3)</PresentationFormat>
  <Paragraphs>72</Paragraphs>
  <Slides>13</Slides>
  <Notes>13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Arial</vt:lpstr>
      <vt:lpstr>Times New Roman</vt:lpstr>
      <vt:lpstr>Calibri</vt:lpstr>
      <vt:lpstr>Výchozí návrh</vt:lpstr>
      <vt:lpstr>Snímek 1</vt:lpstr>
      <vt:lpstr>ANOTACE</vt:lpstr>
      <vt:lpstr>20. AKCIE A JINÉ CENNOSTI</vt:lpstr>
      <vt:lpstr>Jak se stát majitelem akcií?</vt:lpstr>
      <vt:lpstr>Jak silným jsem akcionářem?</vt:lpstr>
      <vt:lpstr>Obchodování s akciemi</vt:lpstr>
      <vt:lpstr>…obchodování s akciemi…</vt:lpstr>
      <vt:lpstr>Co je to dividenda?</vt:lpstr>
      <vt:lpstr>…a k akcím slovo na závěr…</vt:lpstr>
      <vt:lpstr>…investování do umění…</vt:lpstr>
      <vt:lpstr>Vhodné odkazy</vt:lpstr>
      <vt:lpstr>Investice do nemovitostí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Mgr. Marie Grusová</dc:creator>
  <cp:lastModifiedBy>Dum</cp:lastModifiedBy>
  <cp:revision>19</cp:revision>
  <dcterms:created xsi:type="dcterms:W3CDTF">2013-07-29T15:29:27Z</dcterms:created>
  <dcterms:modified xsi:type="dcterms:W3CDTF">2014-03-23T11:32:52Z</dcterms:modified>
</cp:coreProperties>
</file>