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2"/>
  </p:notesMasterIdLst>
  <p:handoutMasterIdLst>
    <p:handoutMasterId r:id="rId13"/>
  </p:handoutMasterIdLst>
  <p:sldIdLst>
    <p:sldId id="259" r:id="rId3"/>
    <p:sldId id="260" r:id="rId4"/>
    <p:sldId id="261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8" autoAdjust="0"/>
    <p:restoredTop sz="94660"/>
  </p:normalViewPr>
  <p:slideViewPr>
    <p:cSldViewPr>
      <p:cViewPr varScale="1">
        <p:scale>
          <a:sx n="103" d="100"/>
          <a:sy n="103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D1E0587-8982-41CA-97F3-E7ED9ECB5F11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2A42788D-F8B5-49C8-802E-500B65F84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F2BDCA1-D7B4-46EF-ACC9-1403A10DC990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35E02B51-8498-4EFF-B8D8-FFA80A74C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8A4A14D-782C-4483-ABF1-483788D4F114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6C0B58F-E4CA-416C-BF4D-DBABFCC5E9B9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36131-5FA9-4C6B-BAF1-0215940D78C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B7E9B-3DE3-4E37-837A-1289DE24D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9FA05-B2AC-4C3E-BF8D-32BE106A95D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64109-B740-47D2-9833-6C4CED7EB2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E04DF-F076-42DE-AA7E-BC59C76EE36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F5DB6-D20A-494F-9819-8DE871502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A74C4-C25C-4399-80B6-A2155DEDBBA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1ECD-0107-4788-A851-153B5306C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0B9AB-0291-4FB6-B1D4-62D361D70C7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4EF23-4AE2-428E-A764-3C6C50B25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F269B-1326-4DF4-ADAA-DF202009C9C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94BFB-58A8-4CCC-BE54-F2FD203BD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6158C-5ABF-4462-90A7-2D2365352378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75693-2DCD-4C50-98F3-6B916F9F1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D0108-8CC9-4FAF-9295-58A3722BD6F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96375-1B28-43ED-8510-76A5C08B4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6444D-072A-4D8C-B82C-60160751F59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D61DC-3AAB-4480-B9B6-D01498CE4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C7B71-CD20-4701-BFCD-502060FB9224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831B9-FB4B-4B34-BD60-3B0D60046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17130-BA91-4367-A107-467331920112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C042D-F65C-4F8F-9352-14530DF76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F3FF6-BC2A-4ECE-8255-90BCD66C555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535D69-13B0-495A-AF76-C1882E53A6B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A9E8DE-40D7-4D16-A7C1-6B6B5EB559EB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D8A88F-B44B-40FC-903F-A2AA679BE82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DEF1A2-6128-42B6-A4BE-25FFE3E00A3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4A8744-40C6-4D7A-BD58-6712043524C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B50ACB-4DC3-4315-A45B-5F3DD4012C1F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00F66-E32E-45B3-8CBF-AF3A41B1239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6F3B4-BCD7-44D5-B5BE-4DE92D5AD18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36262-94EF-4863-B201-3288CE1B0B5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799512-9E98-45DE-B302-A4C41252434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C717D-05BD-4ADF-8169-E1D43F154DA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8FA4D0-A6A0-4ABE-822E-CD4591082A6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E81B83-28E3-4FD9-92F6-0E12319095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EC6ED-F575-45F6-B771-3B7CD8934AB7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7AF19-364A-4237-9EC9-CA64446E02F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335A3C-B3C9-4A19-9065-C0E20029AC9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3CB890-D49E-4FEE-9804-315EAAFCAED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2008D6-EA88-46A4-A0A9-B3BFA0472BAC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6D70F-09E3-4BA8-8E39-BA351583825E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BEB2F6-D2E8-40C0-9DDA-00A677D1D16A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D9EFBC-5C77-487B-BB59-7850E860F43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FAC3318-A5FF-449B-ADCA-EB56F983A516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CEDC6D65-2B55-4BE3-8608-04E13FE8E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EBB34A8-551C-4882-9EF1-895CC24928F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0952ABDD-8D85-4EF5-826A-F3291E8C8E9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182" name="Group 38"/>
          <p:cNvGraphicFramePr>
            <a:graphicFrameLocks noGrp="1"/>
          </p:cNvGraphicFramePr>
          <p:nvPr/>
        </p:nvGraphicFramePr>
        <p:xfrm>
          <a:off x="1258888" y="2133600"/>
          <a:ext cx="6697662" cy="43357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Dávky nemocenského pojištění – právní základ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2012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 druhy dávek nemocenského pojištění, účast na pojištění a podmínky přiznání jednotlivých dávek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Presentace + otázky k procvičení</a:t>
                      </a:r>
                    </a:p>
                  </a:txBody>
                  <a:tcPr marT="45712" marB="45712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498600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sz="3000" u="sng" smtClean="0"/>
              <a:t>Dávky nemocenského pojištění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  <a:extLst>
            <a:ext uri="{909E8E84-426E-40DD-AFC4-6F175D3DCCD1}"/>
            <a:ext uri="{AF507438-7753-43E0-B8FC-AC1667EBCBE1}"/>
          </a:extLst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5125" name="Zástupný symbol pro obsah 1"/>
          <p:cNvSpPr>
            <a:spLocks noGrp="1"/>
          </p:cNvSpPr>
          <p:nvPr>
            <p:ph idx="4294967295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Nemocenská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Peněžitá pomoc v mateřství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Ošetřovné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Vyrovnávající příspěvek v těhotenství a mateřství</a:t>
            </a:r>
          </a:p>
          <a:p>
            <a:pPr marL="609600" indent="-609600" eaLnBrk="1" hangingPunct="1"/>
            <a:endParaRPr lang="cs-CZ" sz="1900" smtClean="0"/>
          </a:p>
          <a:p>
            <a:pPr marL="609600" indent="-609600" eaLnBrk="1" hangingPunct="1"/>
            <a:r>
              <a:rPr lang="cs-CZ" sz="2400" smtClean="0"/>
              <a:t>Všechny dávky nemocenského pojištění vyplácí </a:t>
            </a:r>
            <a:r>
              <a:rPr lang="cs-CZ" sz="2400" b="1" smtClean="0"/>
              <a:t>okresní správa sociálního zabezpečení</a:t>
            </a:r>
          </a:p>
          <a:p>
            <a:pPr marL="609600" indent="-609600" eaLnBrk="1" hangingPunct="1"/>
            <a:r>
              <a:rPr lang="cs-CZ" sz="2400" smtClean="0"/>
              <a:t>Hradí se ze státního rozpočtu (z příjmů z pojistného)</a:t>
            </a:r>
          </a:p>
          <a:p>
            <a:pPr marL="609600" indent="-609600" eaLnBrk="1" hangingPunct="1"/>
            <a:r>
              <a:rPr lang="cs-CZ" sz="2400" smtClean="0"/>
              <a:t>Dávky nemocenského pojištění se vyplácejí za kalendářní dny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/>
              <a:t>Výše nemocenského pojištění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Účast na pojištění: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z="2100" smtClean="0"/>
          </a:p>
          <a:p>
            <a:pPr eaLnBrk="1" hangingPunct="1"/>
            <a:endParaRPr lang="cs-CZ" sz="2100" smtClean="0"/>
          </a:p>
          <a:p>
            <a:pPr eaLnBrk="1" hangingPunct="1"/>
            <a:endParaRPr lang="cs-CZ" sz="2100" smtClean="0"/>
          </a:p>
          <a:p>
            <a:pPr eaLnBrk="1" hangingPunct="1"/>
            <a:r>
              <a:rPr lang="cs-CZ" sz="2100" smtClean="0"/>
              <a:t>Měsíční základ, který si může OSVČ určit pro placení pojistného na nemocenské pojištění, činí 5 000 Kč od 1. 1. 2012</a:t>
            </a:r>
          </a:p>
          <a:p>
            <a:pPr eaLnBrk="1" hangingPunct="1"/>
            <a:r>
              <a:rPr lang="cs-CZ" sz="2100" smtClean="0"/>
              <a:t>Při sazbě </a:t>
            </a:r>
            <a:r>
              <a:rPr lang="cs-CZ" sz="2100" b="1" smtClean="0"/>
              <a:t>2,3 %</a:t>
            </a:r>
            <a:r>
              <a:rPr lang="cs-CZ" sz="2100" smtClean="0"/>
              <a:t> činí minimální pojistné na nemocenské pojištění 115 Kč za kalendářní měsíc </a:t>
            </a:r>
          </a:p>
          <a:p>
            <a:pPr eaLnBrk="1" hangingPunct="1"/>
            <a:r>
              <a:rPr lang="cs-CZ" sz="2100" smtClean="0"/>
              <a:t>Za zaměstnance platí nemocenské pojištění zaměstnavatel a to ve výši </a:t>
            </a:r>
            <a:r>
              <a:rPr lang="cs-CZ" sz="2100" b="1" smtClean="0"/>
              <a:t>2,3%</a:t>
            </a:r>
            <a:r>
              <a:rPr lang="cs-CZ" sz="2100" smtClean="0"/>
              <a:t> z hrubé mzdy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900113" y="2565400"/>
            <a:ext cx="3384550" cy="6508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/>
              <a:t>Povinná pro zaměstnance </a:t>
            </a:r>
            <a:r>
              <a:rPr lang="cs-CZ"/>
              <a:t>podle §5 písm.a)</a:t>
            </a:r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 flipH="1">
            <a:off x="2339975" y="1989138"/>
            <a:ext cx="7921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4859338" y="2492375"/>
            <a:ext cx="3673475" cy="91598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b="1"/>
              <a:t>Dobrovolná pro osoby samostatně výdělečně činné a zahraniční zaměstnanci</a:t>
            </a:r>
          </a:p>
        </p:txBody>
      </p:sp>
      <p:sp>
        <p:nvSpPr>
          <p:cNvPr id="6151" name="Line 7"/>
          <p:cNvSpPr>
            <a:spLocks noChangeShapeType="1"/>
          </p:cNvSpPr>
          <p:nvPr/>
        </p:nvSpPr>
        <p:spPr bwMode="auto">
          <a:xfrm>
            <a:off x="3203575" y="1989138"/>
            <a:ext cx="338455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473075"/>
          </a:xfrm>
        </p:spPr>
        <p:txBody>
          <a:bodyPr anchor="ctr"/>
          <a:lstStyle/>
          <a:p>
            <a:pPr eaLnBrk="1" hangingPunct="1"/>
            <a:r>
              <a:rPr lang="cs-CZ" sz="3500" b="0" smtClean="0"/>
              <a:t>1. Nemocenská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cs-CZ" sz="1300" b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Dávka nemocenské náleží zaměstnanci v případě dočasné   pracovní neschopnosti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Do 21 dne dočasné pracovní neschopnosti náleží zaměstnanci náhrada mzdy dle zákoníku práce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cs-CZ" sz="2000" dirty="0" smtClean="0"/>
              <a:t>za první tři pracovní dny nenáleží náhrada mzdy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cs-CZ" sz="2000" dirty="0" smtClean="0"/>
              <a:t>od 4. pracovního dne do 21. kalendářního dne nemoci náleží náhrada mzdy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Od 22. kalendářního dne trvání jeho dočasné pracovní neschopnosti do konce dočasné pracovní neschopnosti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Maximálně však 380 kalendářních dnů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Poživateli starobního důchodu nebo invalidního důchodu pro invaliditu 3. </a:t>
            </a:r>
            <a:r>
              <a:rPr lang="cs-CZ" sz="2000" dirty="0" smtClean="0"/>
              <a:t>stupně </a:t>
            </a:r>
            <a:r>
              <a:rPr lang="cs-CZ" sz="2000" dirty="0" smtClean="0"/>
              <a:t>se nemocenské vyplácí od 22. </a:t>
            </a:r>
            <a:r>
              <a:rPr lang="cs-CZ" sz="2000" dirty="0" smtClean="0"/>
              <a:t>kalendářního dne po dobu nejvýše 63 kalendářních dnů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b="0" smtClean="0"/>
              <a:t>2. Peněžitá pomoc v mateřství</a:t>
            </a:r>
          </a:p>
        </p:txBody>
      </p:sp>
      <p:sp>
        <p:nvSpPr>
          <p:cNvPr id="8195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268413"/>
            <a:ext cx="8229600" cy="51847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sz="1100" b="1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Dávka náleží ženě, která: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smtClean="0"/>
              <a:t>v posledních dvou letech před dnem nástupu na tuto dávku musí trvat účast na nemocenském pojištění po dobu aspoň 270 dnů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000" smtClean="0"/>
              <a:t>v posledním roce byla OSVČ po dobu aspoň 180 kalendářních dnů v posledním roce účastna na nemocenském pojištění 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Nástup na peněžitou pomoc v mateřství určí pojištěnka od počátku 8. do počátku 6. týdne před očekávaným dnem porodu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Podpůrčí doba činí 28 týdnů (37 týdnů).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Při převzetí dítěte  z důvodu úmrtí matky, z důvodu dlouhodobého závažného onemocnění matky nebo na základě dohody činí podpůrčí doba 22 týdnů (31 týdnů)</a:t>
            </a:r>
          </a:p>
          <a:p>
            <a:pPr eaLnBrk="1" hangingPunct="1">
              <a:lnSpc>
                <a:spcPct val="80000"/>
              </a:lnSpc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Možné je střídání matky dítěte s jejím manželem či otcem dítěte v péči o dítě, a to na základě písemné dohody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350838"/>
            <a:ext cx="7467600" cy="488950"/>
          </a:xfrm>
        </p:spPr>
        <p:txBody>
          <a:bodyPr anchor="ctr"/>
          <a:lstStyle/>
          <a:p>
            <a:pPr eaLnBrk="1" hangingPunct="1"/>
            <a:r>
              <a:rPr lang="cs-CZ" sz="3000" b="0" smtClean="0"/>
              <a:t>3. Ošetřovné</a:t>
            </a:r>
            <a:r>
              <a:rPr lang="cs-CZ" sz="3500" b="0" smtClean="0"/>
              <a:t/>
            </a:r>
            <a:br>
              <a:rPr lang="cs-CZ" sz="3500" b="0" smtClean="0"/>
            </a:br>
            <a:endParaRPr lang="cs-CZ" sz="3500" b="0" smtClean="0"/>
          </a:p>
        </p:txBody>
      </p:sp>
      <p:sp>
        <p:nvSpPr>
          <p:cNvPr id="9219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100" smtClean="0"/>
              <a:t>Na ošetřovné má nárok zaměstnanec, který nemůže pracovat z důvodu: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100" smtClean="0"/>
              <a:t>ošetřování  nemocného člena domácnosti, nebo </a:t>
            </a:r>
          </a:p>
          <a:p>
            <a:pPr lvl="1" eaLnBrk="1" hangingPunct="1">
              <a:lnSpc>
                <a:spcPct val="80000"/>
              </a:lnSpc>
            </a:pPr>
            <a:r>
              <a:rPr lang="cs-CZ" sz="2100" smtClean="0"/>
              <a:t>pečovat o zdravé dítě mladší 10 let, protože: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 školské nebo dětské zařízení bylo uzavřeno 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dítěti byla nařízena karanténa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osoba, která jinak o dítě pečuje, sama onemocněla </a:t>
            </a:r>
          </a:p>
          <a:p>
            <a:pPr eaLnBrk="1" hangingPunct="1">
              <a:lnSpc>
                <a:spcPct val="80000"/>
              </a:lnSpc>
            </a:pPr>
            <a:endParaRPr lang="cs-CZ" sz="2100" smtClean="0"/>
          </a:p>
          <a:p>
            <a:pPr eaLnBrk="1" hangingPunct="1">
              <a:lnSpc>
                <a:spcPct val="80000"/>
              </a:lnSpc>
            </a:pPr>
            <a:r>
              <a:rPr lang="cs-CZ" sz="2100" smtClean="0"/>
              <a:t>V témže případě ošetřování náleží ošetřovné jen jednou </a:t>
            </a:r>
          </a:p>
          <a:p>
            <a:pPr eaLnBrk="1" hangingPunct="1">
              <a:lnSpc>
                <a:spcPct val="80000"/>
              </a:lnSpc>
            </a:pPr>
            <a:endParaRPr lang="cs-CZ" sz="2100" smtClean="0"/>
          </a:p>
          <a:p>
            <a:pPr eaLnBrk="1" hangingPunct="1">
              <a:lnSpc>
                <a:spcPct val="80000"/>
              </a:lnSpc>
            </a:pPr>
            <a:r>
              <a:rPr lang="cs-CZ" sz="2100" smtClean="0"/>
              <a:t>Podpůrčí doba u ošetřovného činí nejdéle </a:t>
            </a:r>
            <a:r>
              <a:rPr lang="cs-CZ" sz="2100" u="sng" smtClean="0"/>
              <a:t>9 kalendářních dnů</a:t>
            </a:r>
          </a:p>
          <a:p>
            <a:pPr eaLnBrk="1" hangingPunct="1">
              <a:lnSpc>
                <a:spcPct val="80000"/>
              </a:lnSpc>
            </a:pPr>
            <a:endParaRPr lang="cs-CZ" sz="2100" smtClean="0"/>
          </a:p>
          <a:p>
            <a:pPr eaLnBrk="1" hangingPunct="1">
              <a:lnSpc>
                <a:spcPct val="80000"/>
              </a:lnSpc>
            </a:pPr>
            <a:r>
              <a:rPr lang="cs-CZ" sz="2100" smtClean="0"/>
              <a:t>U osamělého zaměstnance, který má v trvalé péči aspoň jedno dítě ve věku do 16 let, které neukončilo povinnou školní docházku, činí podpůrčí doba nejdéle </a:t>
            </a:r>
            <a:r>
              <a:rPr lang="cs-CZ" sz="2100" u="sng" smtClean="0"/>
              <a:t>16 kalendářních dnů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4. Vyrovnávací příspěvek v těhotenství a     			mateřství</a:t>
            </a:r>
            <a:br>
              <a:rPr lang="cs-CZ" sz="3000" b="0" smtClean="0"/>
            </a:br>
            <a:endParaRPr lang="cs-CZ" sz="3000" b="0" smtClean="0"/>
          </a:p>
        </p:txBody>
      </p:sp>
      <p:sp>
        <p:nvSpPr>
          <p:cNvPr id="15363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341438"/>
            <a:ext cx="8229600" cy="47894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100" dirty="0" smtClean="0"/>
              <a:t>Náleží zaměstnankyni, která byla z důvodu těhotenství, mateřství nebo kojení převedena na jinou práci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1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100" dirty="0" smtClean="0"/>
              <a:t>Z důvodu převedení na jinou práci dosahuje nižších příjmů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1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100" dirty="0" smtClean="0"/>
              <a:t>Vyplácí se za kalendářní dny, v nichž trvalo převedení na jinou práci, nejdéle do počátku 6. týdne před očekávaným dnem porodu nebo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1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100" dirty="0" smtClean="0"/>
              <a:t>se vyplácí též matkám po porodu při převedení na jinou práci.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1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100" dirty="0" smtClean="0"/>
              <a:t>Stanoví se jako rozdíl mezi denním vyměřovacím základem zjištěným ke dni převedení na jinou práci a průměrem jejích započitatelných příjmů připadajícím na jeden kalendářní den v jednotlivých kalendářních měsících po tomto převedení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i="1" smtClean="0"/>
              <a:t>Otázky:</a:t>
            </a:r>
          </a:p>
        </p:txBody>
      </p:sp>
      <p:sp>
        <p:nvSpPr>
          <p:cNvPr id="11267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Vyjmenujte dávky nemocenského pojištění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Kdy dochází k výplatě nemocenské?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Kdy a kdo vyplácí náhradu mzdy?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Komu a jak dlouho je vypláceno ošetřovné?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Komu náleží dávka peněžité pomoci v mateřství?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mtClean="0"/>
              <a:t>Jak dlouho lze pobírat dávku peněžité pomoci v mateřství?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Zdroje informací: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571500" y="1214438"/>
            <a:ext cx="8229600" cy="4929187"/>
          </a:xfrm>
        </p:spPr>
        <p:txBody>
          <a:bodyPr/>
          <a:lstStyle/>
          <a:p>
            <a:pPr eaLnBrk="1" hangingPunct="1"/>
            <a:r>
              <a:rPr lang="cs-CZ" sz="2600" smtClean="0"/>
              <a:t>Zákon č. 187/2006 Sb., o nemocenském pojištění, v platném znění </a:t>
            </a:r>
            <a:r>
              <a:rPr lang="cs-CZ" sz="2000" smtClean="0"/>
              <a:t>http://portal.gov.cz/app/zakony/zakonPar.jsp?idBiblio=62555&amp;fulltext=187~2F2006&amp;nr=&amp;part=&amp;name=&amp;rpp=100#local-content</a:t>
            </a:r>
          </a:p>
          <a:p>
            <a:pPr eaLnBrk="1" hangingPunct="1"/>
            <a:r>
              <a:rPr lang="cs-CZ" sz="2600" smtClean="0"/>
              <a:t>Internetové stránky Ministerstva práce a sociálních věcí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http://www.mpsv.cz/cs/7</a:t>
            </a:r>
          </a:p>
          <a:p>
            <a:pPr eaLnBrk="1" hangingPunct="1"/>
            <a:r>
              <a:rPr lang="cs-CZ" sz="2600" smtClean="0"/>
              <a:t>Internetové stránky České správy sociálního zabezpečení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http://www.cssz.cz/cz/nemocenske-pojisteni/ucast-na-pojisteni/</a:t>
            </a:r>
          </a:p>
          <a:p>
            <a:pPr eaLnBrk="1" hangingPunct="1"/>
            <a:r>
              <a:rPr lang="cs-CZ" sz="2600" smtClean="0"/>
              <a:t>Vlastní zdroje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329</Words>
  <Application>Microsoft Office PowerPoint</Application>
  <PresentationFormat>Předvádění na obrazovce (4:3)</PresentationFormat>
  <Paragraphs>104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Dávky nemocenského pojištění</vt:lpstr>
      <vt:lpstr>Výše nemocenského pojištění</vt:lpstr>
      <vt:lpstr>1. Nemocenská</vt:lpstr>
      <vt:lpstr>2. Peněžitá pomoc v mateřství</vt:lpstr>
      <vt:lpstr>3. Ošetřovné </vt:lpstr>
      <vt:lpstr>4. Vyrovnávací příspěvek v těhotenství a        mateřství </vt:lpstr>
      <vt:lpstr>Otázky: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32</cp:revision>
  <dcterms:created xsi:type="dcterms:W3CDTF">2010-09-06T12:21:50Z</dcterms:created>
  <dcterms:modified xsi:type="dcterms:W3CDTF">2014-03-23T10:30:33Z</dcterms:modified>
</cp:coreProperties>
</file>