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13"/>
  </p:notesMasterIdLst>
  <p:handoutMasterIdLst>
    <p:handoutMasterId r:id="rId14"/>
  </p:handoutMasterIdLst>
  <p:sldIdLst>
    <p:sldId id="259" r:id="rId3"/>
    <p:sldId id="260" r:id="rId4"/>
    <p:sldId id="268" r:id="rId5"/>
    <p:sldId id="261" r:id="rId6"/>
    <p:sldId id="262" r:id="rId7"/>
    <p:sldId id="263" r:id="rId8"/>
    <p:sldId id="264" r:id="rId9"/>
    <p:sldId id="265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37" autoAdjust="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214C388-A7AB-4AFC-9350-3414869A1211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CD097C79-C15D-4019-A06E-789482B75C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3F50175-342E-4E58-B3E3-8DBD7E506FA7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1A1FBF9E-7A3D-4865-819E-927801780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279B5B0-7C29-4C97-94A4-1E84047658FF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D73167D-3A05-44F9-B232-531CCE4E456C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E7AB4-40A7-4E9B-ABAE-550492819764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5139E-0EC0-4AFD-92EB-19FB6A0BC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CF0EB-30B5-40E4-8A8B-1F8D5D92B4B0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04BDE-8B36-4373-8A7C-8CF5613B3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EA52F-7611-4A76-8660-B919CF2F9C9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D95C0-EF7A-4FCD-9E1D-250026F345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DB4B6-2B8F-49F3-A6E3-17717A424703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727F3-A5D5-402A-BBBC-D1B147EF7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E3005-F61C-4F55-BDCA-71F2D4E3A7D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E5120-9135-4663-A327-A62381C06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147CD-1187-4C06-9874-1CD2A83E7301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06716-1AF7-4959-9DB2-27E88B852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83756-B027-4C41-929E-3878EEEBF183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D3F53-D025-4FA7-B95A-EFA5965915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29443-9ED5-4BE5-8B53-91615975976A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BF48F-5E85-4F47-B914-CAD870FC61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920ED-9A5B-4B27-A028-0752CFBD3C9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2A940-A9E3-489C-ABE2-524F67E6B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DE56D-4BBC-4AF5-93CB-6C76466DEB2B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4F691-8E57-417D-B9F1-4079A48F3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5A537-B92F-4CEB-9E8C-88238A989608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F171B-624B-4869-9284-AF44BDB64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EFB0F-A7B0-43A8-868E-CACF882E374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C2E0B2D-A126-4E14-A95E-0025B6A9001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8F54DA-27FD-440E-967E-F480154343B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9807E2-7E98-4C5E-BAB9-6F5445041D0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16A322-C732-43DC-8C7C-453589485644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D70018-3280-44C5-9A07-4414056FCB0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7579C9-DAE7-4306-B1D6-B55161D50E1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61827A-E210-412D-9479-153522A6EAC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2137B-43AD-4F79-A88E-C9949041D738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7729F-AF43-439F-8023-1A51AF05700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07A67-0E00-410C-BBAD-0662C874FAC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2580B-A427-4702-BCBE-C249EAD2515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B8B70E-3FEB-4D2C-BDD6-F8C7F90051E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AC8897-77D3-43DD-90C5-3176201B33C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1FFF2C-3500-40BC-9149-C37D663FB737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EBBE25-F4DE-4718-93DC-8762FAB1126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ADB8DD-1AE4-4C24-8E76-A0D48707EE4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9282D8-680E-4052-A039-44B2E5CD264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D0436-D3C4-44AB-8394-132C1A499A9E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68D014-FF7C-4EED-8540-AA7FBE59FCD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45F8B-2505-4990-B662-DF174D70E3E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C74F06-C981-436D-93FE-2EAD66E86B8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4213EC8-4C35-445B-89D3-416ADF2BC94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D5EAC969-3730-4DA0-90AF-92C21C252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1CB177D-469A-495B-885E-D8B0B6672D82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smtClean="0"/>
            </a:lvl1pPr>
          </a:lstStyle>
          <a:p>
            <a:pPr>
              <a:defRPr/>
            </a:pPr>
            <a:fld id="{9A3B3D79-0D46-46CE-9A46-166DF4DEF96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183" name="Group 39"/>
          <p:cNvGraphicFramePr>
            <a:graphicFrameLocks noGrp="1"/>
          </p:cNvGraphicFramePr>
          <p:nvPr/>
        </p:nvGraphicFramePr>
        <p:xfrm>
          <a:off x="1258888" y="2133600"/>
          <a:ext cx="6697662" cy="41783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Dávky nemocenského pojištění - nemocenská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3. ročník SOŠ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2012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 druhy dávek  při dočasné pracovní neschopnosti a výpočet nemocenské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Presentace + příklad k procvičení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1227137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b="0" smtClean="0"/>
              <a:t>Nemocenská a náhrada mzdy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  <a:extLst>
            <a:ext uri="{909E8E84-426E-40DD-AFC4-6F175D3DCCD1}"/>
            <a:ext uri="{AF507438-7753-43E0-B8FC-AC1667EBCBE1}"/>
          </a:extLst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5125" name="Rectangle 3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Během krátkodobé pracovní neschopnosti náleží zaměstnanci následující dávky: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5126" name="Text Box 4"/>
          <p:cNvSpPr txBox="1">
            <a:spLocks noChangeArrowheads="1"/>
          </p:cNvSpPr>
          <p:nvPr/>
        </p:nvSpPr>
        <p:spPr bwMode="auto">
          <a:xfrm>
            <a:off x="611188" y="3071813"/>
            <a:ext cx="4176712" cy="3140075"/>
          </a:xfrm>
          <a:prstGeom prst="rect">
            <a:avLst/>
          </a:prstGeom>
          <a:solidFill>
            <a:srgbClr val="E28BE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b="1" u="sng"/>
              <a:t>Náhrada mzdy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vyplácí ji zaměstnavatel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výše závisí na průměrném výdělku za předchozí čtvrtletí v přepočtu na 1 odpracovanou hodinu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 za první 3 pracovní dny nenáleží NIC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od 4. pracovního dne do 21. dne nemoci náleží náhrada mzdy, ale pouze za pracovní dny tohoto období </a:t>
            </a:r>
          </a:p>
        </p:txBody>
      </p:sp>
      <p:sp>
        <p:nvSpPr>
          <p:cNvPr id="5127" name="Text Box 5"/>
          <p:cNvSpPr txBox="1">
            <a:spLocks noChangeArrowheads="1"/>
          </p:cNvSpPr>
          <p:nvPr/>
        </p:nvSpPr>
        <p:spPr bwMode="auto">
          <a:xfrm>
            <a:off x="5003800" y="3071813"/>
            <a:ext cx="3889375" cy="33496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b="1" u="sng"/>
              <a:t>Nemocenská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 vyplácí ji instituce správy sociálního zabezpečení na základě údajů od zaměstnavatele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vypočítá se z hrubých příjmů za 12 předchozích kalendářních měsíců přepočtených na hrubý příjem kalendářního dne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náleží od 22. kalendářního dne nemoci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2357438" y="2643188"/>
            <a:ext cx="1857375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214813" y="2643188"/>
            <a:ext cx="2928937" cy="428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0" smtClean="0"/>
              <a:t>Podmínky nároku na nemocenskou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Účast na nemocenském pojištění: </a:t>
            </a:r>
          </a:p>
          <a:p>
            <a:pPr lvl="1" eaLnBrk="1" hangingPunct="1"/>
            <a:r>
              <a:rPr lang="cs-CZ" smtClean="0"/>
              <a:t>u zaměstnance 270 dní za předcházející dva roky</a:t>
            </a:r>
          </a:p>
          <a:p>
            <a:pPr lvl="1" eaLnBrk="1" hangingPunct="1"/>
            <a:r>
              <a:rPr lang="cs-CZ" smtClean="0"/>
              <a:t>u OSVČ za předchozí rok 180 dní</a:t>
            </a:r>
          </a:p>
          <a:p>
            <a:pPr eaLnBrk="1" hangingPunct="1"/>
            <a:r>
              <a:rPr lang="cs-CZ" smtClean="0"/>
              <a:t>Lékařem potvrzena dočasná pracovní neschopnost</a:t>
            </a:r>
          </a:p>
          <a:p>
            <a:pPr eaLnBrk="1" hangingPunct="1"/>
            <a:r>
              <a:rPr lang="cs-CZ" smtClean="0"/>
              <a:t>Je poskytována českou správou sociálního zabezpečení</a:t>
            </a:r>
          </a:p>
          <a:p>
            <a:pPr eaLnBrk="1" hangingPunct="1"/>
            <a:r>
              <a:rPr lang="cs-CZ" smtClean="0"/>
              <a:t>Je poskytována od 22. kalendářního dne nemoci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b="0" smtClean="0"/>
              <a:t>Postup výpočtu nemocenské</a:t>
            </a:r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7172" name="Rectangle 3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i="1" smtClean="0"/>
              <a:t>1. Krok</a:t>
            </a:r>
          </a:p>
          <a:p>
            <a:pPr eaLnBrk="1" hangingPunct="1">
              <a:buFontTx/>
              <a:buNone/>
            </a:pPr>
            <a:r>
              <a:rPr lang="cs-CZ" smtClean="0"/>
              <a:t>	</a:t>
            </a:r>
            <a:r>
              <a:rPr lang="cs-CZ" sz="2600" smtClean="0"/>
              <a:t>Výpočet průměrné mzdy  z 12 předchozích kalendářních měsíců přepočteno na jeden kalendářní den = neredukovaný denní vyměřovací základ</a:t>
            </a:r>
          </a:p>
          <a:p>
            <a:pPr eaLnBrk="1" hangingPunct="1">
              <a:buFontTx/>
              <a:buNone/>
            </a:pPr>
            <a:endParaRPr lang="cs-CZ" sz="2600" smtClean="0"/>
          </a:p>
          <a:p>
            <a:pPr eaLnBrk="1" hangingPunct="1">
              <a:buFontTx/>
              <a:buNone/>
            </a:pPr>
            <a:r>
              <a:rPr lang="cs-CZ" sz="2600" smtClean="0"/>
              <a:t>	</a:t>
            </a:r>
            <a:r>
              <a:rPr lang="cs-CZ" sz="2600" b="1" i="1" u="sng" smtClean="0"/>
              <a:t>neredukovaný denní vyměřovací základ</a:t>
            </a:r>
            <a:r>
              <a:rPr lang="cs-CZ" sz="2600" smtClean="0"/>
              <a:t> = </a:t>
            </a:r>
          </a:p>
          <a:p>
            <a:pPr eaLnBrk="1" hangingPunct="1">
              <a:buFontTx/>
              <a:buNone/>
            </a:pPr>
            <a:r>
              <a:rPr lang="el-GR" sz="2600" b="1" i="1" smtClean="0">
                <a:cs typeface="Arial" charset="0"/>
              </a:rPr>
              <a:t>Σ</a:t>
            </a:r>
            <a:r>
              <a:rPr lang="cs-CZ" sz="2600" b="1" i="1" smtClean="0">
                <a:cs typeface="Arial" charset="0"/>
              </a:rPr>
              <a:t> (hrubá mzda za kalendářní měsíc 1 až 12 v předchozím období)/ 365 kalendářních dnů</a:t>
            </a:r>
            <a:endParaRPr lang="el-GR" sz="2600" b="1" i="1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928688"/>
            <a:ext cx="8229600" cy="28575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200" b="1" i="1" dirty="0" smtClean="0"/>
              <a:t>2. Krok</a:t>
            </a:r>
          </a:p>
          <a:p>
            <a:pPr eaLnBrk="1" hangingPunct="1">
              <a:buFontTx/>
              <a:buNone/>
            </a:pPr>
            <a:r>
              <a:rPr lang="cs-CZ" sz="2100" b="1" i="1" dirty="0" smtClean="0"/>
              <a:t>	</a:t>
            </a:r>
            <a:r>
              <a:rPr lang="cs-CZ" sz="1900" u="sng" dirty="0" smtClean="0"/>
              <a:t>Redukce neredukovaného denního vyměřovacího základu</a:t>
            </a:r>
            <a:r>
              <a:rPr lang="cs-CZ" sz="1900" dirty="0" smtClean="0"/>
              <a:t> podle redukčních hranic: </a:t>
            </a:r>
          </a:p>
          <a:p>
            <a:pPr eaLnBrk="1" hangingPunct="1">
              <a:buFontTx/>
              <a:buNone/>
            </a:pPr>
            <a:r>
              <a:rPr lang="cs-CZ" sz="1900" dirty="0" smtClean="0"/>
              <a:t>	Z hodnoty neredukovaného denního vyměřovacího základu do výše první redukční hranice se uvažuje 90 %, z částky mezi první a druhou redukční hranicí 60 %, z částky mezi druhou a třetí redukční hranicí jen 30 % a nad hodnotou třetí redukční hranice </a:t>
            </a:r>
            <a:r>
              <a:rPr lang="cs-CZ" sz="1900" dirty="0" smtClean="0"/>
              <a:t>se </a:t>
            </a:r>
            <a:r>
              <a:rPr lang="cs-CZ" sz="1900" dirty="0" smtClean="0"/>
              <a:t>nezapočítává nic. Vypočtené hodnoty se sečtou.</a:t>
            </a:r>
          </a:p>
        </p:txBody>
      </p:sp>
      <p:graphicFrame>
        <p:nvGraphicFramePr>
          <p:cNvPr id="7" name="Group 63"/>
          <p:cNvGraphicFramePr>
            <a:graphicFrameLocks noGrp="1"/>
          </p:cNvGraphicFramePr>
          <p:nvPr/>
        </p:nvGraphicFramePr>
        <p:xfrm>
          <a:off x="684213" y="3789363"/>
          <a:ext cx="7991475" cy="2663825"/>
        </p:xfrm>
        <a:graphic>
          <a:graphicData uri="http://schemas.openxmlformats.org/drawingml/2006/table">
            <a:tbl>
              <a:tblPr/>
              <a:tblGrid>
                <a:gridCol w="2232025"/>
                <a:gridCol w="3311525"/>
                <a:gridCol w="2447925"/>
              </a:tblGrid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Redukční hranice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188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Denní vyměřovací základ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188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Výše redukce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1889"/>
                    </a:solidFill>
                  </a:tcPr>
                </a:tc>
              </a:tr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první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do 838 Kč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90 %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  <a:tr h="5302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druhá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od 838 do 1257 Kč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60 %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třetí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od 1257 do 2514 Kč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30 %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nad 2514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nezohledňuje 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28BE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i="1" smtClean="0"/>
              <a:t>3. Krok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900" smtClean="0"/>
              <a:t>	Výpočet </a:t>
            </a:r>
            <a:r>
              <a:rPr lang="cs-CZ" sz="1900" u="sng" smtClean="0"/>
              <a:t>denní výše nemocenské</a:t>
            </a:r>
            <a:r>
              <a:rPr lang="cs-CZ" sz="1900" smtClean="0"/>
              <a:t> se rovná součinu redukovaného vyměřovacího základu a 60%. Částka vyjde v Kč a zaokrouhluje se na celé koruny nahoru.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9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900" smtClean="0"/>
              <a:t>	</a:t>
            </a:r>
            <a:r>
              <a:rPr lang="cs-CZ" sz="1900" b="1" i="1" smtClean="0"/>
              <a:t>Denní nemocenská =  denní vyměřovací základ * 60 %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900" b="1" i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9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i="1" smtClean="0"/>
              <a:t>4. Krok</a:t>
            </a:r>
            <a:endParaRPr lang="cs-CZ" sz="19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900" smtClean="0"/>
              <a:t>	Výpočet nemocenské celkem je součinem denní nemocenské a počtu kalendářních dní pracovní neschopnosti od 2. dne nemoci až do ukončení nemoci (max. 380 kalendářních dnů).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900" b="1" i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900" b="1" i="1" smtClean="0"/>
              <a:t>	Nemocenská celkem = denní nemocenská * počet dní nemoci od 22. dne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900" smtClean="0"/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b="1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b="0" i="1" smtClean="0"/>
              <a:t>Příklad</a:t>
            </a:r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0244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196975"/>
            <a:ext cx="8229600" cy="49339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100" smtClean="0"/>
              <a:t>	</a:t>
            </a:r>
            <a:r>
              <a:rPr lang="cs-CZ" sz="2400" smtClean="0"/>
              <a:t>Zaměstnanec je v pracovní neschopnosti celkem 26 dní . Jeho hrubou mzdu za posledních 12 měsíců ve stejné výši 23 000 Kč.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	</a:t>
            </a:r>
            <a:r>
              <a:rPr lang="cs-CZ" sz="2400" b="1" smtClean="0"/>
              <a:t>Kolik dostane na nemocenské?</a:t>
            </a:r>
          </a:p>
          <a:p>
            <a:pPr eaLnBrk="1" hangingPunct="1">
              <a:buFontTx/>
              <a:buNone/>
            </a:pPr>
            <a:endParaRPr lang="cs-CZ" sz="2100" smtClean="0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755650" y="3108325"/>
            <a:ext cx="7931150" cy="2862263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cs-CZ" sz="2400" b="1" i="1" dirty="0" smtClean="0">
                <a:latin typeface="+mn-lt"/>
              </a:rPr>
              <a:t>Řešení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cs-CZ" sz="2400" dirty="0" smtClean="0">
                <a:latin typeface="+mn-lt"/>
              </a:rPr>
              <a:t>Za prvních 21 dní pracovní neschopnosti náleží zaměstnanci náhrada mzdy od zaměstnavatele a za zbylé dny nemocenská. Od 22. dne do 26 dne, tj. za 5 dní bude vypočtena dávka z nemocenského pojištění na základě informací o mzdě za předchozích 12 kalendářních měsíců od zaměstnavatele.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1. Krok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	</a:t>
            </a:r>
            <a:r>
              <a:rPr lang="cs-CZ" sz="1900" smtClean="0"/>
              <a:t>průměrná měsíční mzda za předchozích 12 měsíců je v případě stále stejné výše mzdy ve výši hrubé měsíční mzdy, tj. 23 000 Kč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19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b="1" smtClean="0"/>
              <a:t>neredukovaný denní vyměřovací základ</a:t>
            </a:r>
            <a:r>
              <a:rPr lang="cs-CZ" sz="1900" smtClean="0"/>
              <a:t> = (23 000 * 12)/ 365 = </a:t>
            </a:r>
            <a:r>
              <a:rPr lang="cs-CZ" sz="1900" b="1" smtClean="0"/>
              <a:t>756,16 Kč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2. Krok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vzhledem  k tomu, že výše částky neredukovaného vyměřovacího základu je menší než první redukční hranice, vychází se s této částky * 90%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b="1" smtClean="0"/>
              <a:t>redukce denního vyměřovacího základu</a:t>
            </a:r>
            <a:r>
              <a:rPr lang="cs-CZ" sz="1900" smtClean="0"/>
              <a:t> = 756,16 * 90% = </a:t>
            </a:r>
            <a:r>
              <a:rPr lang="cs-CZ" sz="1900" b="1" smtClean="0"/>
              <a:t>680, 55 Kč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1900" smtClean="0"/>
              <a:t>	tato částka se zaokrouhlí na celé Kč nahoru na </a:t>
            </a:r>
            <a:r>
              <a:rPr lang="cs-CZ" sz="1900" b="1" smtClean="0"/>
              <a:t>681 </a:t>
            </a:r>
            <a:r>
              <a:rPr lang="cs-CZ" sz="1900" smtClean="0"/>
              <a:t>Kč  </a:t>
            </a:r>
            <a:r>
              <a:rPr lang="cs-CZ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eaLnBrk="1" hangingPunct="1"/>
            <a:r>
              <a:rPr lang="cs-CZ" smtClean="0"/>
              <a:t>3.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b="1" smtClean="0"/>
              <a:t>denní nemocenská</a:t>
            </a:r>
            <a:r>
              <a:rPr lang="cs-CZ" sz="1900" smtClean="0"/>
              <a:t> = zokrouhlený redukovaný vyměřovací základ * 60% =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		          = 681 * 60% = </a:t>
            </a:r>
            <a:r>
              <a:rPr lang="cs-CZ" sz="1900" b="1" smtClean="0"/>
              <a:t>409 Kč /den</a:t>
            </a:r>
            <a:r>
              <a:rPr lang="cs-CZ" sz="1900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sz="1900" smtClean="0"/>
          </a:p>
          <a:p>
            <a:pPr eaLnBrk="1" hangingPunct="1"/>
            <a:r>
              <a:rPr lang="cs-CZ" smtClean="0"/>
              <a:t>4.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</a:t>
            </a:r>
            <a:r>
              <a:rPr lang="cs-CZ" sz="1900" b="1" smtClean="0"/>
              <a:t>nemocenská celkem</a:t>
            </a:r>
            <a:r>
              <a:rPr lang="cs-CZ" sz="1900" smtClean="0"/>
              <a:t> = denní nemocenská * počet dní, za které náleží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		            = 409 * 5 dní = </a:t>
            </a:r>
            <a:r>
              <a:rPr lang="cs-CZ" sz="1900" b="1" smtClean="0"/>
              <a:t>2 045 Kč</a:t>
            </a:r>
          </a:p>
          <a:p>
            <a:pPr eaLnBrk="1" hangingPunct="1">
              <a:buFont typeface="Wingdings" pitchFamily="2" charset="2"/>
              <a:buNone/>
            </a:pPr>
            <a:endParaRPr lang="cs-CZ" sz="19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b="1" i="1" smtClean="0"/>
              <a:t>Odpověď: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2100" b="1" smtClean="0"/>
              <a:t>Dávka nemocenské za 5 kalendářních dnů bude pro zaměstnance činit 2 045 Kč.</a:t>
            </a:r>
          </a:p>
          <a:p>
            <a:pPr eaLnBrk="1" hangingPunct="1">
              <a:buFont typeface="Wingdings" pitchFamily="2" charset="2"/>
              <a:buNone/>
            </a:pPr>
            <a:endParaRPr lang="cs-CZ" sz="2100" b="1" smtClean="0"/>
          </a:p>
          <a:p>
            <a:pPr eaLnBrk="1" hangingPunct="1">
              <a:buFont typeface="Wingdings" pitchFamily="2" charset="2"/>
              <a:buNone/>
            </a:pPr>
            <a:endParaRPr lang="cs-CZ" sz="1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smtClean="0"/>
              <a:t>Zdroje informací: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285875"/>
            <a:ext cx="8229600" cy="4845050"/>
          </a:xfrm>
        </p:spPr>
        <p:txBody>
          <a:bodyPr/>
          <a:lstStyle/>
          <a:p>
            <a:pPr eaLnBrk="1" hangingPunct="1"/>
            <a:r>
              <a:rPr lang="cs-CZ" sz="2600" smtClean="0"/>
              <a:t>Zákon č. 187/2006 Sb., o nemocenském pojištění, v platném znění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http://portal.gov.cz/app/zakony/zakonPar.jsp?idBiblio=62555&amp;fulltext=187~2F2006&amp;nr=&amp;part=&amp;name=&amp;rpp=100#local-content</a:t>
            </a:r>
          </a:p>
          <a:p>
            <a:pPr eaLnBrk="1" hangingPunct="1"/>
            <a:r>
              <a:rPr lang="cs-CZ" sz="2600" smtClean="0"/>
              <a:t>Internetové stránky Ministerstva práce a sociálních věcí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http://www.mpsv.cz/cs/7</a:t>
            </a:r>
          </a:p>
          <a:p>
            <a:pPr eaLnBrk="1" hangingPunct="1"/>
            <a:r>
              <a:rPr lang="cs-CZ" sz="2600" smtClean="0"/>
              <a:t>Internetové stránky České správy sociálního zabezpečení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http://www.cssz.cz/cz/nemocenske-pojisteni/</a:t>
            </a:r>
          </a:p>
          <a:p>
            <a:pPr eaLnBrk="1" hangingPunct="1"/>
            <a:r>
              <a:rPr lang="cs-CZ" sz="2600" smtClean="0"/>
              <a:t>Vlastní zdroje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322</Words>
  <Application>Microsoft Office PowerPoint</Application>
  <PresentationFormat>Předvádění na obrazovce (4:3)</PresentationFormat>
  <Paragraphs>108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Wingdings</vt:lpstr>
      <vt:lpstr>Times New Roman</vt:lpstr>
      <vt:lpstr>Motiv sady Office</vt:lpstr>
      <vt:lpstr>Síť</vt:lpstr>
      <vt:lpstr>Snímek 1</vt:lpstr>
      <vt:lpstr>Nemocenská a náhrada mzdy</vt:lpstr>
      <vt:lpstr>Podmínky nároku na nemocenskou</vt:lpstr>
      <vt:lpstr>Postup výpočtu nemocenské</vt:lpstr>
      <vt:lpstr>Snímek 5</vt:lpstr>
      <vt:lpstr>Snímek 6</vt:lpstr>
      <vt:lpstr>Příklad</vt:lpstr>
      <vt:lpstr>Snímek 8</vt:lpstr>
      <vt:lpstr>Snímek 9</vt:lpstr>
      <vt:lpstr>Zdroje informací: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34</cp:revision>
  <dcterms:created xsi:type="dcterms:W3CDTF">2010-09-06T12:21:50Z</dcterms:created>
  <dcterms:modified xsi:type="dcterms:W3CDTF">2014-03-23T10:28:55Z</dcterms:modified>
</cp:coreProperties>
</file>