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12"/>
  </p:notesMasterIdLst>
  <p:handoutMasterIdLst>
    <p:handoutMasterId r:id="rId13"/>
  </p:handoutMasterIdLst>
  <p:sldIdLst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72" autoAdjust="0"/>
    <p:restoredTop sz="94660"/>
  </p:normalViewPr>
  <p:slideViewPr>
    <p:cSldViewPr>
      <p:cViewPr varScale="1">
        <p:scale>
          <a:sx n="102" d="100"/>
          <a:sy n="102" d="100"/>
        </p:scale>
        <p:origin x="-102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BBB91DF-1794-4970-BFF1-B6CD8D382EB3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95299013-FE11-4D1A-8175-8F3F76112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9F0AEBA-1E2F-460B-B7CC-965D15775DFC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65823AC4-FC5D-4115-ADDE-70CDF5993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87ADA6A-3994-4578-A052-EAE5C9B57E3A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5BF0C05-ED20-4B6F-A10C-F2D98B8A3A2E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E4E69-90B6-48C3-81F9-104CE06DC45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4B1F7-58B9-43C2-82B2-9D8F7BB93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76818-D5E3-434A-87E5-CED2556B0D86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46B51-19E3-4CCA-A618-E1ECE2D90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F4749-968D-46BE-8F22-D7BDA434BE4A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BCA7A-3367-4D5D-BCE5-BF43A7C14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AFBC0-C4A1-4310-BFBE-4407FD17840E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C4BD3-B606-411E-B886-C04FE3D35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503E1-0D09-431C-8EFD-EEA432A6A334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29B24-21F2-4386-A1F4-B88BBA342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1BBBB-B76B-4CE5-B459-B277FEFD407A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0A35D-C9C8-4778-A717-3A13CB507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12D59-6D19-4495-AF0E-04E58823923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EFD33-9514-44C6-8DFB-F64D5EE4D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0DA50-85ED-4050-9071-811F7634027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574F4-EEC1-44C7-ABEC-EB218B8D2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A5D49-FB19-4FC4-8A53-6BCCE70C03F9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C59B8-54D0-4CE0-B9E0-9F07979BE4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2D854-77F8-4873-B248-BEA3A0EFA0A4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D2485-F3A1-493A-BF5B-DED393275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27E39-7A67-4387-8CD4-ECA0F8F35EC2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8D6B7-9D95-4B7D-A5FC-796112B60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9B2AD-2191-48CC-B154-830A7BBC6D8B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A4483-9912-45E3-9AB9-14A87A1468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48840-202A-49B3-89E8-8CE0B4BAD9C9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7F59EE9-306F-4973-BBA5-AAFEB304B16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7F19B5-2976-4C8E-A15F-B94271FCBFEA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F41970-3EF6-4092-9378-C7901CA6E2D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E815E6-86B5-4B26-9122-1E93F49C7CF1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31FA3-95F2-4BCA-B7F4-56A1C356C1F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A00C54-1004-41F7-8693-0667B3C8809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697670-9DF2-4717-95A5-768D80888C3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B5D25C-C714-465E-B5FD-FF02030EAE6D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75C045-9904-49C4-A149-0C6F9CE97A8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1E690-60AA-4100-A36A-E18ADA4AD4CE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D805F5-1896-4226-9131-33B51BCCA8E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975312-045E-41DA-82A9-DBE51C49283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87C95C-3F4B-41E8-85B5-37E7394FA2E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BD7EB-3C3E-4AFF-ADCE-38C21390059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A0C932-B28B-413F-B14C-40DC1775639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70DA0-F0EE-49CC-8E85-A1E97940DA5D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1A987B-9CD3-4743-8831-1F4957F9781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E96D8F-7177-4AB8-BF8E-D77249E5D22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50534F-73C0-40A0-A6D6-0AA9B7FC3AC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FDD19A-F365-46A6-A6DC-61FEA004DEC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1A7DE0-6F39-47CF-92CB-7EE27FB7FBF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A7D5A6-E1CC-4FA1-9CC8-A21C7CFEADB8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99CE645F-C8EA-410A-9603-C2A56AD52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7D17196-4681-45F5-83F2-000CD9E2167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smtClean="0"/>
            </a:lvl1pPr>
          </a:lstStyle>
          <a:p>
            <a:pPr>
              <a:defRPr/>
            </a:pPr>
            <a:fld id="{FF43FEB0-9A91-47E2-86CC-F75C8ABAB93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181" name="Group 37"/>
          <p:cNvGraphicFramePr>
            <a:graphicFrameLocks noGrp="1"/>
          </p:cNvGraphicFramePr>
          <p:nvPr/>
        </p:nvGraphicFramePr>
        <p:xfrm>
          <a:off x="1258888" y="2133600"/>
          <a:ext cx="6697662" cy="41783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Dávky nemocenského pojištění - ošetřovné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3. ročník SOŠ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 dávku ošetřovného  a způsob výpočtu této dávky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+ příklad k procvičení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881062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b="0" smtClean="0"/>
              <a:t>Ošetřovné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  <a:extLst>
            <a:ext uri="{909E8E84-426E-40DD-AFC4-6F175D3DCCD1}"/>
            <a:ext uri="{AF507438-7753-43E0-B8FC-AC1667EBCBE1}"/>
          </a:extLst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125" name="Zástupný symbol pro obsah 1"/>
          <p:cNvSpPr>
            <a:spLocks noGrp="1"/>
          </p:cNvSpPr>
          <p:nvPr>
            <p:ph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algn="just" eaLnBrk="1" hangingPunct="1"/>
            <a:r>
              <a:rPr lang="cs-CZ" sz="2000" smtClean="0"/>
              <a:t>Nárok na ošetřovné má zaměstnanec, pokud nemůže pracovat kvůli tomu, že ošetřuje nemocného člena domácnosti </a:t>
            </a:r>
          </a:p>
          <a:p>
            <a:pPr algn="just" eaLnBrk="1" hangingPunct="1"/>
            <a:r>
              <a:rPr lang="cs-CZ" sz="2000" smtClean="0"/>
              <a:t>Nárok má také v případě že:</a:t>
            </a:r>
          </a:p>
          <a:p>
            <a:pPr lvl="1" algn="just" eaLnBrk="1" hangingPunct="1"/>
            <a:r>
              <a:rPr lang="cs-CZ" sz="2000" smtClean="0"/>
              <a:t>musí pečovat o zdravé dítě mladší 10 let, protože školské nebo dětské zařízení bylo uzavřeno (z důvodu epidemie, havárie či jiné nepředvídané události)</a:t>
            </a:r>
          </a:p>
          <a:p>
            <a:pPr lvl="1" algn="just" eaLnBrk="1" hangingPunct="1"/>
            <a:r>
              <a:rPr lang="cs-CZ" sz="2000" smtClean="0"/>
              <a:t>dítěti byla nařízena karanténa</a:t>
            </a:r>
          </a:p>
          <a:p>
            <a:pPr lvl="1" algn="just" eaLnBrk="1" hangingPunct="1"/>
            <a:r>
              <a:rPr lang="cs-CZ" sz="2000" smtClean="0"/>
              <a:t>osoba, která jinak o dítě pečuje, sama onemocněla. </a:t>
            </a:r>
          </a:p>
          <a:p>
            <a:pPr algn="just" eaLnBrk="1" hangingPunct="1"/>
            <a:r>
              <a:rPr lang="cs-CZ" sz="2000" smtClean="0"/>
              <a:t>Vypláceno už od prvního dne ošetřování</a:t>
            </a:r>
          </a:p>
          <a:p>
            <a:pPr algn="just" eaLnBrk="1" hangingPunct="1"/>
            <a:r>
              <a:rPr lang="cs-CZ" sz="2000" smtClean="0"/>
              <a:t>Maximálně však po dobu </a:t>
            </a:r>
            <a:r>
              <a:rPr lang="cs-CZ" sz="2000" u="sng" smtClean="0"/>
              <a:t>devíti kalendářních dní</a:t>
            </a:r>
            <a:r>
              <a:rPr lang="cs-CZ" sz="2000" smtClean="0"/>
              <a:t>, pouze u osamělých zaměstnanců (samoživitelů) se maximum prodlužuje na                   </a:t>
            </a:r>
            <a:r>
              <a:rPr lang="cs-CZ" sz="2000" u="sng" smtClean="0"/>
              <a:t>16 kalendářních dní</a:t>
            </a:r>
          </a:p>
          <a:p>
            <a:pPr algn="just" eaLnBrk="1" hangingPunct="1"/>
            <a:r>
              <a:rPr lang="cs-CZ" sz="2000" smtClean="0"/>
              <a:t>Rodiče či jiné oprávněné osoby se přitom mohou v ošetřování vystřídat, ale pouze jednou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963612"/>
          </a:xfrm>
        </p:spPr>
        <p:txBody>
          <a:bodyPr anchor="ctr"/>
          <a:lstStyle/>
          <a:p>
            <a:pPr eaLnBrk="1" hangingPunct="1"/>
            <a:r>
              <a:rPr lang="cs-CZ" b="0" smtClean="0"/>
              <a:t>Postup výpočtu ošetřovného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/>
            <a:r>
              <a:rPr lang="cs-CZ" sz="2100" b="1" i="1" smtClean="0"/>
              <a:t>1.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100" smtClean="0"/>
              <a:t>	Výpočet průměrné mzdy  z 12 předchozích kalendářních měsíců přepočteno na jeden kalendářní den = neredukovaný denní vyměřovací základ</a:t>
            </a:r>
          </a:p>
          <a:p>
            <a:pPr eaLnBrk="1" hangingPunct="1"/>
            <a:endParaRPr lang="cs-CZ" sz="21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100" b="1" i="1" smtClean="0"/>
              <a:t>	</a:t>
            </a:r>
            <a:r>
              <a:rPr lang="cs-CZ" sz="2100" b="1" i="1" u="sng" smtClean="0"/>
              <a:t>neredukovaný denní vyměřovací základ</a:t>
            </a:r>
            <a:r>
              <a:rPr lang="cs-CZ" sz="2100" smtClean="0"/>
              <a:t>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100" b="1" i="1" smtClean="0"/>
              <a:t>	</a:t>
            </a:r>
            <a:r>
              <a:rPr lang="el-GR" sz="2100" b="1" i="1" smtClean="0"/>
              <a:t>Σ</a:t>
            </a:r>
            <a:r>
              <a:rPr lang="cs-CZ" sz="2100" b="1" i="1" smtClean="0"/>
              <a:t> (hrubá mzda za kalendářní měsíc 1 až 12 v předchozím období)/ 365 kalendářních dnů</a:t>
            </a:r>
            <a:endParaRPr lang="el-GR" sz="2100" b="1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908050"/>
            <a:ext cx="8218488" cy="31686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200" b="1" i="1" smtClean="0"/>
              <a:t>	2. Krok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200" smtClean="0"/>
              <a:t>	</a:t>
            </a:r>
            <a:r>
              <a:rPr lang="cs-CZ" sz="2200" u="sng" smtClean="0"/>
              <a:t>Redukce neredukovaného denního vyměřovacího základu</a:t>
            </a:r>
            <a:r>
              <a:rPr lang="cs-CZ" sz="2200" smtClean="0"/>
              <a:t> podle redukčních hranic.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200" smtClean="0"/>
              <a:t>	Z hodnoty neredukovaného denního vyměřovacího základu do výše první redukční hranice se uvažuje 90 %,  z částky mezi první a druhou redukční hranicí 60 %, z částky mezi druhou a třetí redukční hranicí jen 30 % a nad hodnotou třetí redukční hranice ne nezapočítává nic.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200" smtClean="0"/>
              <a:t>	Vypočtené hodnoty se sečtou.</a:t>
            </a:r>
          </a:p>
        </p:txBody>
      </p:sp>
      <p:graphicFrame>
        <p:nvGraphicFramePr>
          <p:cNvPr id="5151" name="Group 31"/>
          <p:cNvGraphicFramePr>
            <a:graphicFrameLocks noGrp="1"/>
          </p:cNvGraphicFramePr>
          <p:nvPr>
            <p:ph sz="half" idx="4294967295"/>
          </p:nvPr>
        </p:nvGraphicFramePr>
        <p:xfrm>
          <a:off x="827088" y="4365625"/>
          <a:ext cx="7859712" cy="1763396"/>
        </p:xfrm>
        <a:graphic>
          <a:graphicData uri="http://schemas.openxmlformats.org/drawingml/2006/table">
            <a:tbl>
              <a:tblPr/>
              <a:tblGrid>
                <a:gridCol w="2197100"/>
                <a:gridCol w="3255962"/>
                <a:gridCol w="2406650"/>
              </a:tblGrid>
              <a:tr h="355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Redukční hranice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188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Denní vyměřovací základ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188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Výše redukce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1889"/>
                    </a:solidFill>
                  </a:tcPr>
                </a:tc>
              </a:tr>
              <a:tr h="350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první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do 838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90 %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  <a:tr h="347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druhá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od 838 do 1257 Kč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60 %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  <a:tr h="3540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třetí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od 1257 do 2514 Kč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30 %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  <a:tr h="3524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nad 2514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nezohledňuje 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100" b="1" i="1" smtClean="0"/>
              <a:t>3. Krok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Výpočet </a:t>
            </a:r>
            <a:r>
              <a:rPr lang="cs-CZ" sz="2100" u="sng" smtClean="0"/>
              <a:t>denní výše ošetřovného</a:t>
            </a:r>
            <a:r>
              <a:rPr lang="cs-CZ" sz="2100" smtClean="0"/>
              <a:t> se rovná součinu redukovaného vyměřovacího základu a 60%. Částka vyjde v Kč a zaokrouhluje se na celé koruny nahoru.</a:t>
            </a:r>
          </a:p>
          <a:p>
            <a:pPr eaLnBrk="1" hangingPunct="1">
              <a:lnSpc>
                <a:spcPct val="80000"/>
              </a:lnSpc>
            </a:pPr>
            <a:endParaRPr lang="cs-CZ" sz="21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b="1" i="1" smtClean="0"/>
              <a:t>	Denní ošetřovné =  denní vyměřovací základ * 60 %</a:t>
            </a:r>
          </a:p>
          <a:p>
            <a:pPr eaLnBrk="1" hangingPunct="1">
              <a:lnSpc>
                <a:spcPct val="80000"/>
              </a:lnSpc>
            </a:pPr>
            <a:endParaRPr lang="cs-CZ" sz="2100" b="1" i="1" smtClean="0"/>
          </a:p>
          <a:p>
            <a:pPr eaLnBrk="1" hangingPunct="1">
              <a:lnSpc>
                <a:spcPct val="80000"/>
              </a:lnSpc>
            </a:pPr>
            <a:endParaRPr lang="cs-CZ" sz="2100" smtClean="0"/>
          </a:p>
          <a:p>
            <a:pPr eaLnBrk="1" hangingPunct="1">
              <a:lnSpc>
                <a:spcPct val="80000"/>
              </a:lnSpc>
            </a:pPr>
            <a:r>
              <a:rPr lang="cs-CZ" sz="2100" b="1" i="1" smtClean="0"/>
              <a:t>4. Krok</a:t>
            </a:r>
            <a:endParaRPr lang="cs-CZ" sz="21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Výpočet ošetřovného celkem je součinem denní částky ošetřovného a počtu kalendářních dní, kdy zaměstnanec pečoval o dítě nebo jiného člena domácnosti nejdéle však 9 (respektive 16) kalendářních dní.</a:t>
            </a:r>
          </a:p>
          <a:p>
            <a:pPr eaLnBrk="1" hangingPunct="1">
              <a:lnSpc>
                <a:spcPct val="80000"/>
              </a:lnSpc>
            </a:pPr>
            <a:endParaRPr lang="cs-CZ" sz="2100" b="1" i="1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b="1" i="1" smtClean="0"/>
              <a:t>	Ošetřovné celkem = denní ošetřovné* počet dní ošetřování</a:t>
            </a:r>
            <a:endParaRPr lang="cs-CZ" sz="21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100" b="1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b="0" i="1" smtClean="0"/>
              <a:t>Příklad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	</a:t>
            </a:r>
            <a:r>
              <a:rPr lang="cs-CZ" sz="2100" smtClean="0"/>
              <a:t>Zaměstnanec ošetřoval nemocného člena domácnosti (dítě ve věku 6 let) 8 kalendářních dnů. Výše hrubé mzdy zaměstnance byla za posledních 12 měsíců stejná a to ve výši 30 000 Kč.</a:t>
            </a:r>
          </a:p>
          <a:p>
            <a:pPr eaLnBrk="1" hangingPunct="1">
              <a:buFont typeface="Wingdings" pitchFamily="2" charset="2"/>
              <a:buNone/>
            </a:pPr>
            <a:endParaRPr lang="cs-CZ" sz="21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100" smtClean="0"/>
              <a:t>	Vypočítejte výši celkové dávky ošetřovného, které za období péče o člena domácnosti náleží zaměstnanci.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/>
          </p:cNvSpPr>
          <p:nvPr>
            <p:ph type="body" idx="4294967295"/>
          </p:nvPr>
        </p:nvSpPr>
        <p:spPr>
          <a:xfrm>
            <a:off x="457200" y="549275"/>
            <a:ext cx="8229600" cy="5975350"/>
          </a:xfrm>
          <a:noFill/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b="1" i="1" smtClean="0"/>
              <a:t>1. Krok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  <a:r>
              <a:rPr lang="cs-CZ" sz="1900" smtClean="0"/>
              <a:t>průměrná měsíční mzda za předchozích 12 měsíců je v případě stále stejné výše mzdy ve výši hrubé měsíční mzdy, tj. 30 000 Kč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900" b="1" smtClean="0"/>
              <a:t>	neredukovaný denní vyměřovací základ</a:t>
            </a:r>
            <a:r>
              <a:rPr lang="cs-CZ" sz="1900" smtClean="0"/>
              <a:t> = (30 000 * 12)/ 365 = </a:t>
            </a:r>
            <a:r>
              <a:rPr lang="cs-CZ" sz="1900" b="1" smtClean="0"/>
              <a:t>986,30 Kč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90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1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b="1" i="1" smtClean="0"/>
              <a:t>2. Krok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  <a:r>
              <a:rPr lang="cs-CZ" sz="1900" smtClean="0"/>
              <a:t>vzhledem  k tomu, že výše částky neredukovaného vyměřovacího základu přesáhla první redukční hranici a je mezi první a druhou redukční hranicí, bude se celková částka redukovaného vyměřovacího základu počítat jako součet :</a:t>
            </a:r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	první redukční hranice * 90% = 838 * 90% = </a:t>
            </a:r>
            <a:r>
              <a:rPr lang="cs-CZ" sz="1900" smtClean="0">
                <a:solidFill>
                  <a:schemeClr val="accent2"/>
                </a:solidFill>
              </a:rPr>
              <a:t>754,2 </a:t>
            </a:r>
          </a:p>
          <a:p>
            <a:pPr eaLnBrk="1" hangingPunct="1">
              <a:lnSpc>
                <a:spcPct val="80000"/>
              </a:lnSpc>
            </a:pPr>
            <a:r>
              <a:rPr lang="cs-CZ" sz="1900" smtClean="0"/>
              <a:t>	(částka neredukovaného denního vyměř. základu - první redukční 	hranice) * 60% = (986,30 – 838) * 60% = 148,3 * 60% = </a:t>
            </a:r>
            <a:r>
              <a:rPr lang="cs-CZ" sz="1900" smtClean="0">
                <a:solidFill>
                  <a:schemeClr val="accent2"/>
                </a:solidFill>
              </a:rPr>
              <a:t>88,98 Kč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900" b="1" smtClean="0"/>
              <a:t>	redukce denního vyměřovacího základu</a:t>
            </a:r>
            <a:r>
              <a:rPr lang="cs-CZ" sz="1900" smtClean="0"/>
              <a:t> = 754,2 + 88,98 = </a:t>
            </a:r>
            <a:r>
              <a:rPr lang="cs-CZ" sz="1900" b="1" smtClean="0"/>
              <a:t>843,18 Kč </a:t>
            </a:r>
            <a:r>
              <a:rPr lang="cs-CZ" sz="1900" smtClean="0"/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smtClean="0">
                <a:solidFill>
                  <a:schemeClr val="accent2"/>
                </a:solidFill>
              </a:rPr>
              <a:t>tato částka se zaokrouhlí na celé Kč nahoru na </a:t>
            </a:r>
            <a:r>
              <a:rPr lang="cs-CZ" sz="1900" b="1" smtClean="0">
                <a:solidFill>
                  <a:schemeClr val="accent2"/>
                </a:solidFill>
              </a:rPr>
              <a:t>844 Kč</a:t>
            </a:r>
            <a:r>
              <a:rPr lang="cs-CZ" sz="2100" smtClean="0">
                <a:solidFill>
                  <a:schemeClr val="accent2"/>
                </a:solidFill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/>
          </p:cNvSpPr>
          <p:nvPr>
            <p:ph type="body" idx="4294967295"/>
          </p:nvPr>
        </p:nvSpPr>
        <p:spPr>
          <a:xfrm>
            <a:off x="457200" y="692150"/>
            <a:ext cx="8229600" cy="5434013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smtClean="0"/>
              <a:t>3. Krok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b="1" smtClean="0"/>
              <a:t>denní ošetřovné </a:t>
            </a:r>
            <a:r>
              <a:rPr lang="cs-CZ" sz="1900" smtClean="0"/>
              <a:t>= zokrouhlený redukovaný vyměřovací základ * 60% =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         </a:t>
            </a:r>
            <a:r>
              <a:rPr lang="cs-CZ" sz="1900" smtClean="0">
                <a:solidFill>
                  <a:schemeClr val="accent2"/>
                </a:solidFill>
              </a:rPr>
              <a:t>= 844 * 60% = 506,40</a:t>
            </a:r>
            <a:r>
              <a:rPr lang="cs-CZ" sz="1900" b="1" smtClean="0">
                <a:solidFill>
                  <a:schemeClr val="accent2"/>
                </a:solidFill>
              </a:rPr>
              <a:t> Kč /den</a:t>
            </a:r>
            <a:r>
              <a:rPr lang="cs-CZ" sz="1900" smtClean="0"/>
              <a:t>  </a:t>
            </a:r>
            <a:r>
              <a:rPr lang="cs-CZ" sz="1900" smtClean="0">
                <a:solidFill>
                  <a:schemeClr val="accent2"/>
                </a:solidFill>
              </a:rPr>
              <a:t>zaokrouhlení na 507 Kč</a:t>
            </a:r>
          </a:p>
          <a:p>
            <a:pPr eaLnBrk="1" hangingPunct="1">
              <a:lnSpc>
                <a:spcPct val="90000"/>
              </a:lnSpc>
            </a:pPr>
            <a:endParaRPr lang="cs-CZ" sz="19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smtClean="0"/>
              <a:t>4. Krok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b="1" smtClean="0"/>
              <a:t>ošetřovné celkem</a:t>
            </a:r>
            <a:r>
              <a:rPr lang="cs-CZ" sz="1900" smtClean="0"/>
              <a:t> = denní nemocenská * počet dní, za které náleží =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		            = </a:t>
            </a:r>
            <a:r>
              <a:rPr lang="cs-CZ" sz="1900" smtClean="0">
                <a:solidFill>
                  <a:schemeClr val="accent2"/>
                </a:solidFill>
              </a:rPr>
              <a:t>507 * 8 dní = 4 056 </a:t>
            </a:r>
            <a:r>
              <a:rPr lang="cs-CZ" sz="1900" b="1" smtClean="0">
                <a:solidFill>
                  <a:schemeClr val="accent2"/>
                </a:solidFill>
              </a:rPr>
              <a:t>Kč</a:t>
            </a:r>
          </a:p>
          <a:p>
            <a:pPr eaLnBrk="1" hangingPunct="1">
              <a:lnSpc>
                <a:spcPct val="90000"/>
              </a:lnSpc>
            </a:pPr>
            <a:endParaRPr lang="cs-CZ" sz="1900" b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smtClean="0"/>
              <a:t>Odpověď: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  <a:r>
              <a:rPr lang="cs-CZ" sz="2100" b="1" smtClean="0"/>
              <a:t>Dávka ošetřovného za 8 kalendářních dnů, kdy zaměstnanec pečoval o dítě, bude činit 4 056 Kč.</a:t>
            </a:r>
          </a:p>
          <a:p>
            <a:pPr eaLnBrk="1" hangingPunct="1">
              <a:lnSpc>
                <a:spcPct val="90000"/>
              </a:lnSpc>
            </a:pPr>
            <a:endParaRPr lang="cs-CZ" sz="2100" b="1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1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smtClean="0"/>
              <a:t>Zdroje informací: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214438"/>
            <a:ext cx="8229600" cy="4916487"/>
          </a:xfrm>
        </p:spPr>
        <p:txBody>
          <a:bodyPr/>
          <a:lstStyle/>
          <a:p>
            <a:pPr eaLnBrk="1" hangingPunct="1"/>
            <a:r>
              <a:rPr lang="cs-CZ" sz="2600" smtClean="0"/>
              <a:t>Zákon č. 187/2006 Sb., o nemocenském pojištění, v platném znění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http://portal.gov.cz/app/zakony/zakonPar.jsp?idBiblio=62555&amp;fulltext=187~2F2006&amp;nr=&amp;part=&amp;name=&amp;rpp=100#local-content</a:t>
            </a:r>
          </a:p>
          <a:p>
            <a:pPr eaLnBrk="1" hangingPunct="1"/>
            <a:r>
              <a:rPr lang="cs-CZ" sz="2600" smtClean="0"/>
              <a:t>Internetové stránky Ministerstva práce a sociálních věcí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http://www.mpsv.cz/cs/7</a:t>
            </a:r>
          </a:p>
          <a:p>
            <a:pPr eaLnBrk="1" hangingPunct="1"/>
            <a:r>
              <a:rPr lang="cs-CZ" sz="2600" smtClean="0"/>
              <a:t>Internetové stránky České správy sociálního zabezpečení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http://www.cssz.cz/cz/nemocenske-pojisteni/ucast-na-pojisteni/</a:t>
            </a:r>
          </a:p>
          <a:p>
            <a:pPr eaLnBrk="1" hangingPunct="1"/>
            <a:r>
              <a:rPr lang="cs-CZ" sz="2600" smtClean="0"/>
              <a:t>Vlastní zdroje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236</Words>
  <Application>Microsoft Office PowerPoint</Application>
  <PresentationFormat>Předvádění na obrazovce (4:3)</PresentationFormat>
  <Paragraphs>106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Wingdings</vt:lpstr>
      <vt:lpstr>Times New Roman</vt:lpstr>
      <vt:lpstr>Motiv sady Office</vt:lpstr>
      <vt:lpstr>Síť</vt:lpstr>
      <vt:lpstr>Snímek 1</vt:lpstr>
      <vt:lpstr>Ošetřovné</vt:lpstr>
      <vt:lpstr>Postup výpočtu ošetřovného</vt:lpstr>
      <vt:lpstr>Snímek 4</vt:lpstr>
      <vt:lpstr>Snímek 5</vt:lpstr>
      <vt:lpstr>Příklad</vt:lpstr>
      <vt:lpstr>Snímek 7</vt:lpstr>
      <vt:lpstr>Snímek 8</vt:lpstr>
      <vt:lpstr>Zdroje informací: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27</cp:revision>
  <dcterms:created xsi:type="dcterms:W3CDTF">2010-09-06T12:21:50Z</dcterms:created>
  <dcterms:modified xsi:type="dcterms:W3CDTF">2014-03-23T10:01:47Z</dcterms:modified>
</cp:coreProperties>
</file>