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49" r:id="rId2"/>
  </p:sldMasterIdLst>
  <p:notesMasterIdLst>
    <p:notesMasterId r:id="rId13"/>
  </p:notesMasterIdLst>
  <p:handoutMasterIdLst>
    <p:handoutMasterId r:id="rId14"/>
  </p:handoutMasterIdLst>
  <p:sldIdLst>
    <p:sldId id="259" r:id="rId3"/>
    <p:sldId id="260" r:id="rId4"/>
    <p:sldId id="261" r:id="rId5"/>
    <p:sldId id="262" r:id="rId6"/>
    <p:sldId id="269" r:id="rId7"/>
    <p:sldId id="264" r:id="rId8"/>
    <p:sldId id="265" r:id="rId9"/>
    <p:sldId id="267" r:id="rId10"/>
    <p:sldId id="270" r:id="rId11"/>
    <p:sldId id="268" r:id="rId1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C7E8"/>
    <a:srgbClr val="4DB4BF"/>
    <a:srgbClr val="764EBE"/>
    <a:srgbClr val="50BCB9"/>
    <a:srgbClr val="4BC1B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39" autoAdjust="0"/>
    <p:restoredTop sz="94660"/>
  </p:normalViewPr>
  <p:slideViewPr>
    <p:cSldViewPr>
      <p:cViewPr varScale="1">
        <p:scale>
          <a:sx n="103" d="100"/>
          <a:sy n="103" d="100"/>
        </p:scale>
        <p:origin x="-15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E29E70D-401A-413B-8628-EABBF76FE4BF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F39587B2-9F3F-4036-BD12-A296DCBF1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44815B9-9106-45AB-A98E-E84E98441EDE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3608DA1C-1D18-413E-BFC4-4196625BD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4C7B22B-6679-4579-9B72-7740B075179F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6471663-B106-4E13-A60F-25638C379CFE}" type="slidenum">
              <a:rPr lang="cs-CZ" smtClean="0"/>
              <a:pPr/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F4D57-5018-4F10-B908-D5F30F2BAAF5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77E0A-5F4F-4B02-B207-52345756F7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8BB02-3C9E-449A-A557-B52954094CDC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62A3A-115B-42E9-98CA-CC7BB48558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CD66A-C03E-48F3-ABB4-F83C01FB6544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B5B23-EED6-44D6-81C8-3BCEDFBFA1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CF452-78E2-4B8A-AC19-F0D66DADEDB0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62A44-74CB-40A6-BEE5-889EE219E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4C909-A627-454F-B0C5-9EB5E32ECF2C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2721D-0588-4DF5-BED2-689F0CA91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ED1F1-7E40-49F3-AD2C-99ECB505BCAD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23FCE-C6A0-45F7-BD7E-4779D5DDF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52CAD-A579-4394-9E4B-B9196554F38E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C0DB5-4C28-42E0-A9D1-AF267FB45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ED5A0-811B-4F7B-8619-5951D74C194D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FD5F3A-1008-40D7-9468-6AE88ED106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29718-8AAA-44DD-A80D-C484E4CD9B60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59CB2-3294-4724-A207-923854EA12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316FE-D6D1-4A83-928F-2C7BCFF6CA2F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E5F98-D460-4457-BDEF-7767F1A93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C2739-29AE-43CB-995F-B2F6F627EBC0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E9CFF-0620-49AA-B86F-A67A87E661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2BA6A-CD41-406D-85FE-260046734092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68565-BD49-4C3B-AA17-B4303EB596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F9D87C-6F8A-4AED-BBC1-56517C7818A0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363F9-F5AB-422D-8CB1-68E56C7E6F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anose="05000000000000000000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34854-F722-49B6-B855-B7814EEA668B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2DE126-1C4D-4180-BB85-7CD449B4CD6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F69EDD-7667-44F8-AC30-9D46E8A60112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3E6EFD-233D-4A9C-9351-BA85E0D1D1F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971D7F-C7B8-45A8-9892-0A6915E7BA26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2C96DF-691F-4C64-B0CB-2585460896E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763D46-7DAC-4A82-97AC-70D0DD8B2C48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8C68EB-8281-4552-8240-FDAC460DDC4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D9A06F-B99A-4FD1-8FE4-7F6D0103E083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FC7FCC-BB98-441C-8DFF-A739F66B667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B6CA2B-176B-4D96-9AEC-E30632B2728F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E19819-1FF0-4CDE-9F0F-A0AB4A3C725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AD93D9-0914-44C5-83D7-D551C21C48E0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8D7B02-6A33-4EA3-AABE-E0397A4039D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F03BB5-9F77-40FE-8F24-CB78AE2A6542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C18219-C59D-4800-BA14-5232398613F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BECEA0-10F1-456C-B7C0-796563E050E2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4FF98B-B99A-4DEE-A3E9-1EC92C1FC4F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E16A8F-0F41-431B-A80B-9EA4ED6E80AF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55E93B-5263-4F92-9D6A-E5C18B59C73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8E9C17-BC26-40D9-9F47-31A23687023A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CBFB5E-2949-43D3-860D-FC622C506E6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9A152E5-884F-4B98-81BB-BE927AC82348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AA07CE92-D11E-433C-A932-A3CD71F6C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111A280-C486-4C81-9791-55BF20293B9F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91A7BB0A-46C9-4626-96A0-B78BA4BCC48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205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2057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58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59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8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0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1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2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8" cy="7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3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8" cy="7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4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5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6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8" cy="7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7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8" cy="7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8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9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0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1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8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2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8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3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4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5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8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6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8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7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8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9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0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8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1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8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2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3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4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8" cy="7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5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8" cy="7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6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7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8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409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181" name="Group 37"/>
          <p:cNvGraphicFramePr>
            <a:graphicFrameLocks noGrp="1"/>
          </p:cNvGraphicFramePr>
          <p:nvPr/>
        </p:nvGraphicFramePr>
        <p:xfrm>
          <a:off x="1258888" y="2133600"/>
          <a:ext cx="6697662" cy="41529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Životní a existenční minimum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Ing. Eva Hradilová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Sociální zabezpečení pro 3. ročník SOŠ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SOŠ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Listopad 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Materiál představuje žákům  důvody  vyžívání životního a existenčního minima pro účely výpočtu nároku na dávky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+ příklad k procvičení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 anchor="ctr"/>
          <a:lstStyle/>
          <a:p>
            <a:pPr eaLnBrk="1" hangingPunct="1"/>
            <a:r>
              <a:rPr lang="cs-CZ" sz="3000" b="0" u="sng" smtClean="0"/>
              <a:t>Definice životního a existenčního minima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142875" y="5072063"/>
            <a:ext cx="8786813" cy="1649412"/>
          </a:xfrm>
          <a:ln>
            <a:solidFill>
              <a:schemeClr val="bg1"/>
            </a:solidFill>
          </a:ln>
          <a:extLst>
            <a:ext uri="{909E8E84-426E-40DD-AFC4-6F175D3DCCD1}"/>
            <a:ext uri="{AF507438-7753-43E0-B8FC-AC1667EBCBE1}"/>
          </a:extLst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5125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600" b="1" smtClean="0"/>
              <a:t>Životní minimum</a:t>
            </a:r>
            <a:r>
              <a:rPr lang="cs-CZ" sz="2600" smtClean="0"/>
              <a:t> je minimální hranice peněžních příjmů k zajištění výživy a ostatních základních osobních potřeb </a:t>
            </a:r>
          </a:p>
          <a:p>
            <a:pPr eaLnBrk="1" hangingPunct="1"/>
            <a:r>
              <a:rPr lang="cs-CZ" sz="2600" b="1" smtClean="0"/>
              <a:t>Existenční minimum</a:t>
            </a:r>
            <a:r>
              <a:rPr lang="cs-CZ" sz="2600" smtClean="0"/>
              <a:t> je minimální hranicí peněžních příjmů osob, která se považuje za nezbytnou k zajištění výživy a ostatních základních osobních potřeb na úrovni umožňující přežití </a:t>
            </a:r>
          </a:p>
          <a:p>
            <a:pPr lvl="1" eaLnBrk="1" hangingPunct="1"/>
            <a:endParaRPr lang="cs-CZ" sz="2200" smtClean="0"/>
          </a:p>
          <a:p>
            <a:pPr lvl="1" eaLnBrk="1" hangingPunct="1"/>
            <a:r>
              <a:rPr lang="cs-CZ" sz="2200" smtClean="0"/>
              <a:t>Existenční minimum nelze použít u nezaopatřeného dítěte, u poživatele starobního důchodu, u osoby invalidní ve třetím stupni a u osoby starší 68 let</a:t>
            </a:r>
          </a:p>
          <a:p>
            <a:pPr lvl="1" eaLnBrk="1" hangingPunct="1">
              <a:buFont typeface="Wingdings" pitchFamily="2" charset="2"/>
              <a:buNone/>
            </a:pPr>
            <a:endParaRPr lang="cs-CZ" smtClean="0"/>
          </a:p>
        </p:txBody>
      </p:sp>
      <p:sp>
        <p:nvSpPr>
          <p:cNvPr id="3" name="Zahnutá šipka doprava 2"/>
          <p:cNvSpPr/>
          <p:nvPr/>
        </p:nvSpPr>
        <p:spPr>
          <a:xfrm>
            <a:off x="142875" y="4221163"/>
            <a:ext cx="757238" cy="1728787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u="sng" smtClean="0"/>
              <a:t>Využití životního a existenčního minima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268413"/>
            <a:ext cx="8229600" cy="48625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především v zákoně č. 111/2006 Sb., o pomoci v hmotné nouzi – životní minimum jako veličina pro výpočet nároku na dávku hmotné nouze 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č. 117/1995 Sb., o státní sociální podpoře při zjišťování nároku na dávky přídavku na dítě a porodného 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v případě dávek pěstounské péče jsou základem pro výpočet jejich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další využití životního minima - v soudní praxi pro stanovení alimentačních povinností, v případě exekucí pro nezabavitelné částky apod. 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u="sng" smtClean="0"/>
              <a:t>Společně posuzované osoby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196975"/>
            <a:ext cx="8229600" cy="53276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/>
              <a:t>rodiče a nezletilé nezaopatřené děti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smtClean="0"/>
              <a:t>za rodiče se pro účely tohoto zákona považuje i osoba, které bylo nezletilé nezaopatřené dítě svěřeno do péče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manželé nebo registrovaní partneři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rodiče a děti nezletilé zaopatřené nebo zletilé, pokud tyto děti s rodiči užívají byt a nejsou posuzovány s jinými osobami,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jiné osoby společně užívající byt, pokud písemně neprohlásí, že spolu trvale nežijí a společně neuhrazují náklady na své potřeby</a:t>
            </a:r>
            <a:r>
              <a:rPr lang="cs-CZ" sz="2100" smtClean="0"/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1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1900" smtClean="0"/>
              <a:t>	Společně posuzovanými osobami jsou i osoby, které se přechodně, z důvodů soustavné přípravy na budoucí povolání, zdravotních nebo pracovních (včetně dobrovolnické služby), zdržují mimo byt</a:t>
            </a:r>
            <a:r>
              <a:rPr lang="cs-CZ" sz="210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000125"/>
            <a:ext cx="8229600" cy="5126038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	</a:t>
            </a:r>
            <a:r>
              <a:rPr lang="cs-CZ" sz="1900" smtClean="0"/>
              <a:t>S životním minimem se porovnávají všechny </a:t>
            </a:r>
            <a:r>
              <a:rPr lang="cs-CZ" sz="1900" b="1" smtClean="0"/>
              <a:t>čisté peněžní příjmy</a:t>
            </a:r>
            <a:r>
              <a:rPr lang="cs-CZ" sz="1900" smtClean="0"/>
              <a:t> jednotlivce nebo společně posuzovaných osob. Těmito příjmy jsou:</a:t>
            </a:r>
          </a:p>
          <a:p>
            <a:pPr eaLnBrk="1" hangingPunct="1"/>
            <a:r>
              <a:rPr lang="cs-CZ" sz="1900" smtClean="0"/>
              <a:t>příjmy ze závislé činnosti</a:t>
            </a:r>
          </a:p>
          <a:p>
            <a:pPr eaLnBrk="1" hangingPunct="1"/>
            <a:r>
              <a:rPr lang="cs-CZ" sz="1900" smtClean="0"/>
              <a:t>příjmy z podnikání </a:t>
            </a:r>
          </a:p>
          <a:p>
            <a:pPr eaLnBrk="1" hangingPunct="1"/>
            <a:r>
              <a:rPr lang="cs-CZ" sz="1900" smtClean="0"/>
              <a:t> z kapitálového majetku</a:t>
            </a:r>
          </a:p>
          <a:p>
            <a:pPr eaLnBrk="1" hangingPunct="1"/>
            <a:r>
              <a:rPr lang="cs-CZ" sz="1900" smtClean="0"/>
              <a:t>z pronájmu</a:t>
            </a:r>
          </a:p>
          <a:p>
            <a:pPr eaLnBrk="1" hangingPunct="1"/>
            <a:r>
              <a:rPr lang="cs-CZ" sz="1900" smtClean="0"/>
              <a:t>důchody</a:t>
            </a:r>
          </a:p>
          <a:p>
            <a:pPr eaLnBrk="1" hangingPunct="1"/>
            <a:r>
              <a:rPr lang="cs-CZ" sz="1900" smtClean="0"/>
              <a:t>dávky nemocenského pojištění</a:t>
            </a:r>
          </a:p>
          <a:p>
            <a:pPr eaLnBrk="1" hangingPunct="1"/>
            <a:r>
              <a:rPr lang="cs-CZ" sz="1900" smtClean="0"/>
              <a:t>dávky státní sociální podpory</a:t>
            </a:r>
          </a:p>
          <a:p>
            <a:pPr eaLnBrk="1" hangingPunct="1"/>
            <a:r>
              <a:rPr lang="cs-CZ" sz="1900" smtClean="0"/>
              <a:t>dávky pěstounské péče</a:t>
            </a:r>
          </a:p>
          <a:p>
            <a:pPr eaLnBrk="1" hangingPunct="1"/>
            <a:r>
              <a:rPr lang="cs-CZ" sz="1900" smtClean="0"/>
              <a:t>ostatní sociální dávky</a:t>
            </a:r>
          </a:p>
          <a:p>
            <a:pPr eaLnBrk="1" hangingPunct="1"/>
            <a:r>
              <a:rPr lang="cs-CZ" sz="1900" smtClean="0"/>
              <a:t>náhrady mzdy</a:t>
            </a:r>
          </a:p>
          <a:p>
            <a:pPr eaLnBrk="1" hangingPunct="1"/>
            <a:r>
              <a:rPr lang="cs-CZ" sz="1900" smtClean="0"/>
              <a:t>podpory v nezaměstnanosti a při rekvalifikaci, výživné atd.</a:t>
            </a:r>
          </a:p>
          <a:p>
            <a:pPr eaLnBrk="1" hangingPunct="1"/>
            <a:r>
              <a:rPr lang="cs-CZ" sz="1900" smtClean="0"/>
              <a:t>příjmy ze zahraničí</a:t>
            </a:r>
          </a:p>
          <a:p>
            <a:pPr eaLnBrk="1" hangingPunct="1"/>
            <a:endParaRPr lang="cs-CZ" sz="190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8196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22238"/>
            <a:ext cx="7543800" cy="741362"/>
          </a:xfrm>
        </p:spPr>
        <p:txBody>
          <a:bodyPr anchor="ctr"/>
          <a:lstStyle/>
          <a:p>
            <a:pPr eaLnBrk="1" hangingPunct="1"/>
            <a:r>
              <a:rPr lang="cs-CZ" sz="3500" b="0" smtClean="0"/>
              <a:t/>
            </a:r>
            <a:br>
              <a:rPr lang="cs-CZ" sz="3500" b="0" smtClean="0"/>
            </a:br>
            <a:r>
              <a:rPr lang="cs-CZ" sz="3000" b="0" u="sng" smtClean="0"/>
              <a:t>Započitatelné příjmy</a:t>
            </a:r>
            <a:r>
              <a:rPr lang="cs-CZ" sz="3500" b="0" smtClean="0"/>
              <a:t/>
            </a:r>
            <a:br>
              <a:rPr lang="cs-CZ" sz="3500" b="0" smtClean="0"/>
            </a:br>
            <a:endParaRPr lang="cs-CZ" sz="3500" b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u="sng" smtClean="0"/>
              <a:t>Valorizace životního a existenčního minima</a:t>
            </a:r>
          </a:p>
        </p:txBody>
      </p:sp>
      <p:sp>
        <p:nvSpPr>
          <p:cNvPr id="9219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341438"/>
            <a:ext cx="8229600" cy="4789487"/>
          </a:xfrm>
        </p:spPr>
        <p:txBody>
          <a:bodyPr/>
          <a:lstStyle/>
          <a:p>
            <a:pPr eaLnBrk="1" hangingPunct="1"/>
            <a:r>
              <a:rPr lang="cs-CZ" sz="2400" smtClean="0"/>
              <a:t>životní a existenční minimum je zvyšováno nařízením vlády </a:t>
            </a:r>
          </a:p>
          <a:p>
            <a:pPr eaLnBrk="1" hangingPunct="1"/>
            <a:r>
              <a:rPr lang="cs-CZ" sz="2400" smtClean="0"/>
              <a:t>při zvyšování částek životního a existenčního minima se zachovává jejich reálná úroveň </a:t>
            </a:r>
          </a:p>
          <a:p>
            <a:pPr eaLnBrk="1" hangingPunct="1"/>
            <a:r>
              <a:rPr lang="cs-CZ" sz="2400" smtClean="0"/>
              <a:t>vláda ČR je zmocněna zvyšovat částky životního a existenčního minima od 1. ledna podle skutečného vývoje spotřebitelských cen, pokud nárůst nákladů na výživu a na ostatní základní osobní potřeby přesáhne ve stanoveném rozhodném období 5 % </a:t>
            </a:r>
          </a:p>
          <a:p>
            <a:pPr eaLnBrk="1" hangingPunct="1"/>
            <a:r>
              <a:rPr lang="cs-CZ" sz="2400" smtClean="0"/>
              <a:t>částky životního a existenčního minima může vláda za mimořádných okolností zvýšit také mimo termín pravidelné valorizace</a:t>
            </a:r>
            <a:r>
              <a:rPr lang="cs-CZ" sz="1900" smtClean="0"/>
              <a:t> </a:t>
            </a:r>
          </a:p>
          <a:p>
            <a:pPr eaLnBrk="1" hangingPunct="1"/>
            <a:endParaRPr lang="cs-CZ" sz="19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22238"/>
            <a:ext cx="7543800" cy="1044575"/>
          </a:xfrm>
        </p:spPr>
        <p:txBody>
          <a:bodyPr anchor="ctr"/>
          <a:lstStyle/>
          <a:p>
            <a:pPr eaLnBrk="1" hangingPunct="1"/>
            <a:r>
              <a:rPr lang="cs-CZ" sz="3500" b="0" smtClean="0"/>
              <a:t>Částky životního minima v Kč za měsíc</a:t>
            </a:r>
          </a:p>
        </p:txBody>
      </p:sp>
      <p:graphicFrame>
        <p:nvGraphicFramePr>
          <p:cNvPr id="8222" name="Group 30"/>
          <p:cNvGraphicFramePr>
            <a:graphicFrameLocks noGrp="1"/>
          </p:cNvGraphicFramePr>
          <p:nvPr>
            <p:ph idx="4294967295"/>
          </p:nvPr>
        </p:nvGraphicFramePr>
        <p:xfrm>
          <a:off x="684213" y="1196975"/>
          <a:ext cx="7344171" cy="4392614"/>
        </p:xfrm>
        <a:graphic>
          <a:graphicData uri="http://schemas.openxmlformats.org/drawingml/2006/table">
            <a:tbl>
              <a:tblPr/>
              <a:tblGrid>
                <a:gridCol w="2592387"/>
                <a:gridCol w="2590800"/>
                <a:gridCol w="2160984"/>
              </a:tblGrid>
              <a:tr h="520700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pro jednotlivce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4C7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3 410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69913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pro první osobu v domácnosti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4C7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3 140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133667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pro druhou a další osobu  v domácnosti, která není nezaopatřeným dítětem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4C7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2 830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22288">
                <a:tc row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pro nezaopatřené dítě ve věku: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4C7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do 6 let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1 740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222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 až 15 let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2 140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92075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15 až 26 let (nezaopatřené)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2 450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268" name="Text Box 67"/>
          <p:cNvSpPr txBox="1">
            <a:spLocks noChangeArrowheads="1"/>
          </p:cNvSpPr>
          <p:nvPr/>
        </p:nvSpPr>
        <p:spPr bwMode="auto">
          <a:xfrm>
            <a:off x="611188" y="5734050"/>
            <a:ext cx="8064500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>
              <a:lnSpc>
                <a:spcPct val="90000"/>
              </a:lnSpc>
              <a:spcBef>
                <a:spcPct val="20000"/>
              </a:spcBef>
              <a:buFont typeface="Arial" charset="0"/>
              <a:buNone/>
            </a:pPr>
            <a:r>
              <a:rPr lang="cs-CZ" sz="2400" b="1">
                <a:latin typeface="Calibri" pitchFamily="34" charset="0"/>
              </a:rPr>
              <a:t>Životní minimum je součtem všech částek životního minima jednotlivých členů domácnosti.</a:t>
            </a:r>
          </a:p>
          <a:p>
            <a:pPr eaLnBrk="1" hangingPunct="1">
              <a:spcBef>
                <a:spcPct val="50000"/>
              </a:spcBef>
            </a:pPr>
            <a:endParaRPr lang="cs-CZ" sz="24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22238"/>
            <a:ext cx="7543800" cy="881062"/>
          </a:xfrm>
        </p:spPr>
        <p:txBody>
          <a:bodyPr anchor="ctr"/>
          <a:lstStyle/>
          <a:p>
            <a:pPr eaLnBrk="1" hangingPunct="1"/>
            <a:r>
              <a:rPr lang="cs-CZ" sz="3000" b="0" i="1" smtClean="0"/>
              <a:t>Příklad č. 1</a:t>
            </a:r>
          </a:p>
        </p:txBody>
      </p:sp>
      <p:sp>
        <p:nvSpPr>
          <p:cNvPr id="11267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Vypočítejte životní minimum matky samoživitelky se dvěmi dětmi ve věku 5 a 10 let, pokud žijí v jedné bytové jednotce bez dalších společně posuzovaných osob.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</a:t>
            </a:r>
          </a:p>
        </p:txBody>
      </p:sp>
      <p:graphicFrame>
        <p:nvGraphicFramePr>
          <p:cNvPr id="9239" name="Group 23"/>
          <p:cNvGraphicFramePr>
            <a:graphicFrameLocks noGrp="1"/>
          </p:cNvGraphicFramePr>
          <p:nvPr/>
        </p:nvGraphicFramePr>
        <p:xfrm>
          <a:off x="900113" y="2205038"/>
          <a:ext cx="6719887" cy="3108960"/>
        </p:xfrm>
        <a:graphic>
          <a:graphicData uri="http://schemas.openxmlformats.org/drawingml/2006/table">
            <a:tbl>
              <a:tblPr/>
              <a:tblGrid>
                <a:gridCol w="3360737"/>
                <a:gridCol w="3359150"/>
              </a:tblGrid>
              <a:tr h="7191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životní minimum první dospělé osoby v domácnosti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4C7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3 140 Kč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4C7E8"/>
                    </a:solidFill>
                  </a:tcPr>
                </a:tc>
              </a:tr>
              <a:tr h="5080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nezaopatřené dítě ve věku  do 6 let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4C7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1 740 Kč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4C7E8"/>
                    </a:solidFill>
                  </a:tcPr>
                </a:tc>
              </a:tr>
              <a:tr h="5080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nezaopatřené dítě ve věku od 6 do 15 let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4C7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2 140 Kč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24C7E8"/>
                    </a:solidFill>
                  </a:tcPr>
                </a:tc>
              </a:tr>
              <a:tr h="5080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životní minimum domácnosti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7 020 Kč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sp>
        <p:nvSpPr>
          <p:cNvPr id="11285" name="Text Box 34"/>
          <p:cNvSpPr txBox="1">
            <a:spLocks noChangeArrowheads="1"/>
          </p:cNvSpPr>
          <p:nvPr/>
        </p:nvSpPr>
        <p:spPr bwMode="auto">
          <a:xfrm>
            <a:off x="755650" y="5300663"/>
            <a:ext cx="74168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b="1" i="1"/>
              <a:t>Životní minimum domácnosti matky a dětí v dovršeném věku 5 a 10 let je pro rok 2013 celkem ve výši 7 020 Kč na kalendářní měsíc.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i="1" smtClean="0"/>
              <a:t>Příklad č. 2</a:t>
            </a:r>
          </a:p>
        </p:txBody>
      </p:sp>
      <p:sp>
        <p:nvSpPr>
          <p:cNvPr id="12291" name="Rectangle 3"/>
          <p:cNvSpPr>
            <a:spLocks noGrp="1"/>
          </p:cNvSpPr>
          <p:nvPr>
            <p:ph type="body" sz="half" idx="4294967295"/>
          </p:nvPr>
        </p:nvSpPr>
        <p:spPr>
          <a:xfrm>
            <a:off x="457200" y="1268413"/>
            <a:ext cx="8218488" cy="1296987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sz="1000" smtClean="0"/>
              <a:t>	</a:t>
            </a:r>
            <a:r>
              <a:rPr lang="cs-CZ" sz="2000" smtClean="0"/>
              <a:t>Vypočítejte životní minimum důchodce, který žije sám v jedné bytové jednotce bez dalších společně posuzovaných osob.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0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500" smtClean="0"/>
              <a:t> </a:t>
            </a:r>
          </a:p>
          <a:p>
            <a:pPr eaLnBrk="1" hangingPunct="1">
              <a:lnSpc>
                <a:spcPct val="80000"/>
              </a:lnSpc>
            </a:pPr>
            <a:endParaRPr lang="cs-CZ" sz="1500" smtClean="0"/>
          </a:p>
        </p:txBody>
      </p:sp>
      <p:graphicFrame>
        <p:nvGraphicFramePr>
          <p:cNvPr id="29748" name="Group 52"/>
          <p:cNvGraphicFramePr>
            <a:graphicFrameLocks noGrp="1"/>
          </p:cNvGraphicFramePr>
          <p:nvPr>
            <p:ph sz="half" idx="4294967295"/>
          </p:nvPr>
        </p:nvGraphicFramePr>
        <p:xfrm>
          <a:off x="827088" y="2519363"/>
          <a:ext cx="7859712" cy="771525"/>
        </p:xfrm>
        <a:graphic>
          <a:graphicData uri="http://schemas.openxmlformats.org/drawingml/2006/table">
            <a:tbl>
              <a:tblPr/>
              <a:tblGrid>
                <a:gridCol w="3930650"/>
                <a:gridCol w="3929062"/>
              </a:tblGrid>
              <a:tr h="771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Životní minimum osoby - jednotlivce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3 410 Kč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sp>
        <p:nvSpPr>
          <p:cNvPr id="12300" name="Text Box 53"/>
          <p:cNvSpPr txBox="1">
            <a:spLocks noChangeArrowheads="1"/>
          </p:cNvSpPr>
          <p:nvPr/>
        </p:nvSpPr>
        <p:spPr bwMode="auto">
          <a:xfrm>
            <a:off x="755650" y="3573463"/>
            <a:ext cx="74168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b="1" i="1"/>
              <a:t>Životní minimum domácnosti domácnosti jednotlivce  je pro rok 2013 celkem ve výši 3 410 Kč na kalendářní měsíc.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b="0" i="1" smtClean="0"/>
              <a:t>Zdroje informací</a:t>
            </a:r>
          </a:p>
        </p:txBody>
      </p:sp>
      <p:sp>
        <p:nvSpPr>
          <p:cNvPr id="13315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285875"/>
            <a:ext cx="8229600" cy="48450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Zákon č. 110/2006 Sb., o životním a existenčním minimu, v platném znění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/>
              <a:t>	</a:t>
            </a:r>
            <a:r>
              <a:rPr lang="cs-CZ" sz="2000" smtClean="0"/>
              <a:t>http://business.center.cz/business/pravo/zakony/zivotni-existencni-minimum/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Nařízením vlády č. 409/2011 Sb., o zvýšení částek životního minima a existenčního minima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/>
              <a:t>	</a:t>
            </a:r>
            <a:r>
              <a:rPr lang="cs-CZ" sz="2000" smtClean="0"/>
              <a:t>http://www.uplnezeni.cz/narizeni/409-2011-sb-o-zvyseni – castek-zivotniho-minima-a-existencniho-minima/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Internetové stránky Ministerstva práce a sociálních věcí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/>
              <a:t>	</a:t>
            </a:r>
            <a:r>
              <a:rPr lang="cs-CZ" sz="2000" smtClean="0"/>
              <a:t>http://www.mpsv.cz/cs/11852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Vlastní zdroje 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351</Words>
  <Application>Microsoft Office PowerPoint</Application>
  <PresentationFormat>Předvádění na obrazovce (4:3)</PresentationFormat>
  <Paragraphs>103</Paragraphs>
  <Slides>10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Calibri</vt:lpstr>
      <vt:lpstr>Wingdings</vt:lpstr>
      <vt:lpstr>Times New Roman</vt:lpstr>
      <vt:lpstr>Motiv sady Office</vt:lpstr>
      <vt:lpstr>Síť</vt:lpstr>
      <vt:lpstr>Snímek 1</vt:lpstr>
      <vt:lpstr>Definice životního a existenčního minima</vt:lpstr>
      <vt:lpstr>Využití životního a existenčního minima</vt:lpstr>
      <vt:lpstr>Společně posuzované osoby</vt:lpstr>
      <vt:lpstr> Započitatelné příjmy </vt:lpstr>
      <vt:lpstr>Valorizace životního a existenčního minima</vt:lpstr>
      <vt:lpstr>Částky životního minima v Kč za měsíc</vt:lpstr>
      <vt:lpstr>Příklad č. 1</vt:lpstr>
      <vt:lpstr>Příklad č. 2</vt:lpstr>
      <vt:lpstr>Zdroje informací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30</cp:revision>
  <dcterms:created xsi:type="dcterms:W3CDTF">2010-09-06T12:21:50Z</dcterms:created>
  <dcterms:modified xsi:type="dcterms:W3CDTF">2014-03-23T10:03:58Z</dcterms:modified>
</cp:coreProperties>
</file>