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4"/>
  </p:notesMasterIdLst>
  <p:handoutMasterIdLst>
    <p:handoutMasterId r:id="rId15"/>
  </p:handoutMasterIdLst>
  <p:sldIdLst>
    <p:sldId id="259" r:id="rId2"/>
    <p:sldId id="260" r:id="rId3"/>
    <p:sldId id="261" r:id="rId4"/>
    <p:sldId id="267" r:id="rId5"/>
    <p:sldId id="262" r:id="rId6"/>
    <p:sldId id="268" r:id="rId7"/>
    <p:sldId id="263" r:id="rId8"/>
    <p:sldId id="264" r:id="rId9"/>
    <p:sldId id="265" r:id="rId10"/>
    <p:sldId id="270" r:id="rId11"/>
    <p:sldId id="269" r:id="rId12"/>
    <p:sldId id="266" r:id="rId13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114" y="-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12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C7AA7DEE-E514-48EF-82CE-EDE13A13EFF5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itchFamily="34" charset="0"/>
              </a:defRPr>
            </a:lvl1pPr>
          </a:lstStyle>
          <a:p>
            <a:pPr>
              <a:defRPr/>
            </a:pPr>
            <a:fld id="{C479AC69-4C0D-45BB-9ED2-E75056603D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CF5395EC-16A9-4EDE-9D6A-7BA4760DAE75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itchFamily="34" charset="0"/>
              </a:defRPr>
            </a:lvl1pPr>
          </a:lstStyle>
          <a:p>
            <a:pPr>
              <a:defRPr/>
            </a:pPr>
            <a:fld id="{6614B16F-ECD2-4203-8BB4-3E00187B5B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0CDE9898-8EAE-4CA5-A28D-7912A19781E6}" type="slidenum">
              <a:rPr lang="cs-CZ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BAF6E79E-846B-4FCD-9C88-07F10FF77B47}" type="slidenum">
              <a:rPr lang="cs-CZ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r>
              <a:rPr lang="cs-CZ" altLang="en-US"/>
              <a:t>Klepnutím lze upravit styl předlohy nadpisů.</a:t>
            </a:r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r>
              <a:rPr lang="cs-CZ" altLang="en-US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0B07E-994F-4744-B638-86EBE7B602A2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8ED16DD-E887-490E-907A-31557CB3060E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2AE9DC-4745-4B8F-A9F5-BC152B16407A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8AB36C-9525-45C2-9F61-8F33A39FCD53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F50759-2589-42FA-8092-A10A769F6AD4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910F8B-0A14-45E3-91A6-D919B76317C1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BD01CD-D9C9-4A7D-B328-C49C5C9DFA44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E3D783-56C8-4D55-A777-9DFD5B097739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58DC6A-51CA-471B-ACAC-66380503B198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17051B-82F2-4C14-8D5C-22CE836DD7C0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C63242-3A06-41B0-AC8A-7715126CEF82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3CEB81-1BA8-4025-8863-71E45B60F55C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9FE719-88F7-4851-971A-7C1CFB4005FD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E1CE17-8EF7-482F-B85C-63D3D07D25A7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2FE119-FF31-4CE3-9EFE-D704C66AB86E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BE4F24-62D8-4FA7-9BA8-1C993AC570EE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AB72CD-01A0-497E-BEC4-46FD4785EAC3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B4E085-BC3E-43F6-BA7C-E29F2E439B3E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61F545-B222-4BFB-87F1-8DE1601DF87A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54DA93-22A7-4DBC-99B9-916E61677410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E267C9-0A50-4509-ADDE-470635A09DE1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4EFC20-3DF1-4B76-A3E3-AA5522C3D7CA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20485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latin typeface="Arial" charset="0"/>
              </a:defRPr>
            </a:lvl1pPr>
          </a:lstStyle>
          <a:p>
            <a:pPr>
              <a:defRPr/>
            </a:pPr>
            <a:fld id="{E195D587-E5D6-4B4A-9F58-783D48B10E00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latin typeface="Arial" charset="0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 smtClean="0"/>
            </a:lvl1pPr>
          </a:lstStyle>
          <a:p>
            <a:pPr>
              <a:defRPr/>
            </a:pPr>
            <a:fld id="{2815AC0F-57A7-4C01-9007-40C5FF45BEEA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grpSp>
        <p:nvGrpSpPr>
          <p:cNvPr id="1032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1033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34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35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7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36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37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38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7" cy="7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39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7" cy="7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40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41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42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7" cy="7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43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7" cy="7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44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45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46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47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7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48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7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49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50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51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7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52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7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53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54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55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56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7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57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7" cy="79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58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59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60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7" cy="7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61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7" cy="7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62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63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7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 anchor="ctr"/>
          <a:lstStyle/>
          <a:p>
            <a:pPr eaLnBrk="1" hangingPunct="1"/>
            <a:endParaRPr lang="cs-CZ" smtClean="0"/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158" name="Group 38"/>
          <p:cNvGraphicFramePr>
            <a:graphicFrameLocks noGrp="1"/>
          </p:cNvGraphicFramePr>
          <p:nvPr/>
        </p:nvGraphicFramePr>
        <p:xfrm>
          <a:off x="1258888" y="2133600"/>
          <a:ext cx="6697662" cy="44932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Arial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Dávky pomoci v hmotné nouzi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Ing. Eva Hradilová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Sociální zabezpečení pro  3. ročník  SOŠ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SOŠ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Březen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Materiál představuje žákům jednotlivé dávky pomoci v hmotné nouzi, specifikuje situace, kdy osoba je a kdy není v hmotné nouzi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+ otázky k procvičení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 anchor="ctr"/>
          <a:lstStyle/>
          <a:p>
            <a:pPr eaLnBrk="1" hangingPunct="1"/>
            <a:r>
              <a:rPr lang="cs-CZ" sz="3600" smtClean="0"/>
              <a:t>Dávky pomoci v hmotné nouze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4294967295"/>
          </p:nvPr>
        </p:nvSpPr>
        <p:spPr>
          <a:xfrm>
            <a:off x="357188" y="1785938"/>
            <a:ext cx="8229600" cy="28575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4100" name="Zástupný symbol pro obsah 1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sz="2000" smtClean="0"/>
              <a:t>Vychází ze zákona č. 111/2006 Sb., o pomoci v hmotné nouzi v aktuálním znění </a:t>
            </a:r>
          </a:p>
          <a:p>
            <a:pPr eaLnBrk="1" hangingPunct="1"/>
            <a:r>
              <a:rPr lang="cs-CZ" sz="2000" smtClean="0"/>
              <a:t>Pomáhají osobám s nedostatečnými příjmy a zároveň tyto osoby motivují ke legální snaze zajistit si prostředky k uspokojení životních potřeb </a:t>
            </a:r>
          </a:p>
          <a:p>
            <a:pPr eaLnBrk="1" hangingPunct="1"/>
            <a:r>
              <a:rPr lang="cs-CZ" sz="2000" smtClean="0"/>
              <a:t>Jsou opatřením proti sociálnímu vyloučení </a:t>
            </a:r>
          </a:p>
          <a:p>
            <a:pPr eaLnBrk="1" hangingPunct="1"/>
            <a:r>
              <a:rPr lang="cs-CZ" sz="2000" smtClean="0"/>
              <a:t>Dávkami, kterými se řeší pomoc v hmotné nouzi, jsou: </a:t>
            </a:r>
          </a:p>
          <a:p>
            <a:pPr lvl="1" eaLnBrk="1" hangingPunct="1"/>
            <a:r>
              <a:rPr lang="cs-CZ" sz="2000" smtClean="0"/>
              <a:t>příspěvek na živobytí </a:t>
            </a:r>
          </a:p>
          <a:p>
            <a:pPr lvl="1" eaLnBrk="1" hangingPunct="1"/>
            <a:r>
              <a:rPr lang="cs-CZ" sz="2000" smtClean="0"/>
              <a:t>doplatek na bydlení </a:t>
            </a:r>
          </a:p>
          <a:p>
            <a:pPr lvl="1" eaLnBrk="1" hangingPunct="1"/>
            <a:r>
              <a:rPr lang="cs-CZ" sz="2000" smtClean="0"/>
              <a:t>mimořádná okamžitá pomoc </a:t>
            </a:r>
          </a:p>
          <a:p>
            <a:pPr eaLnBrk="1" hangingPunct="1"/>
            <a:r>
              <a:rPr lang="cs-CZ" sz="2000" smtClean="0"/>
              <a:t>Jsou poskytovány prostřednictvím příslušné krajské pobočky Úřadu práce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7543800" cy="836613"/>
          </a:xfrm>
        </p:spPr>
        <p:txBody>
          <a:bodyPr/>
          <a:lstStyle/>
          <a:p>
            <a:pPr eaLnBrk="1" hangingPunct="1"/>
            <a:r>
              <a:rPr lang="cs-CZ" sz="3600" smtClean="0"/>
              <a:t>Kdo je a kdo není v hmotné nouzi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1438"/>
            <a:ext cx="8229600" cy="5256212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000" b="1" u="sng" smtClean="0"/>
              <a:t>Osoba je v  hmotné nouzi, pokud: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2000" b="1" u="sng" smtClean="0"/>
          </a:p>
          <a:p>
            <a:pPr eaLnBrk="1" hangingPunct="1">
              <a:lnSpc>
                <a:spcPct val="80000"/>
              </a:lnSpc>
            </a:pPr>
            <a:r>
              <a:rPr lang="cs-CZ" sz="2000" smtClean="0"/>
              <a:t>nemá dostatečné příjmy a po odečtení přiměřených nákladů na bydlení nedosahuje částky živobytí, zároveň si nemůže svůj příjem zvýšit vzhledem ke svému:</a:t>
            </a:r>
          </a:p>
          <a:p>
            <a:pPr lvl="1" eaLnBrk="1" hangingPunct="1">
              <a:lnSpc>
                <a:spcPct val="80000"/>
              </a:lnSpc>
            </a:pPr>
            <a:r>
              <a:rPr lang="cs-CZ" sz="1800" smtClean="0"/>
              <a:t>věku</a:t>
            </a:r>
          </a:p>
          <a:p>
            <a:pPr lvl="1" eaLnBrk="1" hangingPunct="1">
              <a:lnSpc>
                <a:spcPct val="80000"/>
              </a:lnSpc>
            </a:pPr>
            <a:r>
              <a:rPr lang="cs-CZ" sz="1800" smtClean="0"/>
              <a:t>zdravotnímu stavu</a:t>
            </a:r>
          </a:p>
          <a:p>
            <a:pPr lvl="1" eaLnBrk="1" hangingPunct="1">
              <a:lnSpc>
                <a:spcPct val="80000"/>
              </a:lnSpc>
            </a:pPr>
            <a:r>
              <a:rPr lang="cs-CZ" sz="1800" smtClean="0"/>
              <a:t>z jiných vážných důvodů si tento příjem nemůže zvýšit</a:t>
            </a:r>
          </a:p>
          <a:p>
            <a:pPr eaLnBrk="1" hangingPunct="1">
              <a:lnSpc>
                <a:spcPct val="80000"/>
              </a:lnSpc>
            </a:pPr>
            <a:endParaRPr lang="cs-CZ" sz="2000" smtClean="0"/>
          </a:p>
          <a:p>
            <a:pPr eaLnBrk="1" hangingPunct="1">
              <a:lnSpc>
                <a:spcPct val="80000"/>
              </a:lnSpc>
            </a:pPr>
            <a:r>
              <a:rPr lang="cs-CZ" sz="2000" smtClean="0"/>
              <a:t>s přihlédnutím k příjmům osoby, celkovým sociálním a majetkovým poměrům jí hrozí vážná  újma na zdraví</a:t>
            </a:r>
          </a:p>
          <a:p>
            <a:pPr eaLnBrk="1" hangingPunct="1">
              <a:lnSpc>
                <a:spcPct val="80000"/>
              </a:lnSpc>
            </a:pPr>
            <a:endParaRPr lang="cs-CZ" sz="2000" smtClean="0"/>
          </a:p>
          <a:p>
            <a:pPr eaLnBrk="1" hangingPunct="1">
              <a:lnSpc>
                <a:spcPct val="80000"/>
              </a:lnSpc>
            </a:pPr>
            <a:r>
              <a:rPr lang="cs-CZ" sz="2000" smtClean="0"/>
              <a:t>nemá vzhledem k příjmům a celkovým sociálním a majetkovým poměrům dostatečné prostředky v přesně vymezených případech nebo je ohrožena sociálním vyloučením </a:t>
            </a:r>
          </a:p>
          <a:p>
            <a:pPr eaLnBrk="1" hangingPunct="1">
              <a:lnSpc>
                <a:spcPct val="80000"/>
              </a:lnSpc>
            </a:pPr>
            <a:endParaRPr lang="cs-CZ" sz="2000" smtClean="0"/>
          </a:p>
          <a:p>
            <a:pPr eaLnBrk="1" hangingPunct="1">
              <a:lnSpc>
                <a:spcPct val="80000"/>
              </a:lnSpc>
            </a:pPr>
            <a:r>
              <a:rPr lang="cs-CZ" sz="2000" smtClean="0"/>
              <a:t>tuto osobu poskytne vážná mimořádná událost a její celková sociální a majetkové poměry jsou takové, že ji neumožňují překonat nepříznivou situaci vlastními silami</a:t>
            </a:r>
            <a:endParaRPr lang="cs-CZ" sz="2000" b="1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36613"/>
            <a:ext cx="8229600" cy="529431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1700" b="1" u="sng" smtClean="0"/>
              <a:t>Osoba, která není v hmotné nouzi:</a:t>
            </a:r>
          </a:p>
          <a:p>
            <a:pPr eaLnBrk="1" hangingPunct="1">
              <a:lnSpc>
                <a:spcPct val="90000"/>
              </a:lnSpc>
            </a:pPr>
            <a:r>
              <a:rPr lang="cs-CZ" sz="1700" smtClean="0"/>
              <a:t>neprojevuje snahu zvýšit si příjem vlastním přičiněním, </a:t>
            </a:r>
          </a:p>
          <a:p>
            <a:pPr eaLnBrk="1" hangingPunct="1">
              <a:lnSpc>
                <a:spcPct val="90000"/>
              </a:lnSpc>
            </a:pPr>
            <a:r>
              <a:rPr lang="cs-CZ" sz="1700" smtClean="0"/>
              <a:t>není v pracovním nebo obdobném vztahu, nevykonává samostatnou výdělečnou činnost a není vedena v evidenci uchazečů o zaměstnání s výjimkou osob: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1600" smtClean="0"/>
              <a:t>starších 68 let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1600" smtClean="0"/>
              <a:t>poživatelů starobního důchodu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1600" smtClean="0"/>
              <a:t>osoby invalidní ve třetím stupni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1600" smtClean="0"/>
              <a:t>nezaopatřených dětí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1600" smtClean="0"/>
              <a:t>dočasně pracovně neschopných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1600" smtClean="0"/>
              <a:t>je na dávce peněžité pomoci v mateřství nebo rodičovském příspěvku,….</a:t>
            </a:r>
          </a:p>
          <a:p>
            <a:pPr eaLnBrk="1" hangingPunct="1">
              <a:lnSpc>
                <a:spcPct val="90000"/>
              </a:lnSpc>
            </a:pPr>
            <a:r>
              <a:rPr lang="cs-CZ" sz="1700" smtClean="0"/>
              <a:t>je vedena v evidenci uchazečů o zaměstnání, ale bez vážných důvodů odmítla vykonávat krátkodobé zaměstnání nebo účastnit se v cíleném programu k řešení zaměstnání, </a:t>
            </a:r>
          </a:p>
          <a:p>
            <a:pPr eaLnBrk="1" hangingPunct="1">
              <a:lnSpc>
                <a:spcPct val="90000"/>
              </a:lnSpc>
            </a:pPr>
            <a:r>
              <a:rPr lang="cs-CZ" sz="1700" smtClean="0"/>
              <a:t>nevznikl nárok na nemocenské z důvodu způsobení úmyslné pracovaní neschopnosti   </a:t>
            </a:r>
          </a:p>
          <a:p>
            <a:pPr eaLnBrk="1" hangingPunct="1">
              <a:lnSpc>
                <a:spcPct val="90000"/>
              </a:lnSpc>
            </a:pPr>
            <a:r>
              <a:rPr lang="cs-CZ" sz="1700" smtClean="0"/>
              <a:t>za neplnění povinností zákonného zástupce dítěte spojených s řádným plněním povinné školní docházky byla uložena sankce, </a:t>
            </a:r>
          </a:p>
          <a:p>
            <a:pPr eaLnBrk="1" hangingPunct="1">
              <a:lnSpc>
                <a:spcPct val="90000"/>
              </a:lnSpc>
            </a:pPr>
            <a:r>
              <a:rPr lang="cs-CZ" sz="1700" smtClean="0"/>
              <a:t>nastoupila výkon zabezpečovací detence, trestu odnětí svobody nebo vazby, aj.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170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b="0" smtClean="0"/>
              <a:t>Zákon o pomoci v hmotné nouzi - pojmy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84313"/>
            <a:ext cx="8229600" cy="464661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000" smtClean="0"/>
              <a:t>Orgány pomoci v hmotné nouzi:</a:t>
            </a:r>
          </a:p>
          <a:p>
            <a:pPr lvl="1" eaLnBrk="1" hangingPunct="1">
              <a:lnSpc>
                <a:spcPct val="80000"/>
              </a:lnSpc>
            </a:pPr>
            <a:r>
              <a:rPr lang="cs-CZ" sz="1800" smtClean="0"/>
              <a:t>Krajské pobočky úřadu práce a pobočka pro hlavní město Prahu</a:t>
            </a:r>
          </a:p>
          <a:p>
            <a:pPr lvl="1" eaLnBrk="1" hangingPunct="1">
              <a:lnSpc>
                <a:spcPct val="80000"/>
              </a:lnSpc>
            </a:pPr>
            <a:r>
              <a:rPr lang="cs-CZ" sz="1800" smtClean="0"/>
              <a:t>Ministerstvo práce a sociálních věcí</a:t>
            </a:r>
          </a:p>
          <a:p>
            <a:pPr lvl="1" eaLnBrk="1" hangingPunct="1">
              <a:lnSpc>
                <a:spcPct val="80000"/>
              </a:lnSpc>
            </a:pPr>
            <a:r>
              <a:rPr lang="cs-CZ" sz="1800" smtClean="0"/>
              <a:t>Pověřené obecní úřady, obecní úřady obcí s rozšířenou působností a újezdní úřady</a:t>
            </a:r>
            <a:endParaRPr lang="cs-CZ" sz="1900" b="1" smtClean="0"/>
          </a:p>
          <a:p>
            <a:pPr eaLnBrk="1" hangingPunct="1">
              <a:lnSpc>
                <a:spcPct val="80000"/>
              </a:lnSpc>
            </a:pPr>
            <a:endParaRPr lang="cs-CZ" sz="2000" smtClean="0"/>
          </a:p>
          <a:p>
            <a:pPr eaLnBrk="1" hangingPunct="1">
              <a:lnSpc>
                <a:spcPct val="80000"/>
              </a:lnSpc>
            </a:pPr>
            <a:r>
              <a:rPr lang="cs-CZ" sz="2000" smtClean="0"/>
              <a:t>Za příjem je považováno:</a:t>
            </a:r>
          </a:p>
          <a:p>
            <a:pPr lvl="1" eaLnBrk="1" hangingPunct="1">
              <a:lnSpc>
                <a:spcPct val="80000"/>
              </a:lnSpc>
            </a:pPr>
            <a:r>
              <a:rPr lang="cs-CZ" sz="1800" smtClean="0"/>
              <a:t>70% příjmu ze závislé činnosti a z funkčních požitků po odečtení:</a:t>
            </a:r>
          </a:p>
          <a:p>
            <a:pPr lvl="2" eaLnBrk="1" hangingPunct="1">
              <a:lnSpc>
                <a:spcPct val="80000"/>
              </a:lnSpc>
            </a:pPr>
            <a:r>
              <a:rPr lang="cs-CZ" sz="1500" smtClean="0"/>
              <a:t>Daně z příjmů</a:t>
            </a:r>
          </a:p>
          <a:p>
            <a:pPr lvl="2" eaLnBrk="1" hangingPunct="1">
              <a:lnSpc>
                <a:spcPct val="80000"/>
              </a:lnSpc>
            </a:pPr>
            <a:r>
              <a:rPr lang="cs-CZ" sz="1500" smtClean="0"/>
              <a:t>Pojistného na důchodové spoření</a:t>
            </a:r>
          </a:p>
          <a:p>
            <a:pPr lvl="2" eaLnBrk="1" hangingPunct="1">
              <a:lnSpc>
                <a:spcPct val="80000"/>
              </a:lnSpc>
            </a:pPr>
            <a:r>
              <a:rPr lang="cs-CZ" sz="1500" smtClean="0"/>
              <a:t>Pojistného na sociální zabezpečení</a:t>
            </a:r>
          </a:p>
          <a:p>
            <a:pPr lvl="2" eaLnBrk="1" hangingPunct="1">
              <a:lnSpc>
                <a:spcPct val="80000"/>
              </a:lnSpc>
            </a:pPr>
            <a:r>
              <a:rPr lang="cs-CZ" sz="1500" smtClean="0"/>
              <a:t>Příspěvku na státní politiku zaměstnanosti</a:t>
            </a:r>
          </a:p>
          <a:p>
            <a:pPr lvl="2" eaLnBrk="1" hangingPunct="1">
              <a:lnSpc>
                <a:spcPct val="80000"/>
              </a:lnSpc>
            </a:pPr>
            <a:r>
              <a:rPr lang="cs-CZ" sz="1500" smtClean="0"/>
              <a:t>Pojistného na veřejné zdravotnictví</a:t>
            </a:r>
          </a:p>
          <a:p>
            <a:pPr lvl="1" eaLnBrk="1" hangingPunct="1">
              <a:lnSpc>
                <a:spcPct val="80000"/>
              </a:lnSpc>
            </a:pPr>
            <a:r>
              <a:rPr lang="cs-CZ" sz="1800" smtClean="0"/>
              <a:t>80% příjmu z:</a:t>
            </a:r>
          </a:p>
          <a:p>
            <a:pPr lvl="2" eaLnBrk="1" hangingPunct="1">
              <a:lnSpc>
                <a:spcPct val="80000"/>
              </a:lnSpc>
            </a:pPr>
            <a:r>
              <a:rPr lang="cs-CZ" sz="1500" smtClean="0"/>
              <a:t>Náhrady mzdy a nemocenského pojištění</a:t>
            </a:r>
          </a:p>
          <a:p>
            <a:pPr lvl="2" eaLnBrk="1" hangingPunct="1">
              <a:lnSpc>
                <a:spcPct val="80000"/>
              </a:lnSpc>
            </a:pPr>
            <a:r>
              <a:rPr lang="cs-CZ" sz="1500" smtClean="0"/>
              <a:t>Podpory v nezaměstnanosti a podpory při rekvalifikaci</a:t>
            </a:r>
          </a:p>
          <a:p>
            <a:pPr lvl="1" eaLnBrk="1" hangingPunct="1">
              <a:lnSpc>
                <a:spcPct val="80000"/>
              </a:lnSpc>
            </a:pPr>
            <a:r>
              <a:rPr lang="cs-CZ" sz="1800" smtClean="0"/>
              <a:t>100% ostatních příjmů podle zákona o životním a existenčním minimu mimo příspěvek na živobytí</a:t>
            </a:r>
          </a:p>
          <a:p>
            <a:pPr eaLnBrk="1" hangingPunct="1">
              <a:lnSpc>
                <a:spcPct val="80000"/>
              </a:lnSpc>
            </a:pPr>
            <a:endParaRPr lang="cs-CZ" sz="200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52228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000" smtClean="0"/>
              <a:t>Zvýšení příjmu vlastním přičiněním, tj. zvýšení příjmu formou:</a:t>
            </a:r>
          </a:p>
          <a:p>
            <a:pPr lvl="1" eaLnBrk="1" hangingPunct="1">
              <a:lnSpc>
                <a:spcPct val="80000"/>
              </a:lnSpc>
            </a:pPr>
            <a:r>
              <a:rPr lang="cs-CZ" sz="2000" smtClean="0"/>
              <a:t>Řádné uplatnění nároků a pohledávek: </a:t>
            </a:r>
          </a:p>
          <a:p>
            <a:pPr lvl="2" eaLnBrk="1" hangingPunct="1">
              <a:lnSpc>
                <a:spcPct val="80000"/>
              </a:lnSpc>
            </a:pPr>
            <a:r>
              <a:rPr lang="cs-CZ" sz="2000" smtClean="0"/>
              <a:t>na nemocenské dávky</a:t>
            </a:r>
          </a:p>
          <a:p>
            <a:pPr lvl="2" eaLnBrk="1" hangingPunct="1">
              <a:lnSpc>
                <a:spcPct val="80000"/>
              </a:lnSpc>
            </a:pPr>
            <a:r>
              <a:rPr lang="cs-CZ" sz="2000" smtClean="0"/>
              <a:t>na dávky důchodového pojištění</a:t>
            </a:r>
          </a:p>
          <a:p>
            <a:pPr lvl="2" eaLnBrk="1" hangingPunct="1">
              <a:lnSpc>
                <a:spcPct val="80000"/>
              </a:lnSpc>
            </a:pPr>
            <a:r>
              <a:rPr lang="cs-CZ" sz="2000" smtClean="0"/>
              <a:t>na dávky státní sociální podpory</a:t>
            </a:r>
          </a:p>
          <a:p>
            <a:pPr lvl="2" eaLnBrk="1" hangingPunct="1">
              <a:lnSpc>
                <a:spcPct val="80000"/>
              </a:lnSpc>
            </a:pPr>
            <a:r>
              <a:rPr lang="cs-CZ" sz="2000" smtClean="0"/>
              <a:t>na výživné a příspěvek na výživu</a:t>
            </a:r>
          </a:p>
          <a:p>
            <a:pPr lvl="2" eaLnBrk="1" hangingPunct="1">
              <a:lnSpc>
                <a:spcPct val="80000"/>
              </a:lnSpc>
            </a:pPr>
            <a:r>
              <a:rPr lang="cs-CZ" sz="2000" smtClean="0"/>
              <a:t>z pracovních a obdobných vztahů</a:t>
            </a:r>
          </a:p>
          <a:p>
            <a:pPr lvl="2" eaLnBrk="1" hangingPunct="1">
              <a:lnSpc>
                <a:spcPct val="80000"/>
              </a:lnSpc>
            </a:pPr>
            <a:r>
              <a:rPr lang="cs-CZ" sz="2000" smtClean="0"/>
              <a:t> na podporu v nezaměstnanosti, podporu při rekvalifikaci,,… </a:t>
            </a:r>
          </a:p>
          <a:p>
            <a:pPr lvl="1" eaLnBrk="1" hangingPunct="1">
              <a:lnSpc>
                <a:spcPct val="80000"/>
              </a:lnSpc>
            </a:pPr>
            <a:r>
              <a:rPr lang="cs-CZ" sz="2000" smtClean="0"/>
              <a:t>Prodej nebo jiné využití majetku u těchto typů majetku</a:t>
            </a:r>
          </a:p>
          <a:p>
            <a:pPr lvl="1" eaLnBrk="1" hangingPunct="1">
              <a:lnSpc>
                <a:spcPct val="80000"/>
              </a:lnSpc>
            </a:pPr>
            <a:endParaRPr lang="cs-CZ" sz="2000" smtClean="0"/>
          </a:p>
          <a:p>
            <a:pPr eaLnBrk="1" hangingPunct="1">
              <a:lnSpc>
                <a:spcPct val="80000"/>
              </a:lnSpc>
            </a:pPr>
            <a:endParaRPr lang="cs-CZ" sz="2000" smtClean="0"/>
          </a:p>
          <a:p>
            <a:pPr eaLnBrk="1" hangingPunct="1">
              <a:lnSpc>
                <a:spcPct val="80000"/>
              </a:lnSpc>
            </a:pPr>
            <a:r>
              <a:rPr lang="cs-CZ" sz="2000" b="1" smtClean="0"/>
              <a:t>Vážná mimořádná událost: </a:t>
            </a:r>
          </a:p>
          <a:p>
            <a:pPr lvl="1" eaLnBrk="1" hangingPunct="1">
              <a:lnSpc>
                <a:spcPct val="80000"/>
              </a:lnSpc>
            </a:pPr>
            <a:r>
              <a:rPr lang="cs-CZ" sz="1800" b="1" smtClean="0"/>
              <a:t>živelná pohroma (povodeň, vichřice, zemětřesení,..)</a:t>
            </a:r>
          </a:p>
          <a:p>
            <a:pPr lvl="1" eaLnBrk="1" hangingPunct="1">
              <a:lnSpc>
                <a:spcPct val="80000"/>
              </a:lnSpc>
            </a:pPr>
            <a:r>
              <a:rPr lang="cs-CZ" sz="1800" b="1" smtClean="0"/>
              <a:t>požár nebo jiná destruktivní událost</a:t>
            </a:r>
          </a:p>
          <a:p>
            <a:pPr lvl="1" eaLnBrk="1" hangingPunct="1">
              <a:lnSpc>
                <a:spcPct val="80000"/>
              </a:lnSpc>
            </a:pPr>
            <a:r>
              <a:rPr lang="cs-CZ" sz="1800" b="1" smtClean="0"/>
              <a:t>ekologická nebo průmyslová havárie</a:t>
            </a:r>
            <a:endParaRPr lang="cs-CZ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76250"/>
            <a:ext cx="7543800" cy="581025"/>
          </a:xfrm>
        </p:spPr>
        <p:txBody>
          <a:bodyPr/>
          <a:lstStyle/>
          <a:p>
            <a:pPr eaLnBrk="1" hangingPunct="1"/>
            <a:r>
              <a:rPr lang="cs-CZ" sz="3200" b="0" smtClean="0"/>
              <a:t/>
            </a:r>
            <a:br>
              <a:rPr lang="cs-CZ" sz="3200" b="0" smtClean="0"/>
            </a:br>
            <a:r>
              <a:rPr lang="cs-CZ" sz="3200" b="0" smtClean="0"/>
              <a:t> Příspěvek na živobytí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493395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000" smtClean="0"/>
              <a:t>pomáhá osobě či rodině při nedostatečném příjmu 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smtClean="0"/>
              <a:t>nárok vzniká osobě či rodině, pokud po odečtení přiměřených nákladů na bydlení nedosahuje příjem této osoby či rodiny částky živobytí </a:t>
            </a:r>
          </a:p>
          <a:p>
            <a:pPr eaLnBrk="1" hangingPunct="1">
              <a:lnSpc>
                <a:spcPct val="80000"/>
              </a:lnSpc>
            </a:pPr>
            <a:endParaRPr lang="cs-CZ" sz="2000" u="sng" smtClean="0"/>
          </a:p>
          <a:p>
            <a:pPr eaLnBrk="1" hangingPunct="1">
              <a:lnSpc>
                <a:spcPct val="80000"/>
              </a:lnSpc>
            </a:pPr>
            <a:r>
              <a:rPr lang="cs-CZ" sz="2000" u="sng" smtClean="0"/>
              <a:t>částka živobytí</a:t>
            </a:r>
            <a:r>
              <a:rPr lang="cs-CZ" sz="2000" smtClean="0"/>
              <a:t>:</a:t>
            </a:r>
          </a:p>
          <a:p>
            <a:pPr lvl="1" eaLnBrk="1" hangingPunct="1">
              <a:lnSpc>
                <a:spcPct val="80000"/>
              </a:lnSpc>
            </a:pPr>
            <a:r>
              <a:rPr lang="cs-CZ" sz="2000" smtClean="0"/>
              <a:t> je stanovena pro každou osobu individuálně:</a:t>
            </a:r>
          </a:p>
          <a:p>
            <a:pPr lvl="2" eaLnBrk="1" hangingPunct="1">
              <a:lnSpc>
                <a:spcPct val="80000"/>
              </a:lnSpc>
            </a:pPr>
            <a:r>
              <a:rPr lang="cs-CZ" sz="2000" smtClean="0"/>
              <a:t>u nezaopatřeného dítěte ve výši životního minima</a:t>
            </a:r>
          </a:p>
          <a:p>
            <a:pPr lvl="2" eaLnBrk="1" hangingPunct="1">
              <a:lnSpc>
                <a:spcPct val="80000"/>
              </a:lnSpc>
            </a:pPr>
            <a:r>
              <a:rPr lang="cs-CZ" sz="2000" smtClean="0"/>
              <a:t>ve výši existenčního minima</a:t>
            </a:r>
          </a:p>
          <a:p>
            <a:pPr lvl="2" eaLnBrk="1" hangingPunct="1">
              <a:lnSpc>
                <a:spcPct val="80000"/>
              </a:lnSpc>
            </a:pPr>
            <a:r>
              <a:rPr lang="cs-CZ" sz="2000" smtClean="0"/>
              <a:t> v jiných případech dle zákona o pomoci v hmotné nouzi</a:t>
            </a:r>
          </a:p>
          <a:p>
            <a:pPr lvl="2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000" smtClean="0"/>
              <a:t> 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smtClean="0"/>
              <a:t>Výše příspěvku na živobytí se stanovuje jako rozdíl mezi živobytím osoby či rodiny a jejich příjmem, od kterého se odečtou přiměřené náklady na bydlení, tj. odůvodněné náklady na bydlení, maximálně však do výše 30 %, v Praze 35 %, příjmu osoby či rodiny </a:t>
            </a:r>
          </a:p>
          <a:p>
            <a:pPr eaLnBrk="1" hangingPunct="1">
              <a:lnSpc>
                <a:spcPct val="80000"/>
              </a:lnSpc>
            </a:pPr>
            <a:endParaRPr lang="cs-CZ" sz="150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7543800" cy="649288"/>
          </a:xfrm>
        </p:spPr>
        <p:txBody>
          <a:bodyPr/>
          <a:lstStyle/>
          <a:p>
            <a:pPr eaLnBrk="1" hangingPunct="1"/>
            <a:r>
              <a:rPr lang="cs-CZ" sz="3600" b="0" smtClean="0"/>
              <a:t>Doplatek na bydlení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493395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cs-CZ" sz="1900" b="1" smtClean="0"/>
          </a:p>
          <a:p>
            <a:pPr eaLnBrk="1" hangingPunct="1">
              <a:lnSpc>
                <a:spcPct val="80000"/>
              </a:lnSpc>
            </a:pPr>
            <a:r>
              <a:rPr lang="cs-CZ" sz="1900" smtClean="0"/>
              <a:t>Pomáhá při nedostatek příjmu k uhrazení nákladů na bydlení tam, kde nestačí vlastní příjmy osoby či rodiny včetně příspěvku na bydlení ze systému státní sociální podpor. </a:t>
            </a:r>
          </a:p>
          <a:p>
            <a:pPr eaLnBrk="1" hangingPunct="1">
              <a:lnSpc>
                <a:spcPct val="80000"/>
              </a:lnSpc>
            </a:pPr>
            <a:r>
              <a:rPr lang="cs-CZ" sz="1900" smtClean="0"/>
              <a:t>Dávka je poskytována </a:t>
            </a:r>
            <a:r>
              <a:rPr lang="cs-CZ" sz="1900" b="1" u="sng" smtClean="0"/>
              <a:t>osobě</a:t>
            </a:r>
            <a:r>
              <a:rPr lang="cs-CZ" sz="1900" smtClean="0"/>
              <a:t>, která má nárok  na příspěvek na živobytí</a:t>
            </a:r>
          </a:p>
          <a:p>
            <a:pPr eaLnBrk="1" hangingPunct="1">
              <a:lnSpc>
                <a:spcPct val="80000"/>
              </a:lnSpc>
            </a:pPr>
            <a:endParaRPr lang="cs-CZ" sz="19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1900" smtClean="0"/>
          </a:p>
          <a:p>
            <a:pPr eaLnBrk="1" hangingPunct="1">
              <a:lnSpc>
                <a:spcPct val="80000"/>
              </a:lnSpc>
            </a:pPr>
            <a:endParaRPr lang="cs-CZ" sz="1900" smtClean="0"/>
          </a:p>
          <a:p>
            <a:pPr eaLnBrk="1" hangingPunct="1">
              <a:lnSpc>
                <a:spcPct val="80000"/>
              </a:lnSpc>
            </a:pPr>
            <a:r>
              <a:rPr lang="cs-CZ" sz="1900" smtClean="0"/>
              <a:t>Výše doplatku na bydlení je vypočítána tak, aby po zaplacení odůvodněných nákladů na bydlení zůstala osobě či rodině částka živobytí </a:t>
            </a:r>
          </a:p>
          <a:p>
            <a:pPr eaLnBrk="1" hangingPunct="1">
              <a:lnSpc>
                <a:spcPct val="80000"/>
              </a:lnSpc>
            </a:pPr>
            <a:endParaRPr lang="cs-CZ" sz="1900" smtClean="0"/>
          </a:p>
          <a:p>
            <a:pPr eaLnBrk="1" hangingPunct="1">
              <a:lnSpc>
                <a:spcPct val="80000"/>
              </a:lnSpc>
            </a:pPr>
            <a:r>
              <a:rPr lang="cs-CZ" sz="1900" smtClean="0"/>
              <a:t>Doplatek na bydlení je poskytován maximálně po 84 měsíce v období posledních 10 kalendářních let </a:t>
            </a:r>
          </a:p>
          <a:p>
            <a:pPr eaLnBrk="1" hangingPunct="1">
              <a:lnSpc>
                <a:spcPct val="80000"/>
              </a:lnSpc>
            </a:pPr>
            <a:r>
              <a:rPr lang="cs-CZ" sz="1900" smtClean="0"/>
              <a:t>Toto omezení neplatí pro domácnosti:</a:t>
            </a:r>
          </a:p>
          <a:p>
            <a:pPr lvl="1" eaLnBrk="1" hangingPunct="1">
              <a:lnSpc>
                <a:spcPct val="80000"/>
              </a:lnSpc>
            </a:pPr>
            <a:r>
              <a:rPr lang="cs-CZ" sz="1500" smtClean="0"/>
              <a:t> sestávající výlučně z osob starších 70 let </a:t>
            </a:r>
          </a:p>
          <a:p>
            <a:pPr lvl="1" eaLnBrk="1" hangingPunct="1">
              <a:lnSpc>
                <a:spcPct val="80000"/>
              </a:lnSpc>
            </a:pPr>
            <a:r>
              <a:rPr lang="cs-CZ" sz="1500" smtClean="0"/>
              <a:t>a pro osoby se zdravotním postižením, které bydlí v pro ně postavených nebo upravených bytech. </a:t>
            </a:r>
          </a:p>
          <a:p>
            <a:pPr eaLnBrk="1" hangingPunct="1">
              <a:lnSpc>
                <a:spcPct val="80000"/>
              </a:lnSpc>
            </a:pPr>
            <a:endParaRPr lang="cs-CZ" sz="1900" smtClean="0"/>
          </a:p>
        </p:txBody>
      </p:sp>
      <p:sp>
        <p:nvSpPr>
          <p:cNvPr id="10244" name="TextovéPole 4"/>
          <p:cNvSpPr txBox="1">
            <a:spLocks noChangeArrowheads="1"/>
          </p:cNvSpPr>
          <p:nvPr/>
        </p:nvSpPr>
        <p:spPr bwMode="auto">
          <a:xfrm>
            <a:off x="2428875" y="2786063"/>
            <a:ext cx="1133475" cy="369887"/>
          </a:xfrm>
          <a:prstGeom prst="rect">
            <a:avLst/>
          </a:prstGeom>
          <a:solidFill>
            <a:srgbClr val="99CCFF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b="1"/>
              <a:t>Nájemce</a:t>
            </a:r>
          </a:p>
        </p:txBody>
      </p:sp>
      <p:sp>
        <p:nvSpPr>
          <p:cNvPr id="10245" name="TextovéPole 5"/>
          <p:cNvSpPr txBox="1">
            <a:spLocks noChangeArrowheads="1"/>
          </p:cNvSpPr>
          <p:nvPr/>
        </p:nvSpPr>
        <p:spPr bwMode="auto">
          <a:xfrm>
            <a:off x="5072063" y="2786063"/>
            <a:ext cx="1785937" cy="369887"/>
          </a:xfrm>
          <a:prstGeom prst="rect">
            <a:avLst/>
          </a:prstGeom>
          <a:solidFill>
            <a:srgbClr val="99CC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b="1"/>
              <a:t>Vlastník bytu</a:t>
            </a:r>
          </a:p>
        </p:txBody>
      </p:sp>
      <p:cxnSp>
        <p:nvCxnSpPr>
          <p:cNvPr id="8" name="Přímá spojovací šipka 7"/>
          <p:cNvCxnSpPr>
            <a:endCxn id="10244" idx="0"/>
          </p:cNvCxnSpPr>
          <p:nvPr/>
        </p:nvCxnSpPr>
        <p:spPr>
          <a:xfrm rot="10800000" flipV="1">
            <a:off x="2995613" y="2500313"/>
            <a:ext cx="504825" cy="28575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3571875" y="2500313"/>
            <a:ext cx="1857375" cy="28575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7543800" cy="890588"/>
          </a:xfrm>
        </p:spPr>
        <p:txBody>
          <a:bodyPr/>
          <a:lstStyle/>
          <a:p>
            <a:pPr eaLnBrk="1" hangingPunct="1"/>
            <a:r>
              <a:rPr lang="cs-CZ" sz="3600" b="0" smtClean="0"/>
              <a:t>Mimořádná okamžitá pomoc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81075"/>
            <a:ext cx="8229600" cy="5688013"/>
          </a:xfrm>
        </p:spPr>
        <p:txBody>
          <a:bodyPr/>
          <a:lstStyle/>
          <a:p>
            <a:pPr marL="571500" indent="-571500" eaLnBrk="1" hangingPunct="1"/>
            <a:endParaRPr lang="cs-CZ" sz="1200" b="1" smtClean="0"/>
          </a:p>
          <a:p>
            <a:pPr marL="571500" indent="-571500" eaLnBrk="1" hangingPunct="1"/>
            <a:r>
              <a:rPr lang="cs-CZ" sz="3200" b="1" smtClean="0"/>
              <a:t>Je poskytována v situaci:</a:t>
            </a:r>
          </a:p>
          <a:p>
            <a:pPr marL="952500" lvl="1" indent="-495300" eaLnBrk="1" hangingPunct="1">
              <a:buFont typeface="Wingdings" pitchFamily="2" charset="2"/>
              <a:buAutoNum type="arabicPeriod"/>
            </a:pPr>
            <a:r>
              <a:rPr lang="cs-CZ" sz="2400" smtClean="0"/>
              <a:t>kdy nepřiznáním jiných dávek pomoci osobě hrozí </a:t>
            </a:r>
            <a:r>
              <a:rPr lang="cs-CZ" sz="2400" b="1" smtClean="0"/>
              <a:t>vážná újma na zdraví</a:t>
            </a:r>
          </a:p>
          <a:p>
            <a:pPr marL="952500" lvl="1" indent="-495300" eaLnBrk="1" hangingPunct="1">
              <a:buFont typeface="Wingdings" pitchFamily="2" charset="2"/>
              <a:buAutoNum type="arabicPeriod"/>
            </a:pPr>
            <a:r>
              <a:rPr lang="cs-CZ" sz="2400" smtClean="0"/>
              <a:t>kdy jde o </a:t>
            </a:r>
            <a:r>
              <a:rPr lang="cs-CZ" sz="2400" b="1" smtClean="0"/>
              <a:t>mimořádnou událost</a:t>
            </a:r>
            <a:r>
              <a:rPr lang="cs-CZ" sz="2400" smtClean="0"/>
              <a:t> (živelní pohroma, větrná pohroma, ekologická havárie, požár apod. – výše dávky 15násobku částky životního minima jednotlivce, tj. až do výše 51 150 Kč</a:t>
            </a:r>
          </a:p>
          <a:p>
            <a:pPr marL="952500" lvl="1" indent="-495300" eaLnBrk="1" hangingPunct="1">
              <a:buFont typeface="Wingdings" pitchFamily="2" charset="2"/>
              <a:buAutoNum type="arabicPeriod"/>
            </a:pPr>
            <a:r>
              <a:rPr lang="cs-CZ" sz="2400" smtClean="0"/>
              <a:t>úhrady </a:t>
            </a:r>
            <a:r>
              <a:rPr lang="cs-CZ" sz="2400" b="1" smtClean="0"/>
              <a:t>jednorázového výdaje</a:t>
            </a:r>
            <a:r>
              <a:rPr lang="cs-CZ" sz="2400" smtClean="0"/>
              <a:t> spojeného např. se zaplacením poplatku za vystavení duplikátů osobních dokladů nebo v případě ztráty peněžních prostředků – výše dávky je do hodnoty tohoto jednorázového výdaje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36613"/>
            <a:ext cx="8229600" cy="5294312"/>
          </a:xfrm>
        </p:spPr>
        <p:txBody>
          <a:bodyPr/>
          <a:lstStyle/>
          <a:p>
            <a:pPr marL="839788" lvl="1" indent="-495300" eaLnBrk="1" hangingPunct="1">
              <a:buFont typeface="Wingdings" pitchFamily="2" charset="2"/>
              <a:buAutoNum type="arabicPeriod" startAt="4"/>
            </a:pPr>
            <a:r>
              <a:rPr lang="cs-CZ" sz="2000" smtClean="0"/>
              <a:t>nedostatku prostředků k </a:t>
            </a:r>
            <a:r>
              <a:rPr lang="cs-CZ" sz="2000" b="1" smtClean="0"/>
              <a:t>nákupu nebo opravě předmětů dlouhodobé potřeby</a:t>
            </a:r>
            <a:r>
              <a:rPr lang="cs-CZ" sz="2000" smtClean="0"/>
              <a:t> – výše dávky až do výše těchto výdajů, maximálně však v průběhu kalendářního roku do výše 10násobku částky životního minima jednotlivce, tj. až do částky 34 100 Kč </a:t>
            </a:r>
          </a:p>
          <a:p>
            <a:pPr marL="839788" lvl="1" indent="-495300" eaLnBrk="1" hangingPunct="1">
              <a:buFont typeface="Wingdings" pitchFamily="2" charset="2"/>
              <a:buAutoNum type="arabicPeriod" startAt="4"/>
            </a:pPr>
            <a:r>
              <a:rPr lang="cs-CZ" sz="2000" smtClean="0"/>
              <a:t>nedostatek prostředků k </a:t>
            </a:r>
            <a:r>
              <a:rPr lang="cs-CZ" sz="2000" b="1" smtClean="0"/>
              <a:t>uhrazení odůvodněných nákladů</a:t>
            </a:r>
            <a:r>
              <a:rPr lang="cs-CZ" sz="2000" smtClean="0"/>
              <a:t> vznikajících </a:t>
            </a:r>
            <a:r>
              <a:rPr lang="cs-CZ" sz="2000" b="1" smtClean="0"/>
              <a:t>v souvislosti se vzděláním nebo se zájmovou činností nezaopatřených dětí</a:t>
            </a:r>
            <a:r>
              <a:rPr lang="cs-CZ" sz="2000" smtClean="0"/>
              <a:t> – výše dávky až do výše těchto výdajů, maximálně však v průběhu kalendářního roku do výše 10násobku částky životního minima jednotlivce, tj. až do částky 34 100 Kč. </a:t>
            </a:r>
          </a:p>
          <a:p>
            <a:pPr marL="839788" lvl="1" indent="-495300" eaLnBrk="1" hangingPunct="1">
              <a:buFont typeface="Wingdings" pitchFamily="2" charset="2"/>
              <a:buAutoNum type="arabicPeriod" startAt="4"/>
            </a:pPr>
            <a:r>
              <a:rPr lang="cs-CZ" sz="2000" b="1" smtClean="0"/>
              <a:t>ohrožení sociálním vyloučením</a:t>
            </a:r>
            <a:r>
              <a:rPr lang="cs-CZ" sz="2000" smtClean="0"/>
              <a:t> – výše dávky až 1000 Kč, lze  poskytnout opakovaně, součet však nesmí překročit 4násobek částky životního minima jednotlivce, tj. maximálně částku 13 640 Kč </a:t>
            </a:r>
          </a:p>
          <a:p>
            <a:pPr marL="571500" indent="-571500"/>
            <a:endParaRPr lang="cs-CZ" sz="260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Otázky k procvičení:</a:t>
            </a:r>
          </a:p>
        </p:txBody>
      </p:sp>
      <p:sp>
        <p:nvSpPr>
          <p:cNvPr id="13315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Arial" charset="0"/>
              <a:buAutoNum type="arabicPeriod"/>
            </a:pPr>
            <a:r>
              <a:rPr lang="cs-CZ" smtClean="0"/>
              <a:t>Vyjmenujte dávky pomoci v hmotné nouzi.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smtClean="0"/>
              <a:t>Za jakých okolností je osoba v hmotné nouzi?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smtClean="0"/>
              <a:t>Kdy naopak se o osobu v hmotné nouzi nejedná?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smtClean="0"/>
              <a:t>Co je pokládáno za vážnou mimořádnou okolnost, která zakládá právo na dávku okamžité pomoci?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22238"/>
            <a:ext cx="7543800" cy="930275"/>
          </a:xfrm>
        </p:spPr>
        <p:txBody>
          <a:bodyPr/>
          <a:lstStyle/>
          <a:p>
            <a:pPr eaLnBrk="1" hangingPunct="1"/>
            <a:r>
              <a:rPr lang="cs-CZ" sz="3600" smtClean="0"/>
              <a:t>Zdroje informací: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63" y="1571625"/>
            <a:ext cx="8229600" cy="4559300"/>
          </a:xfrm>
        </p:spPr>
        <p:txBody>
          <a:bodyPr/>
          <a:lstStyle/>
          <a:p>
            <a:pPr eaLnBrk="1" hangingPunct="1"/>
            <a:r>
              <a:rPr lang="cs-CZ" sz="2400" smtClean="0"/>
              <a:t>Zákon č. 111/2006 Sb., o pomoci v hmotné nouzi v platném znění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000" smtClean="0"/>
              <a:t>	http://portal.gov.cz/app/zakony/zakonPar.jsp?page=0&amp;idBiblio=62337&amp;fulltext=&amp;nr=111&amp;part=&amp;name=&amp;rpp=15#local-content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Zákon č. 110/2006 Sb., o životním a existenčním minimu, v platném znění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400" smtClean="0"/>
              <a:t>	</a:t>
            </a:r>
            <a:r>
              <a:rPr lang="cs-CZ" sz="2000" smtClean="0"/>
              <a:t>http://business.center.cz/business/pravo/zakony/zivotni-existencni-minimum/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Internetové stránky Ministerstva práce a sociálních věcí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400" smtClean="0"/>
              <a:t>	</a:t>
            </a:r>
            <a:r>
              <a:rPr lang="cs-CZ" sz="2000" smtClean="0"/>
              <a:t>http://www.mpsv.cz/cs/11852</a:t>
            </a:r>
          </a:p>
          <a:p>
            <a:pPr eaLnBrk="1" hangingPunct="1"/>
            <a:r>
              <a:rPr lang="cs-CZ" sz="2400" smtClean="0"/>
              <a:t>Vlastní zdroje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íť">
  <a:themeElements>
    <a:clrScheme name="Síť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293</TotalTime>
  <Words>536</Words>
  <Application>Microsoft Office PowerPoint</Application>
  <PresentationFormat>Předvádění na obrazovce (4:3)</PresentationFormat>
  <Paragraphs>136</Paragraphs>
  <Slides>12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Arial</vt:lpstr>
      <vt:lpstr>Wingdings</vt:lpstr>
      <vt:lpstr>Calibri</vt:lpstr>
      <vt:lpstr>Times New Roman</vt:lpstr>
      <vt:lpstr>Síť</vt:lpstr>
      <vt:lpstr>Snímek 1</vt:lpstr>
      <vt:lpstr>Dávky pomoci v hmotné nouze</vt:lpstr>
      <vt:lpstr>Kdo je a kdo není v hmotné nouzi</vt:lpstr>
      <vt:lpstr>Snímek 4</vt:lpstr>
      <vt:lpstr>Zákon o pomoci v hmotné nouzi - pojmy</vt:lpstr>
      <vt:lpstr>Snímek 6</vt:lpstr>
      <vt:lpstr>  Příspěvek na živobytí</vt:lpstr>
      <vt:lpstr>Doplatek na bydlení</vt:lpstr>
      <vt:lpstr>Mimořádná okamžitá pomoc</vt:lpstr>
      <vt:lpstr>Snímek 10</vt:lpstr>
      <vt:lpstr>Otázky k procvičení:</vt:lpstr>
      <vt:lpstr>Zdroje informací:</vt:lpstr>
    </vt:vector>
  </TitlesOfParts>
  <Company>Ministerstvo školství, mládeže a tělovýchovy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machackova petra</dc:creator>
  <cp:lastModifiedBy>Dum</cp:lastModifiedBy>
  <cp:revision>33</cp:revision>
  <dcterms:created xsi:type="dcterms:W3CDTF">2010-09-06T12:21:50Z</dcterms:created>
  <dcterms:modified xsi:type="dcterms:W3CDTF">2014-03-23T10:06:47Z</dcterms:modified>
</cp:coreProperties>
</file>