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48" r:id="rId1"/>
  </p:sldMasterIdLst>
  <p:handoutMasterIdLst>
    <p:handoutMasterId r:id="rId9"/>
  </p:handoutMasterIdLst>
  <p:sldIdLst>
    <p:sldId id="261" r:id="rId2"/>
    <p:sldId id="263" r:id="rId3"/>
    <p:sldId id="296" r:id="rId4"/>
    <p:sldId id="304" r:id="rId5"/>
    <p:sldId id="301" r:id="rId6"/>
    <p:sldId id="302" r:id="rId7"/>
    <p:sldId id="275" r:id="rId8"/>
  </p:sldIdLst>
  <p:sldSz cx="9144000" cy="6858000" type="screen4x3"/>
  <p:notesSz cx="9144000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Světlý styl 1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19" autoAdjust="0"/>
    <p:restoredTop sz="94718" autoAdjust="0"/>
  </p:normalViewPr>
  <p:slideViewPr>
    <p:cSldViewPr>
      <p:cViewPr>
        <p:scale>
          <a:sx n="60" d="100"/>
          <a:sy n="60" d="100"/>
        </p:scale>
        <p:origin x="-276" y="-31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179484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DB4A802-E542-44F9-8416-8BB34D71BC99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179484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16A85F-9A18-489B-9F60-BBC923367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49" r:id="rId1"/>
    <p:sldLayoutId id="2147483950" r:id="rId2"/>
    <p:sldLayoutId id="2147483951" r:id="rId3"/>
    <p:sldLayoutId id="2147483952" r:id="rId4"/>
    <p:sldLayoutId id="2147483953" r:id="rId5"/>
    <p:sldLayoutId id="2147483954" r:id="rId6"/>
    <p:sldLayoutId id="2147483955" r:id="rId7"/>
    <p:sldLayoutId id="2147483956" r:id="rId8"/>
    <p:sldLayoutId id="2147483957" r:id="rId9"/>
    <p:sldLayoutId id="2147483958" r:id="rId10"/>
    <p:sldLayoutId id="21474839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old.pekarstvi-jahudka.cz/cs/produkty/kolace.html" TargetMode="External"/><Relationship Id="rId2" Type="http://schemas.openxmlformats.org/officeDocument/2006/relationships/hyperlink" Target="http://www.omalovanky-zde.cz/novinky_omalovanky/omalovanky_k_kniha_01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57158" y="2838124"/>
            <a:ext cx="8358246" cy="3028521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rgbClr val="002060"/>
            </a:solidFill>
          </a:ln>
        </p:spPr>
        <p:txBody>
          <a:bodyPr wrap="square">
            <a:spAutoFit/>
          </a:bodyPr>
          <a:lstStyle/>
          <a:p>
            <a:pPr marL="342900" indent="-342900">
              <a:spcBef>
                <a:spcPct val="20000"/>
              </a:spcBef>
              <a:defRPr/>
            </a:pP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 školy: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ZŠ Bor, okres Tachov, příspěvková organizace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Autor: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Mgr. Jitka Pražáková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Vytvořeno dne: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23.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3. 2014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Název: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VY_32_INOVACE_6B_M2_Slovní úlohy řešené násobením či dělením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Číslo projektu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:  CZ.1.07/1.4.00/21.3534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Vzdělávací oblast: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Matematika a její aplikace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Téma: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Slovní úlohy řešené násobením či dělením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Ročník: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2. ročník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Klíčová slova: 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Slovní úlohy, znázornění, násobení, dělení</a:t>
            </a:r>
            <a:endParaRPr lang="cs-CZ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Arial" pitchFamily="34" charset="0"/>
              <a:cs typeface="Arial" pitchFamily="34" charset="0"/>
            </a:endParaRPr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57224" y="1077906"/>
            <a:ext cx="7473950" cy="142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2071678"/>
            <a:ext cx="8286808" cy="2339973"/>
          </a:xfrm>
        </p:spPr>
        <p:txBody>
          <a:bodyPr/>
          <a:lstStyle/>
          <a:p>
            <a:pPr>
              <a:buNone/>
            </a:pPr>
            <a:r>
              <a:rPr lang="cs-CZ" sz="2000" dirty="0" smtClean="0"/>
              <a:t>     </a:t>
            </a:r>
            <a:r>
              <a:rPr lang="cs-CZ" sz="2400" dirty="0" smtClean="0"/>
              <a:t>Řešíme jednoduché slovní úlohy pomocí násobení či dělení.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642910" y="1191268"/>
            <a:ext cx="692948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dirty="0" smtClean="0"/>
              <a:t>Anotace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TextovéPole 51"/>
          <p:cNvSpPr txBox="1"/>
          <p:nvPr/>
        </p:nvSpPr>
        <p:spPr>
          <a:xfrm>
            <a:off x="857224" y="428604"/>
            <a:ext cx="754456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/>
            <a:r>
              <a:rPr lang="cs-CZ" sz="2400" dirty="0" smtClean="0"/>
              <a:t>Klárka pomáhala v knihovně. Rovnala knihy na poličky. </a:t>
            </a:r>
          </a:p>
          <a:p>
            <a:pPr marL="457200" indent="-457200"/>
            <a:r>
              <a:rPr lang="cs-CZ" sz="2400" dirty="0" smtClean="0"/>
              <a:t>Na každou polici jich dávala stejně. Měla ještě 12 knih </a:t>
            </a:r>
          </a:p>
          <a:p>
            <a:pPr marL="457200" indent="-457200"/>
            <a:r>
              <a:rPr lang="cs-CZ" sz="2400" dirty="0" smtClean="0"/>
              <a:t>a 3 prázdné poličky. Kolik knih dá Klárka na každou poličku?</a:t>
            </a:r>
            <a:endParaRPr lang="cs-CZ" sz="2400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1214414" y="5500702"/>
            <a:ext cx="189026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12 : 3 = 4</a:t>
            </a:r>
            <a:endParaRPr lang="cs-CZ" sz="3600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3643306" y="5643578"/>
            <a:ext cx="47863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Klárka dá na každou poličku 4 knihy.</a:t>
            </a:r>
            <a:endParaRPr lang="cs-CZ" sz="2400" dirty="0"/>
          </a:p>
        </p:txBody>
      </p:sp>
      <p:cxnSp>
        <p:nvCxnSpPr>
          <p:cNvPr id="66" name="Přímá spojovací čára 65"/>
          <p:cNvCxnSpPr/>
          <p:nvPr/>
        </p:nvCxnSpPr>
        <p:spPr>
          <a:xfrm>
            <a:off x="1357290" y="2713032"/>
            <a:ext cx="5643602" cy="1588"/>
          </a:xfrm>
          <a:prstGeom prst="line">
            <a:avLst/>
          </a:prstGeom>
          <a:ln w="76200"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8" name="Picture 4" descr="http://www.omalovanky-zde.cz/novinky_omalovanky/omalovanky_k_kniha_01.jpg"/>
          <p:cNvPicPr>
            <a:picLocks noChangeAspect="1" noChangeArrowheads="1"/>
          </p:cNvPicPr>
          <p:nvPr/>
        </p:nvPicPr>
        <p:blipFill>
          <a:blip r:embed="rId2" cstate="print"/>
          <a:srcRect t="17008"/>
          <a:stretch>
            <a:fillRect/>
          </a:stretch>
        </p:blipFill>
        <p:spPr bwMode="auto">
          <a:xfrm>
            <a:off x="1714480" y="1714488"/>
            <a:ext cx="857256" cy="919325"/>
          </a:xfrm>
          <a:prstGeom prst="rect">
            <a:avLst/>
          </a:prstGeom>
          <a:noFill/>
        </p:spPr>
      </p:pic>
      <p:cxnSp>
        <p:nvCxnSpPr>
          <p:cNvPr id="73" name="Přímá spojovací čára 72"/>
          <p:cNvCxnSpPr/>
          <p:nvPr/>
        </p:nvCxnSpPr>
        <p:spPr>
          <a:xfrm>
            <a:off x="1357290" y="3857628"/>
            <a:ext cx="5643602" cy="1588"/>
          </a:xfrm>
          <a:prstGeom prst="line">
            <a:avLst/>
          </a:prstGeom>
          <a:ln w="76200"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Přímá spojovací čára 73"/>
          <p:cNvCxnSpPr/>
          <p:nvPr/>
        </p:nvCxnSpPr>
        <p:spPr>
          <a:xfrm>
            <a:off x="1357290" y="5072074"/>
            <a:ext cx="5643602" cy="1588"/>
          </a:xfrm>
          <a:prstGeom prst="line">
            <a:avLst/>
          </a:prstGeom>
          <a:ln w="76200"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5" name="Picture 4" descr="http://www.omalovanky-zde.cz/novinky_omalovanky/omalovanky_k_kniha_01.jpg"/>
          <p:cNvPicPr>
            <a:picLocks noChangeAspect="1" noChangeArrowheads="1"/>
          </p:cNvPicPr>
          <p:nvPr/>
        </p:nvPicPr>
        <p:blipFill>
          <a:blip r:embed="rId2" cstate="print"/>
          <a:srcRect t="17008"/>
          <a:stretch>
            <a:fillRect/>
          </a:stretch>
        </p:blipFill>
        <p:spPr bwMode="auto">
          <a:xfrm>
            <a:off x="1714480" y="2866865"/>
            <a:ext cx="857256" cy="919325"/>
          </a:xfrm>
          <a:prstGeom prst="rect">
            <a:avLst/>
          </a:prstGeom>
          <a:noFill/>
        </p:spPr>
      </p:pic>
      <p:pic>
        <p:nvPicPr>
          <p:cNvPr id="76" name="Picture 4" descr="http://www.omalovanky-zde.cz/novinky_omalovanky/omalovanky_k_kniha_01.jpg"/>
          <p:cNvPicPr>
            <a:picLocks noChangeAspect="1" noChangeArrowheads="1"/>
          </p:cNvPicPr>
          <p:nvPr/>
        </p:nvPicPr>
        <p:blipFill>
          <a:blip r:embed="rId2" cstate="print"/>
          <a:srcRect t="17008"/>
          <a:stretch>
            <a:fillRect/>
          </a:stretch>
        </p:blipFill>
        <p:spPr bwMode="auto">
          <a:xfrm>
            <a:off x="1714480" y="4071942"/>
            <a:ext cx="857256" cy="919325"/>
          </a:xfrm>
          <a:prstGeom prst="rect">
            <a:avLst/>
          </a:prstGeom>
          <a:noFill/>
        </p:spPr>
      </p:pic>
      <p:pic>
        <p:nvPicPr>
          <p:cNvPr id="77" name="Picture 4" descr="http://www.omalovanky-zde.cz/novinky_omalovanky/omalovanky_k_kniha_01.jpg"/>
          <p:cNvPicPr>
            <a:picLocks noChangeAspect="1" noChangeArrowheads="1"/>
          </p:cNvPicPr>
          <p:nvPr/>
        </p:nvPicPr>
        <p:blipFill>
          <a:blip r:embed="rId2" cstate="print"/>
          <a:srcRect t="17008"/>
          <a:stretch>
            <a:fillRect/>
          </a:stretch>
        </p:blipFill>
        <p:spPr bwMode="auto">
          <a:xfrm>
            <a:off x="3071802" y="1714488"/>
            <a:ext cx="857256" cy="919325"/>
          </a:xfrm>
          <a:prstGeom prst="rect">
            <a:avLst/>
          </a:prstGeom>
          <a:noFill/>
        </p:spPr>
      </p:pic>
      <p:pic>
        <p:nvPicPr>
          <p:cNvPr id="78" name="Picture 4" descr="http://www.omalovanky-zde.cz/novinky_omalovanky/omalovanky_k_kniha_01.jpg"/>
          <p:cNvPicPr>
            <a:picLocks noChangeAspect="1" noChangeArrowheads="1"/>
          </p:cNvPicPr>
          <p:nvPr/>
        </p:nvPicPr>
        <p:blipFill>
          <a:blip r:embed="rId2" cstate="print"/>
          <a:srcRect t="17008"/>
          <a:stretch>
            <a:fillRect/>
          </a:stretch>
        </p:blipFill>
        <p:spPr bwMode="auto">
          <a:xfrm>
            <a:off x="3000364" y="2857496"/>
            <a:ext cx="857256" cy="919325"/>
          </a:xfrm>
          <a:prstGeom prst="rect">
            <a:avLst/>
          </a:prstGeom>
          <a:noFill/>
        </p:spPr>
      </p:pic>
      <p:pic>
        <p:nvPicPr>
          <p:cNvPr id="79" name="Picture 4" descr="http://www.omalovanky-zde.cz/novinky_omalovanky/omalovanky_k_kniha_01.jpg"/>
          <p:cNvPicPr>
            <a:picLocks noChangeAspect="1" noChangeArrowheads="1"/>
          </p:cNvPicPr>
          <p:nvPr/>
        </p:nvPicPr>
        <p:blipFill>
          <a:blip r:embed="rId2" cstate="print"/>
          <a:srcRect t="17008"/>
          <a:stretch>
            <a:fillRect/>
          </a:stretch>
        </p:blipFill>
        <p:spPr bwMode="auto">
          <a:xfrm>
            <a:off x="3000364" y="4081311"/>
            <a:ext cx="857256" cy="919325"/>
          </a:xfrm>
          <a:prstGeom prst="rect">
            <a:avLst/>
          </a:prstGeom>
          <a:noFill/>
        </p:spPr>
      </p:pic>
      <p:pic>
        <p:nvPicPr>
          <p:cNvPr id="80" name="Picture 4" descr="http://www.omalovanky-zde.cz/novinky_omalovanky/omalovanky_k_kniha_01.jpg"/>
          <p:cNvPicPr>
            <a:picLocks noChangeAspect="1" noChangeArrowheads="1"/>
          </p:cNvPicPr>
          <p:nvPr/>
        </p:nvPicPr>
        <p:blipFill>
          <a:blip r:embed="rId2" cstate="print"/>
          <a:srcRect t="17008"/>
          <a:stretch>
            <a:fillRect/>
          </a:stretch>
        </p:blipFill>
        <p:spPr bwMode="auto">
          <a:xfrm>
            <a:off x="4214810" y="1714488"/>
            <a:ext cx="857256" cy="919325"/>
          </a:xfrm>
          <a:prstGeom prst="rect">
            <a:avLst/>
          </a:prstGeom>
          <a:noFill/>
        </p:spPr>
      </p:pic>
      <p:pic>
        <p:nvPicPr>
          <p:cNvPr id="81" name="Picture 4" descr="http://www.omalovanky-zde.cz/novinky_omalovanky/omalovanky_k_kniha_01.jpg"/>
          <p:cNvPicPr>
            <a:picLocks noChangeAspect="1" noChangeArrowheads="1"/>
          </p:cNvPicPr>
          <p:nvPr/>
        </p:nvPicPr>
        <p:blipFill>
          <a:blip r:embed="rId2" cstate="print"/>
          <a:srcRect t="17008"/>
          <a:stretch>
            <a:fillRect/>
          </a:stretch>
        </p:blipFill>
        <p:spPr bwMode="auto">
          <a:xfrm>
            <a:off x="4214810" y="2857496"/>
            <a:ext cx="857256" cy="919325"/>
          </a:xfrm>
          <a:prstGeom prst="rect">
            <a:avLst/>
          </a:prstGeom>
          <a:noFill/>
        </p:spPr>
      </p:pic>
      <p:pic>
        <p:nvPicPr>
          <p:cNvPr id="82" name="Picture 4" descr="http://www.omalovanky-zde.cz/novinky_omalovanky/omalovanky_k_kniha_01.jpg"/>
          <p:cNvPicPr>
            <a:picLocks noChangeAspect="1" noChangeArrowheads="1"/>
          </p:cNvPicPr>
          <p:nvPr/>
        </p:nvPicPr>
        <p:blipFill>
          <a:blip r:embed="rId2" cstate="print"/>
          <a:srcRect t="17008"/>
          <a:stretch>
            <a:fillRect/>
          </a:stretch>
        </p:blipFill>
        <p:spPr bwMode="auto">
          <a:xfrm>
            <a:off x="4286248" y="4081311"/>
            <a:ext cx="857256" cy="919325"/>
          </a:xfrm>
          <a:prstGeom prst="rect">
            <a:avLst/>
          </a:prstGeom>
          <a:noFill/>
        </p:spPr>
      </p:pic>
      <p:pic>
        <p:nvPicPr>
          <p:cNvPr id="83" name="Picture 4" descr="http://www.omalovanky-zde.cz/novinky_omalovanky/omalovanky_k_kniha_01.jpg"/>
          <p:cNvPicPr>
            <a:picLocks noChangeAspect="1" noChangeArrowheads="1"/>
          </p:cNvPicPr>
          <p:nvPr/>
        </p:nvPicPr>
        <p:blipFill>
          <a:blip r:embed="rId2" cstate="print"/>
          <a:srcRect t="17008"/>
          <a:stretch>
            <a:fillRect/>
          </a:stretch>
        </p:blipFill>
        <p:spPr bwMode="auto">
          <a:xfrm>
            <a:off x="5357818" y="1714488"/>
            <a:ext cx="857256" cy="919325"/>
          </a:xfrm>
          <a:prstGeom prst="rect">
            <a:avLst/>
          </a:prstGeom>
          <a:noFill/>
        </p:spPr>
      </p:pic>
      <p:pic>
        <p:nvPicPr>
          <p:cNvPr id="84" name="Picture 4" descr="http://www.omalovanky-zde.cz/novinky_omalovanky/omalovanky_k_kniha_01.jpg"/>
          <p:cNvPicPr>
            <a:picLocks noChangeAspect="1" noChangeArrowheads="1"/>
          </p:cNvPicPr>
          <p:nvPr/>
        </p:nvPicPr>
        <p:blipFill>
          <a:blip r:embed="rId2" cstate="print"/>
          <a:srcRect t="17008"/>
          <a:stretch>
            <a:fillRect/>
          </a:stretch>
        </p:blipFill>
        <p:spPr bwMode="auto">
          <a:xfrm>
            <a:off x="5429256" y="2857496"/>
            <a:ext cx="857256" cy="919325"/>
          </a:xfrm>
          <a:prstGeom prst="rect">
            <a:avLst/>
          </a:prstGeom>
          <a:noFill/>
        </p:spPr>
      </p:pic>
      <p:pic>
        <p:nvPicPr>
          <p:cNvPr id="85" name="Picture 4" descr="http://www.omalovanky-zde.cz/novinky_omalovanky/omalovanky_k_kniha_01.jpg"/>
          <p:cNvPicPr>
            <a:picLocks noChangeAspect="1" noChangeArrowheads="1"/>
          </p:cNvPicPr>
          <p:nvPr/>
        </p:nvPicPr>
        <p:blipFill>
          <a:blip r:embed="rId2" cstate="print"/>
          <a:srcRect t="17008"/>
          <a:stretch>
            <a:fillRect/>
          </a:stretch>
        </p:blipFill>
        <p:spPr bwMode="auto">
          <a:xfrm>
            <a:off x="5500694" y="4081311"/>
            <a:ext cx="857256" cy="9193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9" grpId="0" build="allAtOnce"/>
      <p:bldP spid="64" grpId="0" build="allAtOnce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42910" y="500042"/>
            <a:ext cx="6171818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Natálka natrhala na zahradě 15 tulipánů. </a:t>
            </a:r>
          </a:p>
          <a:p>
            <a:r>
              <a:rPr lang="cs-CZ" sz="2800" dirty="0" smtClean="0"/>
              <a:t>Doma je chtěla rozdělit do 3 váziček.</a:t>
            </a:r>
          </a:p>
          <a:p>
            <a:r>
              <a:rPr lang="cs-CZ" sz="2800" dirty="0" smtClean="0"/>
              <a:t>Kolik tulipánů bude v každé váze?</a:t>
            </a:r>
            <a:endParaRPr lang="cs-CZ" sz="2800" dirty="0"/>
          </a:p>
        </p:txBody>
      </p:sp>
      <p:pic>
        <p:nvPicPr>
          <p:cNvPr id="25" name="Picture 2" descr="C:\Users\Jitka\AppData\Local\Microsoft\Windows\Temporary Internet Files\Content.IE5\HCR42HQ2\MP900390488[1].jpg"/>
          <p:cNvPicPr>
            <a:picLocks noChangeAspect="1" noChangeArrowheads="1"/>
          </p:cNvPicPr>
          <p:nvPr/>
        </p:nvPicPr>
        <p:blipFill>
          <a:blip r:embed="rId2" cstate="print"/>
          <a:srcRect l="12418" t="21654" r="24836" b="25591"/>
          <a:stretch>
            <a:fillRect/>
          </a:stretch>
        </p:blipFill>
        <p:spPr bwMode="auto">
          <a:xfrm rot="2892994">
            <a:off x="7619015" y="2843039"/>
            <a:ext cx="728913" cy="859168"/>
          </a:xfrm>
          <a:prstGeom prst="rect">
            <a:avLst/>
          </a:prstGeom>
          <a:noFill/>
        </p:spPr>
      </p:pic>
      <p:pic>
        <p:nvPicPr>
          <p:cNvPr id="26" name="Picture 2" descr="C:\Users\Jitka\AppData\Local\Microsoft\Windows\Temporary Internet Files\Content.IE5\HCR42HQ2\MP900390488[1].jpg"/>
          <p:cNvPicPr>
            <a:picLocks noChangeAspect="1" noChangeArrowheads="1"/>
          </p:cNvPicPr>
          <p:nvPr/>
        </p:nvPicPr>
        <p:blipFill>
          <a:blip r:embed="rId2" cstate="print"/>
          <a:srcRect l="12418" t="21654" r="24836" b="25591"/>
          <a:stretch>
            <a:fillRect/>
          </a:stretch>
        </p:blipFill>
        <p:spPr bwMode="auto">
          <a:xfrm rot="2012452">
            <a:off x="7596974" y="1915771"/>
            <a:ext cx="728913" cy="859168"/>
          </a:xfrm>
          <a:prstGeom prst="rect">
            <a:avLst/>
          </a:prstGeom>
          <a:noFill/>
        </p:spPr>
      </p:pic>
      <p:pic>
        <p:nvPicPr>
          <p:cNvPr id="28" name="Picture 2" descr="C:\Users\Jitka\AppData\Local\Microsoft\Windows\Temporary Internet Files\Content.IE5\HCR42HQ2\MP900390488[1].jpg"/>
          <p:cNvPicPr>
            <a:picLocks noChangeAspect="1" noChangeArrowheads="1"/>
          </p:cNvPicPr>
          <p:nvPr/>
        </p:nvPicPr>
        <p:blipFill>
          <a:blip r:embed="rId2" cstate="print"/>
          <a:srcRect l="12418" t="21654" r="24836" b="25591"/>
          <a:stretch>
            <a:fillRect/>
          </a:stretch>
        </p:blipFill>
        <p:spPr bwMode="auto">
          <a:xfrm>
            <a:off x="6563044" y="2000240"/>
            <a:ext cx="728913" cy="859168"/>
          </a:xfrm>
          <a:prstGeom prst="rect">
            <a:avLst/>
          </a:prstGeom>
          <a:noFill/>
        </p:spPr>
      </p:pic>
      <p:pic>
        <p:nvPicPr>
          <p:cNvPr id="29" name="Picture 2" descr="C:\Users\Jitka\AppData\Local\Microsoft\Windows\Temporary Internet Files\Content.IE5\HCR42HQ2\MP900390488[1].jpg"/>
          <p:cNvPicPr>
            <a:picLocks noChangeAspect="1" noChangeArrowheads="1"/>
          </p:cNvPicPr>
          <p:nvPr/>
        </p:nvPicPr>
        <p:blipFill>
          <a:blip r:embed="rId2" cstate="print"/>
          <a:srcRect l="12418" t="21654" r="24836" b="25591"/>
          <a:stretch>
            <a:fillRect/>
          </a:stretch>
        </p:blipFill>
        <p:spPr bwMode="auto">
          <a:xfrm rot="2066196">
            <a:off x="7063110" y="2428868"/>
            <a:ext cx="728913" cy="859168"/>
          </a:xfrm>
          <a:prstGeom prst="rect">
            <a:avLst/>
          </a:prstGeom>
          <a:noFill/>
        </p:spPr>
      </p:pic>
      <p:sp>
        <p:nvSpPr>
          <p:cNvPr id="5" name="Lichoběžník 4"/>
          <p:cNvSpPr/>
          <p:nvPr/>
        </p:nvSpPr>
        <p:spPr>
          <a:xfrm rot="10800000">
            <a:off x="6991672" y="3714752"/>
            <a:ext cx="1000132" cy="1714512"/>
          </a:xfrm>
          <a:prstGeom prst="trapezoid">
            <a:avLst/>
          </a:prstGeom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7" name="Picture 2" descr="C:\Users\Jitka\AppData\Local\Microsoft\Windows\Temporary Internet Files\Content.IE5\HCR42HQ2\MP900390488[1].jpg"/>
          <p:cNvPicPr>
            <a:picLocks noChangeAspect="1" noChangeArrowheads="1"/>
          </p:cNvPicPr>
          <p:nvPr/>
        </p:nvPicPr>
        <p:blipFill>
          <a:blip r:embed="rId2" cstate="print"/>
          <a:srcRect l="12418" t="21654" r="24836" b="25591"/>
          <a:stretch>
            <a:fillRect/>
          </a:stretch>
        </p:blipFill>
        <p:spPr bwMode="auto">
          <a:xfrm rot="21064653">
            <a:off x="6420168" y="2786058"/>
            <a:ext cx="728913" cy="859168"/>
          </a:xfrm>
          <a:prstGeom prst="rect">
            <a:avLst/>
          </a:prstGeom>
          <a:noFill/>
        </p:spPr>
      </p:pic>
      <p:pic>
        <p:nvPicPr>
          <p:cNvPr id="30" name="Picture 2" descr="C:\Users\Jitka\AppData\Local\Microsoft\Windows\Temporary Internet Files\Content.IE5\HCR42HQ2\MP900390488[1].jpg"/>
          <p:cNvPicPr>
            <a:picLocks noChangeAspect="1" noChangeArrowheads="1"/>
          </p:cNvPicPr>
          <p:nvPr/>
        </p:nvPicPr>
        <p:blipFill>
          <a:blip r:embed="rId2" cstate="print"/>
          <a:srcRect l="12418" t="21654" r="24836" b="25591"/>
          <a:stretch>
            <a:fillRect/>
          </a:stretch>
        </p:blipFill>
        <p:spPr bwMode="auto">
          <a:xfrm rot="2892994">
            <a:off x="4975809" y="2902414"/>
            <a:ext cx="728913" cy="859168"/>
          </a:xfrm>
          <a:prstGeom prst="rect">
            <a:avLst/>
          </a:prstGeom>
          <a:noFill/>
        </p:spPr>
      </p:pic>
      <p:pic>
        <p:nvPicPr>
          <p:cNvPr id="31" name="Picture 2" descr="C:\Users\Jitka\AppData\Local\Microsoft\Windows\Temporary Internet Files\Content.IE5\HCR42HQ2\MP900390488[1].jpg"/>
          <p:cNvPicPr>
            <a:picLocks noChangeAspect="1" noChangeArrowheads="1"/>
          </p:cNvPicPr>
          <p:nvPr/>
        </p:nvPicPr>
        <p:blipFill>
          <a:blip r:embed="rId2" cstate="print"/>
          <a:srcRect l="12418" t="21654" r="24836" b="25591"/>
          <a:stretch>
            <a:fillRect/>
          </a:stretch>
        </p:blipFill>
        <p:spPr bwMode="auto">
          <a:xfrm rot="2012452">
            <a:off x="4953768" y="1975146"/>
            <a:ext cx="728913" cy="859168"/>
          </a:xfrm>
          <a:prstGeom prst="rect">
            <a:avLst/>
          </a:prstGeom>
          <a:noFill/>
        </p:spPr>
      </p:pic>
      <p:pic>
        <p:nvPicPr>
          <p:cNvPr id="32" name="Picture 2" descr="C:\Users\Jitka\AppData\Local\Microsoft\Windows\Temporary Internet Files\Content.IE5\HCR42HQ2\MP900390488[1].jpg"/>
          <p:cNvPicPr>
            <a:picLocks noChangeAspect="1" noChangeArrowheads="1"/>
          </p:cNvPicPr>
          <p:nvPr/>
        </p:nvPicPr>
        <p:blipFill>
          <a:blip r:embed="rId2" cstate="print"/>
          <a:srcRect l="12418" t="21654" r="24836" b="25591"/>
          <a:stretch>
            <a:fillRect/>
          </a:stretch>
        </p:blipFill>
        <p:spPr bwMode="auto">
          <a:xfrm>
            <a:off x="3919838" y="2059615"/>
            <a:ext cx="728913" cy="859168"/>
          </a:xfrm>
          <a:prstGeom prst="rect">
            <a:avLst/>
          </a:prstGeom>
          <a:noFill/>
        </p:spPr>
      </p:pic>
      <p:pic>
        <p:nvPicPr>
          <p:cNvPr id="33" name="Picture 2" descr="C:\Users\Jitka\AppData\Local\Microsoft\Windows\Temporary Internet Files\Content.IE5\HCR42HQ2\MP900390488[1].jpg"/>
          <p:cNvPicPr>
            <a:picLocks noChangeAspect="1" noChangeArrowheads="1"/>
          </p:cNvPicPr>
          <p:nvPr/>
        </p:nvPicPr>
        <p:blipFill>
          <a:blip r:embed="rId2" cstate="print"/>
          <a:srcRect l="12418" t="21654" r="24836" b="25591"/>
          <a:stretch>
            <a:fillRect/>
          </a:stretch>
        </p:blipFill>
        <p:spPr bwMode="auto">
          <a:xfrm rot="2066196">
            <a:off x="4419904" y="2488243"/>
            <a:ext cx="728913" cy="859168"/>
          </a:xfrm>
          <a:prstGeom prst="rect">
            <a:avLst/>
          </a:prstGeom>
          <a:noFill/>
        </p:spPr>
      </p:pic>
      <p:pic>
        <p:nvPicPr>
          <p:cNvPr id="34" name="Picture 2" descr="C:\Users\Jitka\AppData\Local\Microsoft\Windows\Temporary Internet Files\Content.IE5\HCR42HQ2\MP900390488[1].jpg"/>
          <p:cNvPicPr>
            <a:picLocks noChangeAspect="1" noChangeArrowheads="1"/>
          </p:cNvPicPr>
          <p:nvPr/>
        </p:nvPicPr>
        <p:blipFill>
          <a:blip r:embed="rId2" cstate="print"/>
          <a:srcRect l="12418" t="21654" r="24836" b="25591"/>
          <a:stretch>
            <a:fillRect/>
          </a:stretch>
        </p:blipFill>
        <p:spPr bwMode="auto">
          <a:xfrm rot="21064653">
            <a:off x="3776962" y="2845433"/>
            <a:ext cx="728913" cy="859168"/>
          </a:xfrm>
          <a:prstGeom prst="rect">
            <a:avLst/>
          </a:prstGeom>
          <a:noFill/>
        </p:spPr>
      </p:pic>
      <p:pic>
        <p:nvPicPr>
          <p:cNvPr id="35" name="Picture 2" descr="C:\Users\Jitka\AppData\Local\Microsoft\Windows\Temporary Internet Files\Content.IE5\HCR42HQ2\MP900390488[1].jpg"/>
          <p:cNvPicPr>
            <a:picLocks noChangeAspect="1" noChangeArrowheads="1"/>
          </p:cNvPicPr>
          <p:nvPr/>
        </p:nvPicPr>
        <p:blipFill>
          <a:blip r:embed="rId2" cstate="print"/>
          <a:srcRect l="12418" t="21654" r="24836" b="25591"/>
          <a:stretch>
            <a:fillRect/>
          </a:stretch>
        </p:blipFill>
        <p:spPr bwMode="auto">
          <a:xfrm rot="2892994">
            <a:off x="2378005" y="2902416"/>
            <a:ext cx="728913" cy="859168"/>
          </a:xfrm>
          <a:prstGeom prst="rect">
            <a:avLst/>
          </a:prstGeom>
          <a:noFill/>
        </p:spPr>
      </p:pic>
      <p:pic>
        <p:nvPicPr>
          <p:cNvPr id="36" name="Picture 2" descr="C:\Users\Jitka\AppData\Local\Microsoft\Windows\Temporary Internet Files\Content.IE5\HCR42HQ2\MP900390488[1].jpg"/>
          <p:cNvPicPr>
            <a:picLocks noChangeAspect="1" noChangeArrowheads="1"/>
          </p:cNvPicPr>
          <p:nvPr/>
        </p:nvPicPr>
        <p:blipFill>
          <a:blip r:embed="rId2" cstate="print"/>
          <a:srcRect l="12418" t="21654" r="24836" b="25591"/>
          <a:stretch>
            <a:fillRect/>
          </a:stretch>
        </p:blipFill>
        <p:spPr bwMode="auto">
          <a:xfrm rot="2012452">
            <a:off x="2355964" y="1975148"/>
            <a:ext cx="728913" cy="859168"/>
          </a:xfrm>
          <a:prstGeom prst="rect">
            <a:avLst/>
          </a:prstGeom>
          <a:noFill/>
        </p:spPr>
      </p:pic>
      <p:pic>
        <p:nvPicPr>
          <p:cNvPr id="37" name="Picture 2" descr="C:\Users\Jitka\AppData\Local\Microsoft\Windows\Temporary Internet Files\Content.IE5\HCR42HQ2\MP900390488[1].jpg"/>
          <p:cNvPicPr>
            <a:picLocks noChangeAspect="1" noChangeArrowheads="1"/>
          </p:cNvPicPr>
          <p:nvPr/>
        </p:nvPicPr>
        <p:blipFill>
          <a:blip r:embed="rId2" cstate="print"/>
          <a:srcRect l="12418" t="21654" r="24836" b="25591"/>
          <a:stretch>
            <a:fillRect/>
          </a:stretch>
        </p:blipFill>
        <p:spPr bwMode="auto">
          <a:xfrm>
            <a:off x="1322034" y="2059617"/>
            <a:ext cx="728913" cy="859168"/>
          </a:xfrm>
          <a:prstGeom prst="rect">
            <a:avLst/>
          </a:prstGeom>
          <a:noFill/>
        </p:spPr>
      </p:pic>
      <p:pic>
        <p:nvPicPr>
          <p:cNvPr id="38" name="Picture 2" descr="C:\Users\Jitka\AppData\Local\Microsoft\Windows\Temporary Internet Files\Content.IE5\HCR42HQ2\MP900390488[1].jpg"/>
          <p:cNvPicPr>
            <a:picLocks noChangeAspect="1" noChangeArrowheads="1"/>
          </p:cNvPicPr>
          <p:nvPr/>
        </p:nvPicPr>
        <p:blipFill>
          <a:blip r:embed="rId2" cstate="print"/>
          <a:srcRect l="12418" t="21654" r="24836" b="25591"/>
          <a:stretch>
            <a:fillRect/>
          </a:stretch>
        </p:blipFill>
        <p:spPr bwMode="auto">
          <a:xfrm rot="2066196">
            <a:off x="1822100" y="2488245"/>
            <a:ext cx="728913" cy="859168"/>
          </a:xfrm>
          <a:prstGeom prst="rect">
            <a:avLst/>
          </a:prstGeom>
          <a:noFill/>
        </p:spPr>
      </p:pic>
      <p:pic>
        <p:nvPicPr>
          <p:cNvPr id="39" name="Picture 2" descr="C:\Users\Jitka\AppData\Local\Microsoft\Windows\Temporary Internet Files\Content.IE5\HCR42HQ2\MP900390488[1].jpg"/>
          <p:cNvPicPr>
            <a:picLocks noChangeAspect="1" noChangeArrowheads="1"/>
          </p:cNvPicPr>
          <p:nvPr/>
        </p:nvPicPr>
        <p:blipFill>
          <a:blip r:embed="rId2" cstate="print"/>
          <a:srcRect l="12418" t="21654" r="24836" b="25591"/>
          <a:stretch>
            <a:fillRect/>
          </a:stretch>
        </p:blipFill>
        <p:spPr bwMode="auto">
          <a:xfrm rot="21064653">
            <a:off x="1179158" y="2845435"/>
            <a:ext cx="728913" cy="859168"/>
          </a:xfrm>
          <a:prstGeom prst="rect">
            <a:avLst/>
          </a:prstGeom>
          <a:noFill/>
        </p:spPr>
      </p:pic>
      <p:sp>
        <p:nvSpPr>
          <p:cNvPr id="8" name="Lichoběžník 7"/>
          <p:cNvSpPr/>
          <p:nvPr/>
        </p:nvSpPr>
        <p:spPr>
          <a:xfrm rot="10800000">
            <a:off x="4312286" y="3714752"/>
            <a:ext cx="1000132" cy="1714512"/>
          </a:xfrm>
          <a:prstGeom prst="trapezoid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Lichoběžník 6"/>
          <p:cNvSpPr/>
          <p:nvPr/>
        </p:nvSpPr>
        <p:spPr>
          <a:xfrm rot="10800000">
            <a:off x="1643042" y="3714752"/>
            <a:ext cx="1000132" cy="1714512"/>
          </a:xfrm>
          <a:prstGeom prst="trapezoid">
            <a:avLst/>
          </a:prstGeom>
          <a:solidFill>
            <a:srgbClr val="92D050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TextovéPole 39"/>
          <p:cNvSpPr txBox="1"/>
          <p:nvPr/>
        </p:nvSpPr>
        <p:spPr>
          <a:xfrm>
            <a:off x="785786" y="5783065"/>
            <a:ext cx="189026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15 : 3 = 5</a:t>
            </a:r>
            <a:endParaRPr lang="cs-CZ" sz="36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3357554" y="5844621"/>
            <a:ext cx="511928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 každé váze bude 5 tulipánů.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2000"/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500"/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  <p:bldP spid="7" grpId="0" animBg="1"/>
      <p:bldP spid="40" grpId="0" build="allAtOnce"/>
      <p:bldP spid="41" grpId="0" build="allAtOnce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C:\Users\Jitka\AppData\Local\Microsoft\Windows\Temporary Internet Files\Content.IE5\HCR42HQ2\MC900335462[1].wmf"/>
          <p:cNvPicPr>
            <a:picLocks noChangeAspect="1" noChangeArrowheads="1"/>
          </p:cNvPicPr>
          <p:nvPr/>
        </p:nvPicPr>
        <p:blipFill>
          <a:blip r:embed="rId2"/>
          <a:srcRect t="16713" b="38200"/>
          <a:stretch>
            <a:fillRect/>
          </a:stretch>
        </p:blipFill>
        <p:spPr bwMode="auto">
          <a:xfrm>
            <a:off x="285720" y="2568355"/>
            <a:ext cx="1393556" cy="521205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642910" y="546067"/>
            <a:ext cx="793550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12 dětí z vodáckého oddílu právě trénuje na kánoích. </a:t>
            </a:r>
            <a:endParaRPr lang="cs-CZ" sz="2800" dirty="0" smtClean="0"/>
          </a:p>
          <a:p>
            <a:r>
              <a:rPr lang="cs-CZ" sz="2800" dirty="0" smtClean="0"/>
              <a:t>V každé lodi jsou 2 děti. Kolik mají kánoí? </a:t>
            </a:r>
            <a:endParaRPr lang="cs-CZ" sz="2800" dirty="0"/>
          </a:p>
        </p:txBody>
      </p:sp>
      <p:pic>
        <p:nvPicPr>
          <p:cNvPr id="18" name="Picture 2" descr="C:\Users\Jitka\AppData\Local\Microsoft\Windows\Temporary Internet Files\Content.IE5\HCR42HQ2\MC900335462[1].wmf"/>
          <p:cNvPicPr>
            <a:picLocks noChangeAspect="1" noChangeArrowheads="1"/>
          </p:cNvPicPr>
          <p:nvPr/>
        </p:nvPicPr>
        <p:blipFill>
          <a:blip r:embed="rId2"/>
          <a:srcRect t="16713" b="38200"/>
          <a:stretch>
            <a:fillRect/>
          </a:stretch>
        </p:blipFill>
        <p:spPr bwMode="auto">
          <a:xfrm>
            <a:off x="1571604" y="2568355"/>
            <a:ext cx="1393556" cy="521205"/>
          </a:xfrm>
          <a:prstGeom prst="rect">
            <a:avLst/>
          </a:prstGeom>
          <a:noFill/>
        </p:spPr>
      </p:pic>
      <p:pic>
        <p:nvPicPr>
          <p:cNvPr id="19" name="Picture 2" descr="C:\Users\Jitka\AppData\Local\Microsoft\Windows\Temporary Internet Files\Content.IE5\HCR42HQ2\MC900335462[1].wmf"/>
          <p:cNvPicPr>
            <a:picLocks noChangeAspect="1" noChangeArrowheads="1"/>
          </p:cNvPicPr>
          <p:nvPr/>
        </p:nvPicPr>
        <p:blipFill>
          <a:blip r:embed="rId2"/>
          <a:srcRect t="16713" b="38200"/>
          <a:stretch>
            <a:fillRect/>
          </a:stretch>
        </p:blipFill>
        <p:spPr bwMode="auto">
          <a:xfrm>
            <a:off x="3071802" y="2568355"/>
            <a:ext cx="1393556" cy="521205"/>
          </a:xfrm>
          <a:prstGeom prst="rect">
            <a:avLst/>
          </a:prstGeom>
          <a:noFill/>
        </p:spPr>
      </p:pic>
      <p:pic>
        <p:nvPicPr>
          <p:cNvPr id="20" name="Picture 2" descr="C:\Users\Jitka\AppData\Local\Microsoft\Windows\Temporary Internet Files\Content.IE5\HCR42HQ2\MC900335462[1].wmf"/>
          <p:cNvPicPr>
            <a:picLocks noChangeAspect="1" noChangeArrowheads="1"/>
          </p:cNvPicPr>
          <p:nvPr/>
        </p:nvPicPr>
        <p:blipFill>
          <a:blip r:embed="rId2"/>
          <a:srcRect t="16713" b="38200"/>
          <a:stretch>
            <a:fillRect/>
          </a:stretch>
        </p:blipFill>
        <p:spPr bwMode="auto">
          <a:xfrm>
            <a:off x="4572000" y="2568355"/>
            <a:ext cx="1393556" cy="521205"/>
          </a:xfrm>
          <a:prstGeom prst="rect">
            <a:avLst/>
          </a:prstGeom>
          <a:noFill/>
        </p:spPr>
      </p:pic>
      <p:pic>
        <p:nvPicPr>
          <p:cNvPr id="21" name="Picture 2" descr="C:\Users\Jitka\AppData\Local\Microsoft\Windows\Temporary Internet Files\Content.IE5\HCR42HQ2\MC900335462[1].wmf"/>
          <p:cNvPicPr>
            <a:picLocks noChangeAspect="1" noChangeArrowheads="1"/>
          </p:cNvPicPr>
          <p:nvPr/>
        </p:nvPicPr>
        <p:blipFill>
          <a:blip r:embed="rId2"/>
          <a:srcRect t="16713" b="38200"/>
          <a:stretch>
            <a:fillRect/>
          </a:stretch>
        </p:blipFill>
        <p:spPr bwMode="auto">
          <a:xfrm>
            <a:off x="6000760" y="2568355"/>
            <a:ext cx="1393556" cy="521205"/>
          </a:xfrm>
          <a:prstGeom prst="rect">
            <a:avLst/>
          </a:prstGeom>
          <a:noFill/>
        </p:spPr>
      </p:pic>
      <p:pic>
        <p:nvPicPr>
          <p:cNvPr id="22" name="Picture 2" descr="C:\Users\Jitka\AppData\Local\Microsoft\Windows\Temporary Internet Files\Content.IE5\HCR42HQ2\MC900335462[1].wmf"/>
          <p:cNvPicPr>
            <a:picLocks noChangeAspect="1" noChangeArrowheads="1"/>
          </p:cNvPicPr>
          <p:nvPr/>
        </p:nvPicPr>
        <p:blipFill>
          <a:blip r:embed="rId2"/>
          <a:srcRect t="16713" b="38200"/>
          <a:stretch>
            <a:fillRect/>
          </a:stretch>
        </p:blipFill>
        <p:spPr bwMode="auto">
          <a:xfrm>
            <a:off x="7536162" y="2568355"/>
            <a:ext cx="1393556" cy="521205"/>
          </a:xfrm>
          <a:prstGeom prst="rect">
            <a:avLst/>
          </a:prstGeom>
          <a:noFill/>
        </p:spPr>
      </p:pic>
      <p:sp>
        <p:nvSpPr>
          <p:cNvPr id="25" name="TextovéPole 24"/>
          <p:cNvSpPr txBox="1"/>
          <p:nvPr/>
        </p:nvSpPr>
        <p:spPr>
          <a:xfrm>
            <a:off x="428596" y="1925413"/>
            <a:ext cx="571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+mj-lt"/>
                <a:sym typeface="Wingdings" pitchFamily="2" charset="2"/>
              </a:rPr>
              <a:t></a:t>
            </a:r>
            <a:endParaRPr lang="cs-CZ" sz="4000" dirty="0">
              <a:latin typeface="Wingdings" pitchFamily="2" charset="2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928662" y="1925413"/>
            <a:ext cx="571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+mj-lt"/>
                <a:sym typeface="Wingdings" pitchFamily="2" charset="2"/>
              </a:rPr>
              <a:t></a:t>
            </a:r>
            <a:endParaRPr lang="cs-CZ" sz="4000" dirty="0">
              <a:latin typeface="Wingdings" pitchFamily="2" charset="2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500826" y="1925413"/>
            <a:ext cx="571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+mj-lt"/>
                <a:sym typeface="Wingdings" pitchFamily="2" charset="2"/>
              </a:rPr>
              <a:t></a:t>
            </a:r>
            <a:endParaRPr lang="cs-CZ" sz="4000" dirty="0">
              <a:latin typeface="Wingdings" pitchFamily="2" charset="2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1785918" y="1925413"/>
            <a:ext cx="571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+mj-lt"/>
                <a:sym typeface="Wingdings" pitchFamily="2" charset="2"/>
              </a:rPr>
              <a:t></a:t>
            </a:r>
            <a:endParaRPr lang="cs-CZ" sz="4000" dirty="0">
              <a:latin typeface="Wingdings" pitchFamily="2" charset="2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2214546" y="1931907"/>
            <a:ext cx="571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+mj-lt"/>
                <a:sym typeface="Wingdings" pitchFamily="2" charset="2"/>
              </a:rPr>
              <a:t></a:t>
            </a:r>
            <a:endParaRPr lang="cs-CZ" sz="4000" dirty="0">
              <a:latin typeface="Wingdings" pitchFamily="2" charset="2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3214678" y="1925413"/>
            <a:ext cx="571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+mj-lt"/>
                <a:sym typeface="Wingdings" pitchFamily="2" charset="2"/>
              </a:rPr>
              <a:t></a:t>
            </a:r>
            <a:endParaRPr lang="cs-CZ" sz="4000" dirty="0">
              <a:latin typeface="Wingdings" pitchFamily="2" charset="2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3714744" y="1925413"/>
            <a:ext cx="571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+mj-lt"/>
                <a:sym typeface="Wingdings" pitchFamily="2" charset="2"/>
              </a:rPr>
              <a:t></a:t>
            </a:r>
            <a:endParaRPr lang="cs-CZ" sz="4000" dirty="0">
              <a:latin typeface="Wingdings" pitchFamily="2" charset="2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4714876" y="1925413"/>
            <a:ext cx="571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+mj-lt"/>
                <a:sym typeface="Wingdings" pitchFamily="2" charset="2"/>
              </a:rPr>
              <a:t></a:t>
            </a:r>
            <a:endParaRPr lang="cs-CZ" sz="4000" dirty="0">
              <a:latin typeface="Wingdings" pitchFamily="2" charset="2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5143504" y="1925413"/>
            <a:ext cx="571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+mj-lt"/>
                <a:sym typeface="Wingdings" pitchFamily="2" charset="2"/>
              </a:rPr>
              <a:t></a:t>
            </a:r>
            <a:endParaRPr lang="cs-CZ" sz="4000" dirty="0">
              <a:latin typeface="Wingdings" pitchFamily="2" charset="2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6072198" y="1925413"/>
            <a:ext cx="571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+mj-lt"/>
                <a:sym typeface="Wingdings" pitchFamily="2" charset="2"/>
              </a:rPr>
              <a:t></a:t>
            </a:r>
            <a:endParaRPr lang="cs-CZ" sz="4000" dirty="0">
              <a:latin typeface="Wingdings" pitchFamily="2" charset="2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7607600" y="1925413"/>
            <a:ext cx="571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+mj-lt"/>
                <a:sym typeface="Wingdings" pitchFamily="2" charset="2"/>
              </a:rPr>
              <a:t></a:t>
            </a:r>
            <a:endParaRPr lang="cs-CZ" sz="4000" dirty="0">
              <a:latin typeface="Wingdings" pitchFamily="2" charset="2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8107666" y="1925413"/>
            <a:ext cx="571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+mj-lt"/>
                <a:sym typeface="Wingdings" pitchFamily="2" charset="2"/>
              </a:rPr>
              <a:t></a:t>
            </a:r>
            <a:endParaRPr lang="cs-CZ" sz="4000" dirty="0">
              <a:latin typeface="Wingdings" pitchFamily="2" charset="2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928662" y="4425743"/>
            <a:ext cx="189026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12 : 2 = 6</a:t>
            </a:r>
            <a:endParaRPr lang="cs-CZ" sz="36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4714876" y="4500570"/>
            <a:ext cx="232730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Mají 6 kánoí.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build="allAtOnce"/>
      <p:bldP spid="27" grpId="0" build="allAtOnce"/>
      <p:bldP spid="28" grpId="0" build="allAtOnce"/>
      <p:bldP spid="29" grpId="0" build="allAtOnce"/>
      <p:bldP spid="30" grpId="0" build="allAtOnce"/>
      <p:bldP spid="31" grpId="0" build="allAtOnce"/>
      <p:bldP spid="32" grpId="0" build="allAtOnce"/>
      <p:bldP spid="33" grpId="0" build="allAtOnce"/>
      <p:bldP spid="34" grpId="0" build="allAtOnce"/>
      <p:bldP spid="35" grpId="0" build="allAtOnce"/>
      <p:bldP spid="36" grpId="0" build="allAtOnce"/>
      <p:bldP spid="37" grpId="0" build="allAtOnce"/>
      <p:bldP spid="38" grpId="0" build="allAtOnce"/>
      <p:bldP spid="39" grpId="0" build="allAtOnce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14282" y="428604"/>
            <a:ext cx="8871083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Tamarka</a:t>
            </a:r>
            <a:r>
              <a:rPr lang="cs-CZ" sz="2800" dirty="0" smtClean="0"/>
              <a:t> bude mít narozeniny. Na oslavu pozve 6 kamarádů.</a:t>
            </a:r>
          </a:p>
          <a:p>
            <a:r>
              <a:rPr lang="cs-CZ" sz="2800" dirty="0" smtClean="0"/>
              <a:t>Chce upéct koláče, pro každého 3, včetně sebe.</a:t>
            </a:r>
          </a:p>
          <a:p>
            <a:r>
              <a:rPr lang="cs-CZ" sz="2800" dirty="0" smtClean="0"/>
              <a:t>Kolik koláčů musí upéct?</a:t>
            </a:r>
          </a:p>
        </p:txBody>
      </p:sp>
      <p:pic>
        <p:nvPicPr>
          <p:cNvPr id="22532" name="Picture 4" descr="http://old.pekarstvi-jahudka.cz/data/media/foto/medium/tvarohovy-kolac-s-jahodou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72066" y="1928802"/>
            <a:ext cx="3635230" cy="2500330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714348" y="2214554"/>
            <a:ext cx="21945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dětí  ..............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19432" y="2857496"/>
            <a:ext cx="2259658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každému</a:t>
            </a:r>
          </a:p>
          <a:p>
            <a:r>
              <a:rPr lang="cs-CZ" sz="2800" dirty="0" smtClean="0"/>
              <a:t>koláčů     ........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857488" y="2143116"/>
            <a:ext cx="11240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6+1=  </a:t>
            </a:r>
            <a:r>
              <a:rPr lang="cs-CZ" sz="2800" dirty="0" smtClean="0"/>
              <a:t>7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143240" y="3143248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3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571604" y="4429132"/>
            <a:ext cx="188384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7 . 3 = 21</a:t>
            </a:r>
            <a:endParaRPr lang="cs-CZ" sz="3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500166" y="5429264"/>
            <a:ext cx="530465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Tamarka</a:t>
            </a:r>
            <a:r>
              <a:rPr lang="cs-CZ" sz="3200" dirty="0" smtClean="0"/>
              <a:t> musí upéct 21 koláčů.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allAtOnce"/>
      <p:bldP spid="10" grpId="0" build="allAtOnce"/>
      <p:bldP spid="11" grpId="0" build="allAtOnce"/>
      <p:bldP spid="12" grpId="0" build="allAtOnce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00042"/>
            <a:ext cx="8229600" cy="5626121"/>
          </a:xfrm>
        </p:spPr>
        <p:txBody>
          <a:bodyPr/>
          <a:lstStyle/>
          <a:p>
            <a:pPr>
              <a:buNone/>
            </a:pPr>
            <a:r>
              <a:rPr lang="cs-CZ" sz="2000" dirty="0" smtClean="0"/>
              <a:t>Použité zdroje:</a:t>
            </a:r>
          </a:p>
          <a:p>
            <a:pPr>
              <a:buNone/>
            </a:pPr>
            <a:endParaRPr lang="cs-CZ" sz="2000" dirty="0" smtClean="0"/>
          </a:p>
          <a:p>
            <a:r>
              <a:rPr lang="cs-CZ" sz="2000" dirty="0" smtClean="0"/>
              <a:t> </a:t>
            </a:r>
            <a:r>
              <a:rPr lang="cs-CZ" sz="2000" i="1" dirty="0" err="1" smtClean="0"/>
              <a:t>MicrosoftPowerPoint</a:t>
            </a:r>
            <a:r>
              <a:rPr lang="cs-CZ" sz="2000" i="1" dirty="0" smtClean="0"/>
              <a:t> </a:t>
            </a:r>
            <a:endParaRPr lang="cs-CZ" sz="2000" i="1" dirty="0" smtClean="0"/>
          </a:p>
          <a:p>
            <a:pPr>
              <a:buNone/>
            </a:pPr>
            <a:endParaRPr lang="cs-CZ" sz="2000" i="1" dirty="0" smtClean="0"/>
          </a:p>
          <a:p>
            <a:pPr>
              <a:buNone/>
            </a:pPr>
            <a:r>
              <a:rPr lang="cs-CZ" sz="2000" i="1" dirty="0" smtClean="0"/>
              <a:t>Obrázky:</a:t>
            </a:r>
            <a:endParaRPr lang="cs-CZ" sz="2000" i="1" dirty="0" smtClean="0"/>
          </a:p>
          <a:p>
            <a:r>
              <a:rPr lang="pt-BR" sz="2000" dirty="0" smtClean="0"/>
              <a:t>AUTOR NEUVEDEN. </a:t>
            </a:r>
            <a:r>
              <a:rPr lang="pt-BR" sz="2000" i="1" dirty="0" smtClean="0"/>
              <a:t>http://www.omalovanky-zde.cz</a:t>
            </a:r>
            <a:r>
              <a:rPr lang="pt-BR" sz="2000" dirty="0" smtClean="0"/>
              <a:t> [online]. [cit. 23.3.2014]. Dostupný na WWW: </a:t>
            </a:r>
            <a:r>
              <a:rPr lang="pt-BR" sz="2000" dirty="0" smtClean="0">
                <a:hlinkClick r:id="rId2"/>
              </a:rPr>
              <a:t>http://www.omalovanky-zde.cz/novinky_omalovanky/omalovanky_k_kniha_01.jpg</a:t>
            </a:r>
            <a:endParaRPr lang="cs-CZ" sz="2000" dirty="0" smtClean="0"/>
          </a:p>
          <a:p>
            <a:r>
              <a:rPr lang="cs-CZ" sz="2000" dirty="0" smtClean="0"/>
              <a:t>AUTOR NEUVEDEN. </a:t>
            </a:r>
            <a:r>
              <a:rPr lang="cs-CZ" sz="2000" i="1" dirty="0" err="1" smtClean="0"/>
              <a:t>pekarstvi</a:t>
            </a:r>
            <a:r>
              <a:rPr lang="cs-CZ" sz="2000" i="1" dirty="0" smtClean="0"/>
              <a:t> </a:t>
            </a:r>
            <a:r>
              <a:rPr lang="cs-CZ" sz="2000" i="1" dirty="0" err="1" smtClean="0"/>
              <a:t>jahudka</a:t>
            </a:r>
            <a:r>
              <a:rPr lang="cs-CZ" sz="2000" dirty="0" smtClean="0"/>
              <a:t> [online]. [cit. 23.3.2014]. Dostupný na WWW: </a:t>
            </a:r>
            <a:r>
              <a:rPr lang="cs-CZ" sz="2000" dirty="0" smtClean="0">
                <a:hlinkClick r:id="rId3"/>
              </a:rPr>
              <a:t>http://old.pekarstvi-jahudka.cz/cs/produkty/kolace.html</a:t>
            </a:r>
            <a:endParaRPr lang="cs-CZ" sz="2000" dirty="0" smtClean="0"/>
          </a:p>
          <a:p>
            <a:endParaRPr lang="cs-CZ" sz="2000" i="1" dirty="0" smtClean="0"/>
          </a:p>
          <a:p>
            <a:endParaRPr lang="cs-CZ" sz="2000" i="1" dirty="0" smtClean="0"/>
          </a:p>
          <a:p>
            <a:pPr>
              <a:buNone/>
            </a:pPr>
            <a:endParaRPr lang="cs-CZ" sz="2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925</TotalTime>
  <Words>297</Words>
  <Application>Microsoft Office PowerPoint</Application>
  <PresentationFormat>Předvádění na obrazovce (4:3)</PresentationFormat>
  <Paragraphs>55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Jitka</dc:creator>
  <cp:lastModifiedBy>Jitka</cp:lastModifiedBy>
  <cp:revision>104</cp:revision>
  <dcterms:created xsi:type="dcterms:W3CDTF">2013-12-25T22:51:11Z</dcterms:created>
  <dcterms:modified xsi:type="dcterms:W3CDTF">2014-03-23T10:50:56Z</dcterms:modified>
</cp:coreProperties>
</file>