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57" r:id="rId6"/>
    <p:sldId id="262" r:id="rId7"/>
    <p:sldId id="263" r:id="rId8"/>
    <p:sldId id="264" r:id="rId9"/>
    <p:sldId id="266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4" r:id="rId18"/>
    <p:sldId id="275" r:id="rId19"/>
    <p:sldId id="276" r:id="rId20"/>
    <p:sldId id="277" r:id="rId21"/>
    <p:sldId id="258" r:id="rId22"/>
    <p:sldId id="273" r:id="rId2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-12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4AD8E-A6CD-444E-B452-4C717231BBF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B89FB-CDEE-4210-86A7-04DCAF133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954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4AD8E-A6CD-444E-B452-4C717231BBF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B89FB-CDEE-4210-86A7-04DCAF133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589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4AD8E-A6CD-444E-B452-4C717231BBF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B89FB-CDEE-4210-86A7-04DCAF133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599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4AD8E-A6CD-444E-B452-4C717231BBF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B89FB-CDEE-4210-86A7-04DCAF133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619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4AD8E-A6CD-444E-B452-4C717231BBF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B89FB-CDEE-4210-86A7-04DCAF133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0605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4AD8E-A6CD-444E-B452-4C717231BBF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B89FB-CDEE-4210-86A7-04DCAF133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632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4AD8E-A6CD-444E-B452-4C717231BBF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B89FB-CDEE-4210-86A7-04DCAF133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91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4AD8E-A6CD-444E-B452-4C717231BBF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B89FB-CDEE-4210-86A7-04DCAF133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935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4AD8E-A6CD-444E-B452-4C717231BBF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B89FB-CDEE-4210-86A7-04DCAF133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947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4AD8E-A6CD-444E-B452-4C717231BBF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B89FB-CDEE-4210-86A7-04DCAF133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286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4AD8E-A6CD-444E-B452-4C717231BBF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B89FB-CDEE-4210-86A7-04DCAF133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633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B4AD8E-A6CD-444E-B452-4C717231BBF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0B89FB-CDEE-4210-86A7-04DCAF133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850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e/e2/Belgium_relief_location_map.jp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0/WATERLOO_emblem.jpg" TargetMode="External"/><Relationship Id="rId3" Type="http://schemas.openxmlformats.org/officeDocument/2006/relationships/image" Target="../media/image4.jpeg"/><Relationship Id="rId7" Type="http://schemas.openxmlformats.org/officeDocument/2006/relationships/image" Target="../media/image8.tmp"/><Relationship Id="rId2" Type="http://schemas.openxmlformats.org/officeDocument/2006/relationships/hyperlink" Target="http://upload.wikimedia.org/wikipedia/commons/9/96/Maison_communale_Waterloo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tmp"/><Relationship Id="rId5" Type="http://schemas.openxmlformats.org/officeDocument/2006/relationships/image" Target="../media/image6.tmp"/><Relationship Id="rId4" Type="http://schemas.openxmlformats.org/officeDocument/2006/relationships/image" Target="../media/image5.tmp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hyperlink" Target="http://upload.wikimedia.org/wikipedia/commons/5/5d/Alle-karten.gif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7/7c/ABBA_logo_Glowing_hot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0/0a/Jacques-Louis_David_017.jpg" TargetMode="External"/><Relationship Id="rId3" Type="http://schemas.microsoft.com/office/2007/relationships/hdphoto" Target="../media/hdphoto2.wdp"/><Relationship Id="rId7" Type="http://schemas.openxmlformats.org/officeDocument/2006/relationships/image" Target="../media/image14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d/da/Louis_xvi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://upload.wikimedia.org/wikipedia/commons/4/4e/Prise_de_la_Bastille.jpg" TargetMode="External"/><Relationship Id="rId9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FWIII.jpg" TargetMode="External"/><Relationship Id="rId3" Type="http://schemas.microsoft.com/office/2007/relationships/hdphoto" Target="../media/hdphoto2.wdp"/><Relationship Id="rId7" Type="http://schemas.openxmlformats.org/officeDocument/2006/relationships/image" Target="../media/image17.jpeg"/><Relationship Id="rId12" Type="http://schemas.openxmlformats.org/officeDocument/2006/relationships/image" Target="../media/image20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Francesco_I.jpg" TargetMode="External"/><Relationship Id="rId11" Type="http://schemas.openxmlformats.org/officeDocument/2006/relationships/image" Target="../media/image19.jpeg"/><Relationship Id="rId5" Type="http://schemas.openxmlformats.org/officeDocument/2006/relationships/image" Target="../media/image16.jpeg"/><Relationship Id="rId10" Type="http://schemas.openxmlformats.org/officeDocument/2006/relationships/hyperlink" Target="http://upload.wikimedia.org/wikipedia/commons/b/b1/George_III_in_Coronation_Robes.jpg" TargetMode="External"/><Relationship Id="rId4" Type="http://schemas.openxmlformats.org/officeDocument/2006/relationships/hyperlink" Target="http://commons.wikimedia.org/wiki/File:Aldawe.jpg" TargetMode="External"/><Relationship Id="rId9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Bl%C3%BCcher_(nach_Gebauer).jpg" TargetMode="External"/><Relationship Id="rId3" Type="http://schemas.microsoft.com/office/2007/relationships/hdphoto" Target="../media/hdphoto2.wdp"/><Relationship Id="rId7" Type="http://schemas.openxmlformats.org/officeDocument/2006/relationships/image" Target="../media/image21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Arthur_Wellesley,_1st_Duke_of_Wellington_by_Robert_Home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http://upload.wikimedia.org/wikipedia/commons/0/0a/Jacques-Louis_David_017.jpg" TargetMode="External"/><Relationship Id="rId9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png"/><Relationship Id="rId4" Type="http://schemas.openxmlformats.org/officeDocument/2006/relationships/hyperlink" Target="http://upload.wikimedia.org/wikipedia/commons/5/50/Battle_of_Waterloo.sv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c/c6/Morgen_nach_der_Schlacht967b.jpg" TargetMode="External"/><Relationship Id="rId3" Type="http://schemas.microsoft.com/office/2007/relationships/hdphoto" Target="../media/hdphoto2.wdp"/><Relationship Id="rId7" Type="http://schemas.openxmlformats.org/officeDocument/2006/relationships/image" Target="../media/image25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f/fa/Prussian_Attack_Plancenoit_by_Adolf_Northern.jpg" TargetMode="External"/><Relationship Id="rId5" Type="http://schemas.openxmlformats.org/officeDocument/2006/relationships/image" Target="../media/image24.jpeg"/><Relationship Id="rId4" Type="http://schemas.openxmlformats.org/officeDocument/2006/relationships/hyperlink" Target="http://upload.wikimedia.org/wikipedia/commons/7/7a/Charge_of_the_French_Cuirassiers_at_Waterloo.jpg" TargetMode="External"/><Relationship Id="rId9" Type="http://schemas.openxmlformats.org/officeDocument/2006/relationships/image" Target="../media/image26.jpe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5" Type="http://schemas.microsoft.com/office/2007/relationships/hdphoto" Target="../media/hdphoto3.wdp"/><Relationship Id="rId4" Type="http://schemas.openxmlformats.org/officeDocument/2006/relationships/image" Target="../media/image27.jpe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29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2/2e/Belgium-Waterloo-Butte-du-Lion-statue.jpg" TargetMode="External"/><Relationship Id="rId5" Type="http://schemas.openxmlformats.org/officeDocument/2006/relationships/image" Target="../media/image28.jpeg"/><Relationship Id="rId4" Type="http://schemas.openxmlformats.org/officeDocument/2006/relationships/hyperlink" Target="http://upload.wikimedia.org/wikipedia/commons/5/53/Braine-L%27Alleud_-_Butte_du_Lion_dite_de_Waterloo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2483768" y="1347614"/>
            <a:ext cx="3238128" cy="1102519"/>
          </a:xfrm>
        </p:spPr>
        <p:txBody>
          <a:bodyPr>
            <a:normAutofit/>
          </a:bodyPr>
          <a:lstStyle/>
          <a:p>
            <a:pPr algn="l"/>
            <a:r>
              <a:rPr lang="cs-CZ" sz="6000" dirty="0" smtClean="0"/>
              <a:t>(BITVA U)</a:t>
            </a:r>
            <a:endParaRPr lang="cs-CZ" sz="6000" dirty="0"/>
          </a:p>
        </p:txBody>
      </p:sp>
      <p:graphicFrame>
        <p:nvGraphicFramePr>
          <p:cNvPr id="9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58824845"/>
              </p:ext>
            </p:extLst>
          </p:nvPr>
        </p:nvGraphicFramePr>
        <p:xfrm>
          <a:off x="467544" y="1547793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Dějepis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(Bitva u) Waterloo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Cílem prezentace je seznámit studenta s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lokalitou jedné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 nejznámějších bitev světových dějin. Atypický úvod pak klade důraz na vytvoření časoprostorových vazeb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 Spíše než na faktografické podrobnosti o bitvě se tak prezentace zaměřuje na komplexnější pohled na danou oblast.    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21. 3. 2013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pic>
        <p:nvPicPr>
          <p:cNvPr id="10" name="Obrázek 33" descr="loga soukrškolyvjpeg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92936"/>
            <a:ext cx="7993521" cy="1459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9088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95486"/>
            <a:ext cx="8352928" cy="4608512"/>
          </a:xfrm>
        </p:spPr>
        <p:txBody>
          <a:bodyPr>
            <a:normAutofit/>
          </a:bodyPr>
          <a:lstStyle/>
          <a:p>
            <a:pPr algn="l"/>
            <a:r>
              <a:rPr lang="cs-CZ" sz="2400" dirty="0">
                <a:solidFill>
                  <a:schemeClr val="tx1"/>
                </a:solidFill>
              </a:rPr>
              <a:t>Vážení, studenti, dnes bych vás chtěl pozvat do jednoho městečka </a:t>
            </a:r>
            <a:r>
              <a:rPr lang="cs-CZ" sz="2400" dirty="0" smtClean="0">
                <a:solidFill>
                  <a:schemeClr val="tx1"/>
                </a:solidFill>
              </a:rPr>
              <a:t>na rozhraní valonské a vlámské  </a:t>
            </a:r>
            <a:r>
              <a:rPr lang="cs-CZ" sz="2400" dirty="0">
                <a:solidFill>
                  <a:schemeClr val="tx1"/>
                </a:solidFill>
              </a:rPr>
              <a:t>části </a:t>
            </a:r>
            <a:r>
              <a:rPr lang="cs-CZ" sz="2400" dirty="0" smtClean="0">
                <a:solidFill>
                  <a:schemeClr val="tx1"/>
                </a:solidFill>
              </a:rPr>
              <a:t>Belgie, </a:t>
            </a:r>
            <a:r>
              <a:rPr lang="cs-CZ" sz="2400" dirty="0">
                <a:solidFill>
                  <a:schemeClr val="tx1"/>
                </a:solidFill>
              </a:rPr>
              <a:t>které už je vlastně jižním předměstím Bruselu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</p:txBody>
      </p:sp>
      <p:grpSp>
        <p:nvGrpSpPr>
          <p:cNvPr id="8" name="Skupina 7"/>
          <p:cNvGrpSpPr/>
          <p:nvPr/>
        </p:nvGrpSpPr>
        <p:grpSpPr>
          <a:xfrm>
            <a:off x="683568" y="1435592"/>
            <a:ext cx="3456384" cy="3478177"/>
            <a:chOff x="683568" y="1435592"/>
            <a:chExt cx="3456384" cy="3478177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9" r="20831"/>
            <a:stretch/>
          </p:blipFill>
          <p:spPr bwMode="auto">
            <a:xfrm>
              <a:off x="683568" y="1435592"/>
              <a:ext cx="3456384" cy="34781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Ovál 5"/>
            <p:cNvSpPr/>
            <p:nvPr/>
          </p:nvSpPr>
          <p:spPr>
            <a:xfrm>
              <a:off x="1922948" y="3147814"/>
              <a:ext cx="288032" cy="253961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4644008" y="1491630"/>
            <a:ext cx="3888432" cy="3380510"/>
            <a:chOff x="4644008" y="1491630"/>
            <a:chExt cx="3888432" cy="3380510"/>
          </a:xfrm>
        </p:grpSpPr>
        <p:pic>
          <p:nvPicPr>
            <p:cNvPr id="1026" name="Picture 2" descr="File:Belgium relief location map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1491630"/>
              <a:ext cx="3888432" cy="33805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Ovál 8"/>
            <p:cNvSpPr/>
            <p:nvPr/>
          </p:nvSpPr>
          <p:spPr>
            <a:xfrm>
              <a:off x="6354216" y="2686298"/>
              <a:ext cx="152400" cy="152400"/>
            </a:xfrm>
            <a:prstGeom prst="ellipse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6394412" y="2868166"/>
              <a:ext cx="72008" cy="72008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6354216" y="2616696"/>
              <a:ext cx="945704" cy="1524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Brusel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5957564" y="2953494"/>
              <a:ext cx="945704" cy="1524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???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5351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95486"/>
            <a:ext cx="8352928" cy="4608512"/>
          </a:xfrm>
        </p:spPr>
        <p:txBody>
          <a:bodyPr>
            <a:normAutofit/>
          </a:bodyPr>
          <a:lstStyle/>
          <a:p>
            <a:pPr algn="l"/>
            <a:r>
              <a:rPr lang="cs-CZ" sz="2000" dirty="0">
                <a:solidFill>
                  <a:schemeClr val="tx1"/>
                </a:solidFill>
              </a:rPr>
              <a:t>M</a:t>
            </a:r>
            <a:r>
              <a:rPr lang="cs-CZ" sz="2000" dirty="0" smtClean="0">
                <a:solidFill>
                  <a:schemeClr val="tx1"/>
                </a:solidFill>
              </a:rPr>
              <a:t>á asi 30 tisíc obyvatel (o něco méně než Blansko a Boskovice dohromady), mnoho z nich samozřejmě dojíždí za prací do Bruselu (jako od nás do Brna). Většina z nich mluví francouzsky (jsou buď </a:t>
            </a:r>
            <a:r>
              <a:rPr lang="cs-CZ" sz="2000" dirty="0" err="1" smtClean="0">
                <a:solidFill>
                  <a:schemeClr val="tx1"/>
                </a:solidFill>
              </a:rPr>
              <a:t>Valoni</a:t>
            </a:r>
            <a:r>
              <a:rPr lang="cs-CZ" sz="2000" dirty="0" smtClean="0">
                <a:solidFill>
                  <a:schemeClr val="tx1"/>
                </a:solidFill>
              </a:rPr>
              <a:t> nebo Francouzi), ale žijí zde i Vlámové, Nizozemci či Britové.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2050" name="Picture 2" descr="File:Maison communale Waterlo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41" y="1563638"/>
            <a:ext cx="2088232" cy="156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65"/>
          <a:stretch/>
        </p:blipFill>
        <p:spPr>
          <a:xfrm>
            <a:off x="3419872" y="1569970"/>
            <a:ext cx="2107673" cy="1561957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3579862"/>
            <a:ext cx="2088232" cy="1355685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8726" y="1546300"/>
            <a:ext cx="2134074" cy="1510016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579861"/>
            <a:ext cx="2088232" cy="1355685"/>
          </a:xfrm>
          <a:prstGeom prst="rect">
            <a:avLst/>
          </a:prstGeom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507396" y="3131927"/>
            <a:ext cx="237626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dejší radnice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3285576" y="3131927"/>
            <a:ext cx="237626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nformační centrum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308800" y="3071951"/>
            <a:ext cx="237626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muzeum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3059832" y="4593205"/>
            <a:ext cx="288032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takto vypadá střed města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File:WATERLOO emblem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8318" y="3579861"/>
            <a:ext cx="1010780" cy="1049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0773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95486"/>
            <a:ext cx="8352928" cy="4608512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 proč vám o tomhle městečku vlastně vyprávím?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marL="457200" indent="-457200" algn="l">
              <a:buFont typeface="+mj-lt"/>
              <a:buAutoNum type="arabicPeriod"/>
            </a:pPr>
            <a:r>
              <a:rPr lang="cs-CZ" sz="2000" dirty="0" smtClean="0">
                <a:solidFill>
                  <a:schemeClr val="tx1"/>
                </a:solidFill>
              </a:rPr>
              <a:t>Má zde své hlavní sídlo známá firma </a:t>
            </a:r>
            <a:r>
              <a:rPr lang="cs-CZ" sz="2000" dirty="0" err="1" smtClean="0">
                <a:solidFill>
                  <a:schemeClr val="tx1"/>
                </a:solidFill>
              </a:rPr>
              <a:t>MasterCard</a:t>
            </a:r>
            <a:r>
              <a:rPr lang="cs-CZ" sz="2000" dirty="0" smtClean="0">
                <a:solidFill>
                  <a:schemeClr val="tx1"/>
                </a:solidFill>
              </a:rPr>
              <a:t>, zabývající se platebními kartami</a:t>
            </a:r>
          </a:p>
          <a:p>
            <a:pPr marL="457200" indent="-457200" algn="l">
              <a:buFont typeface="+mj-lt"/>
              <a:buAutoNum type="arabicPeriod"/>
            </a:pPr>
            <a:endParaRPr lang="cs-CZ" sz="2000" dirty="0">
              <a:solidFill>
                <a:schemeClr val="tx1"/>
              </a:solidFill>
            </a:endParaRPr>
          </a:p>
          <a:p>
            <a:pPr marL="457200" indent="-457200" algn="l">
              <a:buFont typeface="+mj-lt"/>
              <a:buAutoNum type="arabicPeriod"/>
            </a:pP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+mj-lt"/>
              <a:buAutoNum type="arabicPeriod" startAt="2"/>
            </a:pPr>
            <a:r>
              <a:rPr lang="cs-CZ" sz="2000" dirty="0" smtClean="0">
                <a:solidFill>
                  <a:schemeClr val="tx1"/>
                </a:solidFill>
              </a:rPr>
              <a:t>O tomto městečku zpívá světoznámá švédská skupina </a:t>
            </a:r>
            <a:r>
              <a:rPr lang="cs-CZ" sz="2000" dirty="0" err="1" smtClean="0">
                <a:solidFill>
                  <a:schemeClr val="tx1"/>
                </a:solidFill>
              </a:rPr>
              <a:t>Abba</a:t>
            </a:r>
            <a:r>
              <a:rPr lang="cs-CZ" sz="2000" dirty="0" smtClean="0">
                <a:solidFill>
                  <a:schemeClr val="tx1"/>
                </a:solidFill>
              </a:rPr>
              <a:t> jeden ze svých největších hitů</a:t>
            </a:r>
          </a:p>
          <a:p>
            <a:pPr marL="457200" indent="-457200" algn="l">
              <a:buFont typeface="+mj-lt"/>
              <a:buAutoNum type="arabicPeriod" startAt="2"/>
            </a:pPr>
            <a:endParaRPr lang="cs-CZ" sz="2000" dirty="0">
              <a:solidFill>
                <a:schemeClr val="tx1"/>
              </a:solidFill>
            </a:endParaRPr>
          </a:p>
          <a:p>
            <a:pPr marL="457200" indent="-457200" algn="l">
              <a:buFont typeface="+mj-lt"/>
              <a:buAutoNum type="arabicPeriod" startAt="2"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+mj-lt"/>
              <a:buAutoNum type="arabicPeriod" startAt="2"/>
            </a:pPr>
            <a:r>
              <a:rPr lang="cs-CZ" sz="2000" dirty="0" smtClean="0">
                <a:solidFill>
                  <a:schemeClr val="tx1"/>
                </a:solidFill>
              </a:rPr>
              <a:t>18. června roku 1815 se tu odehrála jedna z nejznámějších bitev světové historie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  </a:t>
            </a:r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rgbClr val="FF0000"/>
                </a:solidFill>
              </a:rPr>
              <a:t>Ano, je to </a:t>
            </a:r>
            <a:r>
              <a:rPr lang="cs-CZ" sz="2000" u="sng" dirty="0" smtClean="0">
                <a:solidFill>
                  <a:srgbClr val="FF0000"/>
                </a:solidFill>
              </a:rPr>
              <a:t>pěkné</a:t>
            </a:r>
            <a:r>
              <a:rPr lang="cs-CZ" sz="2000" dirty="0" smtClean="0">
                <a:solidFill>
                  <a:srgbClr val="FF0000"/>
                </a:solidFill>
              </a:rPr>
              <a:t>…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098" name="Picture 2" descr="File:Alle-karten.gif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769" b="55364"/>
          <a:stretch/>
        </p:blipFill>
        <p:spPr bwMode="auto">
          <a:xfrm>
            <a:off x="3522169" y="1030542"/>
            <a:ext cx="1814332" cy="1144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ABBA logo Glowing hot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0771" y="2499742"/>
            <a:ext cx="22860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2314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323528" y="1563638"/>
            <a:ext cx="3238128" cy="1102519"/>
          </a:xfrm>
        </p:spPr>
        <p:txBody>
          <a:bodyPr>
            <a:normAutofit/>
          </a:bodyPr>
          <a:lstStyle/>
          <a:p>
            <a:pPr algn="l"/>
            <a:r>
              <a:rPr lang="cs-CZ" sz="6000" dirty="0" smtClean="0"/>
              <a:t>(BITVA U)</a:t>
            </a:r>
            <a:endParaRPr lang="cs-CZ" sz="6000" dirty="0"/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6516216" y="4582557"/>
            <a:ext cx="237626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35117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Nadpis 4"/>
          <p:cNvSpPr txBox="1">
            <a:spLocks/>
          </p:cNvSpPr>
          <p:nvPr/>
        </p:nvSpPr>
        <p:spPr>
          <a:xfrm>
            <a:off x="395536" y="195486"/>
            <a:ext cx="8136904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(BITVA U) WATERLOO</a:t>
            </a:r>
            <a:br>
              <a:rPr lang="cs-CZ" sz="4800" dirty="0" smtClean="0"/>
            </a:br>
            <a:r>
              <a:rPr lang="cs-CZ" sz="4000" dirty="0" smtClean="0">
                <a:solidFill>
                  <a:srgbClr val="002060"/>
                </a:solidFill>
              </a:rPr>
              <a:t>HISTORICKÉ SOUVISLOSTI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539552" y="1419622"/>
            <a:ext cx="8136904" cy="33123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>
                <a:solidFill>
                  <a:schemeClr val="tx1"/>
                </a:solidFill>
              </a:rPr>
              <a:t>18. století bylo obdobím, kdy se </a:t>
            </a:r>
            <a:r>
              <a:rPr lang="cs-CZ" sz="1800" dirty="0" smtClean="0">
                <a:solidFill>
                  <a:schemeClr val="tx1"/>
                </a:solidFill>
              </a:rPr>
              <a:t>téměř ve všech </a:t>
            </a:r>
            <a:r>
              <a:rPr lang="cs-CZ" sz="1800" dirty="0">
                <a:solidFill>
                  <a:schemeClr val="tx1"/>
                </a:solidFill>
              </a:rPr>
              <a:t>evropských </a:t>
            </a:r>
            <a:r>
              <a:rPr lang="cs-CZ" sz="1800" dirty="0" smtClean="0">
                <a:solidFill>
                  <a:schemeClr val="tx1"/>
                </a:solidFill>
              </a:rPr>
              <a:t>velmocích (</a:t>
            </a:r>
            <a:r>
              <a:rPr lang="cs-CZ" sz="1800" dirty="0" smtClean="0">
                <a:solidFill>
                  <a:schemeClr val="tx1"/>
                </a:solidFill>
              </a:rPr>
              <a:t>Francie – rod Bourbonů, </a:t>
            </a:r>
            <a:r>
              <a:rPr lang="cs-CZ" sz="1800" dirty="0" smtClean="0">
                <a:solidFill>
                  <a:schemeClr val="tx1"/>
                </a:solidFill>
              </a:rPr>
              <a:t>Rakousko, Rusko) </a:t>
            </a:r>
            <a:r>
              <a:rPr lang="cs-CZ" sz="1800" dirty="0">
                <a:solidFill>
                  <a:schemeClr val="tx1"/>
                </a:solidFill>
              </a:rPr>
              <a:t>držely u moci </a:t>
            </a:r>
            <a:r>
              <a:rPr lang="cs-CZ" sz="1800" dirty="0" smtClean="0">
                <a:solidFill>
                  <a:srgbClr val="FFFF00"/>
                </a:solidFill>
              </a:rPr>
              <a:t>absolutistické vlády</a:t>
            </a:r>
            <a:endParaRPr lang="cs-CZ" sz="1800" dirty="0" smtClean="0">
              <a:solidFill>
                <a:schemeClr val="tx1"/>
              </a:solidFill>
            </a:endParaRP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první snahou o nastolení svobodných poměrů v Evropě byla </a:t>
            </a:r>
            <a:r>
              <a:rPr lang="cs-CZ" sz="1800" dirty="0" smtClean="0">
                <a:solidFill>
                  <a:srgbClr val="FFFF00"/>
                </a:solidFill>
              </a:rPr>
              <a:t>Velká francouzská revoluce </a:t>
            </a:r>
            <a:r>
              <a:rPr lang="cs-CZ" sz="1800" dirty="0" smtClean="0">
                <a:solidFill>
                  <a:schemeClr val="tx1"/>
                </a:solidFill>
              </a:rPr>
              <a:t>– zpočátku chtěla naplnit svobodomyslné osvícenské ideje v duchu hesla </a:t>
            </a:r>
            <a:r>
              <a:rPr lang="cs-CZ" sz="1800" dirty="0" smtClean="0">
                <a:solidFill>
                  <a:srgbClr val="FFFF00"/>
                </a:solidFill>
              </a:rPr>
              <a:t>„volnost, rovnost, bratrství“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tyto snahy (pád Bastily, útoky na církev, nastolení republiky, poprava krále atd</a:t>
            </a:r>
            <a:r>
              <a:rPr lang="cs-CZ" sz="1800" dirty="0" smtClean="0">
                <a:solidFill>
                  <a:schemeClr val="tx1"/>
                </a:solidFill>
              </a:rPr>
              <a:t>.) vyvolaly </a:t>
            </a:r>
            <a:r>
              <a:rPr lang="cs-CZ" sz="1800" dirty="0" smtClean="0">
                <a:solidFill>
                  <a:schemeClr val="tx1"/>
                </a:solidFill>
              </a:rPr>
              <a:t>obavu ostatních evropských absolutistických dynastií =</a:t>
            </a:r>
            <a:r>
              <a:rPr lang="cs-CZ" sz="1800" dirty="0" smtClean="0">
                <a:solidFill>
                  <a:schemeClr val="tx1"/>
                </a:solidFill>
                <a:latin typeface="Times New Roman"/>
                <a:cs typeface="Times New Roman"/>
              </a:rPr>
              <a:t>˃ </a:t>
            </a:r>
            <a:r>
              <a:rPr lang="cs-CZ" sz="1800" dirty="0" smtClean="0">
                <a:solidFill>
                  <a:srgbClr val="FFFF00"/>
                </a:solidFill>
                <a:cs typeface="Times New Roman"/>
              </a:rPr>
              <a:t>zformování</a:t>
            </a:r>
            <a:r>
              <a:rPr lang="cs-CZ" sz="1800" dirty="0" smtClean="0">
                <a:solidFill>
                  <a:srgbClr val="FFFF00"/>
                </a:solidFill>
                <a:latin typeface="Times New Roman"/>
                <a:cs typeface="Times New Roman"/>
              </a:rPr>
              <a:t> </a:t>
            </a:r>
            <a:r>
              <a:rPr lang="cs-CZ" sz="1800" dirty="0" smtClean="0">
                <a:solidFill>
                  <a:srgbClr val="FFFF00"/>
                </a:solidFill>
                <a:cs typeface="Times New Roman"/>
              </a:rPr>
              <a:t>protifrancouzské koalice a počátek válek s Francií </a:t>
            </a:r>
            <a:r>
              <a:rPr lang="cs-CZ" sz="1800" dirty="0" smtClean="0">
                <a:solidFill>
                  <a:schemeClr val="tx1"/>
                </a:solidFill>
                <a:cs typeface="Times New Roman"/>
              </a:rPr>
              <a:t>s cílem zničit revoluční poměry</a:t>
            </a:r>
            <a:r>
              <a:rPr lang="cs-CZ" sz="1800" dirty="0" smtClean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revoluce </a:t>
            </a:r>
            <a:r>
              <a:rPr lang="cs-CZ" sz="1800" dirty="0" smtClean="0">
                <a:solidFill>
                  <a:schemeClr val="tx1"/>
                </a:solidFill>
              </a:rPr>
              <a:t>však sama pošlapala výše zmíněné ideje (nastolení jakobínského teroru), v roce 1799 se ve Francii dostal k moci </a:t>
            </a:r>
            <a:r>
              <a:rPr lang="cs-CZ" sz="1800" dirty="0" smtClean="0">
                <a:solidFill>
                  <a:srgbClr val="FFFF00"/>
                </a:solidFill>
              </a:rPr>
              <a:t>Napoleon Bonaparte</a:t>
            </a:r>
            <a:r>
              <a:rPr lang="cs-CZ" sz="1800" dirty="0" smtClean="0">
                <a:solidFill>
                  <a:schemeClr val="tx1"/>
                </a:solidFill>
              </a:rPr>
              <a:t>, roku 1804 se nechává korunovat císařem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války evropských velmocí s Francií volně přechází v tzv. </a:t>
            </a:r>
            <a:r>
              <a:rPr lang="cs-CZ" sz="1800" dirty="0" smtClean="0">
                <a:solidFill>
                  <a:srgbClr val="FFFF00"/>
                </a:solidFill>
              </a:rPr>
              <a:t>Napoleonské války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rgbClr val="FFFF00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rgbClr val="FFFF00"/>
                </a:solidFill>
              </a:rPr>
              <a:t/>
            </a:r>
            <a:br>
              <a:rPr lang="cs-CZ" sz="1400" dirty="0">
                <a:solidFill>
                  <a:srgbClr val="FFFF00"/>
                </a:solidFill>
              </a:rPr>
            </a:br>
            <a:endParaRPr lang="cs-CZ" sz="1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14938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Nadpis 4"/>
          <p:cNvSpPr txBox="1">
            <a:spLocks/>
          </p:cNvSpPr>
          <p:nvPr/>
        </p:nvSpPr>
        <p:spPr>
          <a:xfrm>
            <a:off x="395536" y="195486"/>
            <a:ext cx="8136904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(BITVA U) WATERLOO</a:t>
            </a:r>
            <a:br>
              <a:rPr lang="cs-CZ" sz="4800" dirty="0" smtClean="0"/>
            </a:br>
            <a:r>
              <a:rPr lang="cs-CZ" sz="4000" dirty="0" smtClean="0">
                <a:solidFill>
                  <a:srgbClr val="002060"/>
                </a:solidFill>
              </a:rPr>
              <a:t>HISTORICKÉ SOUVISLOSTI</a:t>
            </a:r>
            <a:endParaRPr lang="cs-CZ" sz="4000" dirty="0">
              <a:solidFill>
                <a:srgbClr val="002060"/>
              </a:solidFill>
            </a:endParaRPr>
          </a:p>
        </p:txBody>
      </p:sp>
      <p:pic>
        <p:nvPicPr>
          <p:cNvPr id="9" name="Picture 2" descr="File:Prise de la Bastill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7694"/>
            <a:ext cx="2370354" cy="176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File:Louis xvi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890561"/>
            <a:ext cx="1694548" cy="2110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File:Jacques-Louis David 017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486014"/>
            <a:ext cx="1728192" cy="2968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Podnadpis 2"/>
          <p:cNvSpPr txBox="1">
            <a:spLocks/>
          </p:cNvSpPr>
          <p:nvPr/>
        </p:nvSpPr>
        <p:spPr>
          <a:xfrm>
            <a:off x="879649" y="4603388"/>
            <a:ext cx="1748136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ád Bastily 1789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3592280" y="4432217"/>
            <a:ext cx="250186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Ludvík XVI. </a:t>
            </a:r>
            <a:r>
              <a: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opravený roku 1792 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6561430" y="4459766"/>
            <a:ext cx="250186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Napoleon Bonaparte             u moci od roku 1799 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64960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Nadpis 4"/>
          <p:cNvSpPr txBox="1">
            <a:spLocks/>
          </p:cNvSpPr>
          <p:nvPr/>
        </p:nvSpPr>
        <p:spPr>
          <a:xfrm>
            <a:off x="395536" y="195486"/>
            <a:ext cx="8136904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(BITVA U) WATERLOO</a:t>
            </a:r>
            <a:br>
              <a:rPr lang="cs-CZ" sz="4800" dirty="0" smtClean="0"/>
            </a:br>
            <a:r>
              <a:rPr lang="cs-CZ" sz="4000" dirty="0" smtClean="0">
                <a:solidFill>
                  <a:srgbClr val="002060"/>
                </a:solidFill>
              </a:rPr>
              <a:t>NAPOLEONSKÉ VÁLKY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539552" y="1419622"/>
            <a:ext cx="8136904" cy="35283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800" dirty="0">
                <a:solidFill>
                  <a:srgbClr val="FFFF00"/>
                </a:solidFill>
              </a:rPr>
              <a:t>z</a:t>
            </a:r>
            <a:r>
              <a:rPr lang="cs-CZ" sz="1800" dirty="0" smtClean="0">
                <a:solidFill>
                  <a:srgbClr val="FFFF00"/>
                </a:solidFill>
              </a:rPr>
              <a:t>počátku byl Napoleon </a:t>
            </a:r>
            <a:r>
              <a:rPr lang="cs-CZ" sz="1800" dirty="0" smtClean="0">
                <a:solidFill>
                  <a:schemeClr val="tx1"/>
                </a:solidFill>
              </a:rPr>
              <a:t>díky skvělému vojevůdcovskému talentu, skvělé organizaci a nadšení svých vojáků </a:t>
            </a:r>
            <a:r>
              <a:rPr lang="cs-CZ" sz="1800" dirty="0" smtClean="0">
                <a:solidFill>
                  <a:srgbClr val="FFFF00"/>
                </a:solidFill>
              </a:rPr>
              <a:t>úspěšný </a:t>
            </a:r>
            <a:r>
              <a:rPr lang="cs-CZ" sz="1800" dirty="0" smtClean="0">
                <a:solidFill>
                  <a:schemeClr val="tx1"/>
                </a:solidFill>
              </a:rPr>
              <a:t>– vítězil v bitvách se svými protivníky (nejčastěji s Velkou Británií, Ruskem</a:t>
            </a:r>
            <a:r>
              <a:rPr lang="cs-CZ" sz="1800" dirty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nebo </a:t>
            </a:r>
            <a:r>
              <a:rPr lang="cs-CZ" sz="1800" dirty="0" smtClean="0">
                <a:solidFill>
                  <a:schemeClr val="tx1"/>
                </a:solidFill>
              </a:rPr>
              <a:t>Rakouskem), </a:t>
            </a:r>
            <a:r>
              <a:rPr lang="cs-CZ" sz="1800" dirty="0" smtClean="0">
                <a:solidFill>
                  <a:schemeClr val="tx1"/>
                </a:solidFill>
              </a:rPr>
              <a:t>výrazně rozšiřoval území Francie </a:t>
            </a:r>
          </a:p>
          <a:p>
            <a:pPr marL="742950" lvl="1" indent="-285750" algn="l"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chemeClr val="tx1"/>
                </a:solidFill>
              </a:rPr>
              <a:t>j</a:t>
            </a:r>
            <a:r>
              <a:rPr lang="cs-CZ" sz="1800" dirty="0" smtClean="0">
                <a:solidFill>
                  <a:schemeClr val="tx1"/>
                </a:solidFill>
              </a:rPr>
              <a:t>edním z Napoleonových nejslavnějších vítězství byla tzv. </a:t>
            </a:r>
            <a:r>
              <a:rPr lang="cs-CZ" sz="1800" dirty="0" smtClean="0">
                <a:solidFill>
                  <a:srgbClr val="FFFF00"/>
                </a:solidFill>
              </a:rPr>
              <a:t>bitva tří císařů u Slavkova </a:t>
            </a:r>
            <a:r>
              <a:rPr lang="cs-CZ" sz="1800" dirty="0" smtClean="0">
                <a:solidFill>
                  <a:schemeClr val="tx1"/>
                </a:solidFill>
              </a:rPr>
              <a:t>(</a:t>
            </a:r>
            <a:r>
              <a:rPr lang="cs-CZ" sz="1800" dirty="0" err="1" smtClean="0">
                <a:solidFill>
                  <a:schemeClr val="tx1"/>
                </a:solidFill>
              </a:rPr>
              <a:t>Austerlitz</a:t>
            </a:r>
            <a:r>
              <a:rPr lang="cs-CZ" sz="1800" dirty="0" smtClean="0">
                <a:solidFill>
                  <a:schemeClr val="tx1"/>
                </a:solidFill>
              </a:rPr>
              <a:t>) v prosinci 1085 – porazil zde ruského cara Alexandra I. a rakouského císaře Františka I.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>
                <a:solidFill>
                  <a:schemeClr val="tx1"/>
                </a:solidFill>
              </a:rPr>
              <a:t>s</a:t>
            </a:r>
            <a:r>
              <a:rPr lang="cs-CZ" sz="1800" dirty="0" smtClean="0">
                <a:solidFill>
                  <a:schemeClr val="tx1"/>
                </a:solidFill>
              </a:rPr>
              <a:t>ituace na bojištích se začala obracet až po Napoleonově </a:t>
            </a:r>
            <a:r>
              <a:rPr lang="cs-CZ" sz="1800" dirty="0" smtClean="0">
                <a:solidFill>
                  <a:srgbClr val="FFFF00"/>
                </a:solidFill>
              </a:rPr>
              <a:t>tažení do Ruska</a:t>
            </a:r>
            <a:r>
              <a:rPr lang="cs-CZ" sz="1800" dirty="0" smtClean="0">
                <a:solidFill>
                  <a:schemeClr val="tx1"/>
                </a:solidFill>
              </a:rPr>
              <a:t> – při kruté podzimně – zimní zpáteční cestě dorazil do Paříže v prosinci 1812 jen asi s třetinou svého vojska  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na podzim 1813 pak pro Napoleona neúspěšně končí tzv. </a:t>
            </a:r>
            <a:r>
              <a:rPr lang="cs-CZ" sz="1800" dirty="0" smtClean="0">
                <a:solidFill>
                  <a:srgbClr val="FFFF00"/>
                </a:solidFill>
              </a:rPr>
              <a:t>bitva národů u Lipska </a:t>
            </a:r>
            <a:r>
              <a:rPr lang="cs-CZ" sz="1800" dirty="0" smtClean="0">
                <a:solidFill>
                  <a:schemeClr val="tx1"/>
                </a:solidFill>
              </a:rPr>
              <a:t>s koalicí Ruska, Rakouska, Pruska a Švédska,</a:t>
            </a:r>
            <a:r>
              <a:rPr lang="cs-CZ" sz="1800" dirty="0" smtClean="0">
                <a:solidFill>
                  <a:srgbClr val="FFFF00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v dubnu </a:t>
            </a:r>
            <a:r>
              <a:rPr lang="cs-CZ" sz="1800" dirty="0" smtClean="0">
                <a:solidFill>
                  <a:srgbClr val="FFFF00"/>
                </a:solidFill>
              </a:rPr>
              <a:t>1814</a:t>
            </a:r>
            <a:r>
              <a:rPr lang="cs-CZ" sz="1800" dirty="0" smtClean="0">
                <a:solidFill>
                  <a:schemeClr val="tx1"/>
                </a:solidFill>
              </a:rPr>
              <a:t> se </a:t>
            </a:r>
            <a:r>
              <a:rPr lang="cs-CZ" sz="1800" dirty="0" smtClean="0">
                <a:solidFill>
                  <a:srgbClr val="FFFF00"/>
                </a:solidFill>
              </a:rPr>
              <a:t>Napoleon</a:t>
            </a:r>
            <a:r>
              <a:rPr lang="cs-CZ" sz="1800" dirty="0" smtClean="0">
                <a:solidFill>
                  <a:schemeClr val="tx1"/>
                </a:solidFill>
              </a:rPr>
              <a:t> vzdává a je </a:t>
            </a:r>
            <a:r>
              <a:rPr lang="cs-CZ" sz="1800" dirty="0" smtClean="0">
                <a:solidFill>
                  <a:srgbClr val="FFFF00"/>
                </a:solidFill>
              </a:rPr>
              <a:t>odvezen na ostrov Elba ve Středozemním moři</a:t>
            </a:r>
            <a:r>
              <a:rPr lang="cs-CZ" sz="1400" dirty="0">
                <a:solidFill>
                  <a:srgbClr val="FFFF00"/>
                </a:solidFill>
              </a:rPr>
              <a:t/>
            </a:r>
            <a:br>
              <a:rPr lang="cs-CZ" sz="1400" dirty="0">
                <a:solidFill>
                  <a:srgbClr val="FFFF00"/>
                </a:solidFill>
              </a:rPr>
            </a:br>
            <a:endParaRPr lang="cs-CZ" sz="1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3184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bldLvl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Nadpis 4"/>
          <p:cNvSpPr txBox="1">
            <a:spLocks/>
          </p:cNvSpPr>
          <p:nvPr/>
        </p:nvSpPr>
        <p:spPr>
          <a:xfrm>
            <a:off x="395536" y="195486"/>
            <a:ext cx="8136904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(BITVA U) WATERLOO</a:t>
            </a:r>
            <a:br>
              <a:rPr lang="cs-CZ" sz="4800" dirty="0" smtClean="0"/>
            </a:br>
            <a:r>
              <a:rPr lang="cs-CZ" sz="4000" dirty="0" smtClean="0">
                <a:solidFill>
                  <a:srgbClr val="002060"/>
                </a:solidFill>
              </a:rPr>
              <a:t>NAPOLEONSKÉ VÁLKY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539552" y="1419622"/>
            <a:ext cx="8136904" cy="35283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chemeClr val="tx1"/>
              </a:buClr>
            </a:pPr>
            <a:endParaRPr lang="cs-CZ" sz="1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5220072" y="1203598"/>
            <a:ext cx="3816424" cy="3576909"/>
            <a:chOff x="5220072" y="1203598"/>
            <a:chExt cx="3816424" cy="3576909"/>
          </a:xfrm>
        </p:grpSpPr>
        <p:pic>
          <p:nvPicPr>
            <p:cNvPr id="1029" name="Picture 5" descr="http://upload.wikimedia.org/wikipedia/commons/thumb/1/1a/Aldawe.jpg/300px-Aldawe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89628" y="1578885"/>
              <a:ext cx="939112" cy="13648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Podnadpis 2"/>
            <p:cNvSpPr txBox="1">
              <a:spLocks/>
            </p:cNvSpPr>
            <p:nvPr/>
          </p:nvSpPr>
          <p:spPr>
            <a:xfrm>
              <a:off x="5220072" y="1203598"/>
              <a:ext cx="3816424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Významní Napoleonovi protivníci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031" name="Picture 7" descr="František I.">
              <a:hlinkClick r:id="rId6" tooltip="František I.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73132" y="1611158"/>
              <a:ext cx="963871" cy="13648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3" name="Picture 9" descr="http://upload.wikimedia.org/wikipedia/commons/thumb/6/6e/FWIII.jpg/220px-FWIII.jpg">
              <a:hlinkClick r:id="rId8"/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89628" y="3419499"/>
              <a:ext cx="1009239" cy="13550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5" name="Picture 11" descr="File:George III in Coronation Robes.jpg">
              <a:hlinkClick r:id="rId10"/>
            </p:cNvPr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73132" y="3420549"/>
              <a:ext cx="936104" cy="13599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3" name="Podnadpis 2"/>
          <p:cNvSpPr txBox="1">
            <a:spLocks/>
          </p:cNvSpPr>
          <p:nvPr/>
        </p:nvSpPr>
        <p:spPr>
          <a:xfrm>
            <a:off x="5380148" y="2976001"/>
            <a:ext cx="1748136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uský car Alexandr I.</a:t>
            </a:r>
            <a:endParaRPr lang="cs-CZ" sz="1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7115668" y="2963846"/>
            <a:ext cx="212372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akouský císař František I. </a:t>
            </a:r>
            <a:endParaRPr lang="cs-CZ" sz="1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5165604" y="4780507"/>
            <a:ext cx="221470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ruský král Fridrich Vilém I.</a:t>
            </a:r>
            <a:endParaRPr lang="cs-CZ" sz="1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7352089" y="4774559"/>
            <a:ext cx="1573956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ritský král Jiří III.</a:t>
            </a:r>
            <a:endParaRPr lang="cs-CZ" sz="1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07504" y="1234374"/>
            <a:ext cx="4896545" cy="3711356"/>
            <a:chOff x="107504" y="1234374"/>
            <a:chExt cx="4896545" cy="3711356"/>
          </a:xfrm>
        </p:grpSpPr>
        <p:grpSp>
          <p:nvGrpSpPr>
            <p:cNvPr id="3" name="Skupina 2"/>
            <p:cNvGrpSpPr/>
            <p:nvPr/>
          </p:nvGrpSpPr>
          <p:grpSpPr>
            <a:xfrm>
              <a:off x="107504" y="1234374"/>
              <a:ext cx="4896545" cy="3711356"/>
              <a:chOff x="107504" y="1234374"/>
              <a:chExt cx="4896545" cy="3711356"/>
            </a:xfrm>
          </p:grpSpPr>
          <p:pic>
            <p:nvPicPr>
              <p:cNvPr id="1027" name="Picture 3"/>
              <p:cNvPicPr>
                <a:picLocks noChangeAspect="1" noChangeArrowheads="1"/>
              </p:cNvPicPr>
              <p:nvPr/>
            </p:nvPicPr>
            <p:blipFill rotWithShape="1">
              <a:blip r:embed="rId1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0000"/>
              <a:stretch/>
            </p:blipFill>
            <p:spPr bwMode="auto">
              <a:xfrm>
                <a:off x="107504" y="1234374"/>
                <a:ext cx="4896545" cy="33690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7" name="Podnadpis 2"/>
              <p:cNvSpPr txBox="1">
                <a:spLocks/>
              </p:cNvSpPr>
              <p:nvPr/>
            </p:nvSpPr>
            <p:spPr>
              <a:xfrm>
                <a:off x="251521" y="4603388"/>
                <a:ext cx="4608512" cy="342342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cs-CZ" sz="1800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r</a:t>
                </a:r>
                <a:r>
                  <a:rPr lang="cs-CZ" sz="1800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ozmach v </a:t>
                </a:r>
                <a:r>
                  <a:rPr lang="cs-CZ" sz="1800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F</a:t>
                </a:r>
                <a:r>
                  <a:rPr lang="cs-CZ" sz="1800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rancie v době Napoleonských válek</a:t>
                </a:r>
                <a:endParaRPr lang="cs-CZ" sz="18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sp>
          <p:nvSpPr>
            <p:cNvPr id="2" name="Ovál 1"/>
            <p:cNvSpPr/>
            <p:nvPr/>
          </p:nvSpPr>
          <p:spPr>
            <a:xfrm>
              <a:off x="2555777" y="3658771"/>
              <a:ext cx="144016" cy="14401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Podnadpis 2"/>
            <p:cNvSpPr txBox="1">
              <a:spLocks/>
            </p:cNvSpPr>
            <p:nvPr/>
          </p:nvSpPr>
          <p:spPr>
            <a:xfrm>
              <a:off x="2642668" y="3631616"/>
              <a:ext cx="504057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Elba</a:t>
              </a:r>
              <a:endPara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41309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Nadpis 4"/>
          <p:cNvSpPr txBox="1">
            <a:spLocks/>
          </p:cNvSpPr>
          <p:nvPr/>
        </p:nvSpPr>
        <p:spPr>
          <a:xfrm>
            <a:off x="395536" y="195486"/>
            <a:ext cx="8136904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(BITVA U) WATERLOO</a:t>
            </a:r>
            <a:br>
              <a:rPr lang="cs-CZ" sz="4800" dirty="0" smtClean="0"/>
            </a:br>
            <a:r>
              <a:rPr lang="cs-CZ" sz="4000" dirty="0" smtClean="0">
                <a:solidFill>
                  <a:srgbClr val="002060"/>
                </a:solidFill>
              </a:rPr>
              <a:t>NAPOLEONSKÉ VÁLKY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539552" y="1203598"/>
            <a:ext cx="8136904" cy="33123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v říjnu 1814 pak začíná jednání </a:t>
            </a:r>
            <a:r>
              <a:rPr lang="cs-CZ" sz="1800" dirty="0" smtClean="0">
                <a:solidFill>
                  <a:srgbClr val="FFFF00"/>
                </a:solidFill>
              </a:rPr>
              <a:t>Vídeňského kongresu </a:t>
            </a:r>
            <a:r>
              <a:rPr lang="cs-CZ" sz="1800" dirty="0" smtClean="0">
                <a:solidFill>
                  <a:schemeClr val="tx1"/>
                </a:solidFill>
              </a:rPr>
              <a:t>o uspořádání Evropy po Napoleonských válkách</a:t>
            </a:r>
            <a:endParaRPr lang="cs-CZ" sz="1800" dirty="0" smtClean="0">
              <a:solidFill>
                <a:schemeClr val="tx1"/>
              </a:solidFill>
            </a:endParaRP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Napoleon z </a:t>
            </a:r>
            <a:r>
              <a:rPr lang="cs-CZ" sz="1800" dirty="0" err="1" smtClean="0">
                <a:solidFill>
                  <a:schemeClr val="tx1"/>
                </a:solidFill>
              </a:rPr>
              <a:t>Elby</a:t>
            </a:r>
            <a:r>
              <a:rPr lang="cs-CZ" sz="1800" dirty="0" smtClean="0">
                <a:solidFill>
                  <a:schemeClr val="tx1"/>
                </a:solidFill>
              </a:rPr>
              <a:t> toto jednání pozorně sleduje, stejně jako sílící nostalgické nálady po době jeho vlády ve Francii</a:t>
            </a:r>
          </a:p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rgbClr val="FFFF00"/>
                </a:solidFill>
              </a:rPr>
              <a:t>1. března 1815 se pak vyloďuje zpět na francouzském pobřeží </a:t>
            </a:r>
            <a:r>
              <a:rPr lang="cs-CZ" sz="1800" dirty="0" smtClean="0">
                <a:solidFill>
                  <a:schemeClr val="tx1"/>
                </a:solidFill>
              </a:rPr>
              <a:t>a postupuje směrem na Paříž – je nadšeně pozdravován, po cestě se k němu přidávají jeho bývalí vojáci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20. března 1815 se tak </a:t>
            </a:r>
            <a:r>
              <a:rPr lang="cs-CZ" sz="1800" dirty="0" smtClean="0">
                <a:solidFill>
                  <a:srgbClr val="FFFF00"/>
                </a:solidFill>
              </a:rPr>
              <a:t>opětovně chopil vlády v Francii </a:t>
            </a:r>
            <a:r>
              <a:rPr lang="cs-CZ" sz="1800" dirty="0" smtClean="0">
                <a:solidFill>
                  <a:schemeClr val="tx1"/>
                </a:solidFill>
              </a:rPr>
              <a:t>- nastoluje tzv. </a:t>
            </a:r>
            <a:r>
              <a:rPr lang="cs-CZ" sz="1800" dirty="0" smtClean="0">
                <a:solidFill>
                  <a:srgbClr val="FFFF00"/>
                </a:solidFill>
              </a:rPr>
              <a:t>stodenní císařství</a:t>
            </a:r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>
                <a:solidFill>
                  <a:schemeClr val="tx1"/>
                </a:solidFill>
              </a:rPr>
              <a:t>t</a:t>
            </a:r>
            <a:r>
              <a:rPr lang="cs-CZ" sz="1800" dirty="0" smtClean="0">
                <a:solidFill>
                  <a:schemeClr val="tx1"/>
                </a:solidFill>
              </a:rPr>
              <a:t>yto události vyvolaly samozřejmě u ostatních velmocí na Vídeňském kongresu velkou nevoli – </a:t>
            </a:r>
            <a:r>
              <a:rPr lang="cs-CZ" sz="1800" dirty="0" smtClean="0">
                <a:solidFill>
                  <a:srgbClr val="FFFF00"/>
                </a:solidFill>
              </a:rPr>
              <a:t>Napoleon se rozhoduje </a:t>
            </a:r>
            <a:r>
              <a:rPr lang="cs-CZ" sz="1800" dirty="0" smtClean="0">
                <a:solidFill>
                  <a:schemeClr val="tx1"/>
                </a:solidFill>
              </a:rPr>
              <a:t>nečekat na jejich útok, sám zaútočit                       </a:t>
            </a:r>
            <a:r>
              <a:rPr lang="cs-CZ" sz="1800" dirty="0" smtClean="0">
                <a:solidFill>
                  <a:srgbClr val="FFFF00"/>
                </a:solidFill>
              </a:rPr>
              <a:t>a podniknout invazi do Belgie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>
                <a:solidFill>
                  <a:schemeClr val="tx1"/>
                </a:solidFill>
              </a:rPr>
              <a:t>p</a:t>
            </a:r>
            <a:r>
              <a:rPr lang="cs-CZ" sz="1800" dirty="0" smtClean="0">
                <a:solidFill>
                  <a:schemeClr val="tx1"/>
                </a:solidFill>
              </a:rPr>
              <a:t>roti němu se zformovala tzv. </a:t>
            </a:r>
            <a:r>
              <a:rPr lang="cs-CZ" sz="1800" dirty="0" smtClean="0">
                <a:solidFill>
                  <a:srgbClr val="FFFF00"/>
                </a:solidFill>
              </a:rPr>
              <a:t>sedmá protifrancouzská koalice </a:t>
            </a:r>
            <a:r>
              <a:rPr lang="cs-CZ" sz="1800" dirty="0" smtClean="0">
                <a:solidFill>
                  <a:schemeClr val="tx1"/>
                </a:solidFill>
              </a:rPr>
              <a:t>pod vedením </a:t>
            </a:r>
            <a:r>
              <a:rPr lang="cs-CZ" sz="1800" dirty="0">
                <a:solidFill>
                  <a:srgbClr val="FFFF00"/>
                </a:solidFill>
              </a:rPr>
              <a:t>V</a:t>
            </a:r>
            <a:r>
              <a:rPr lang="cs-CZ" sz="1800" dirty="0" smtClean="0">
                <a:solidFill>
                  <a:srgbClr val="FFFF00"/>
                </a:solidFill>
              </a:rPr>
              <a:t>elké </a:t>
            </a:r>
            <a:r>
              <a:rPr lang="cs-CZ" sz="1800" dirty="0">
                <a:solidFill>
                  <a:srgbClr val="FFFF00"/>
                </a:solidFill>
              </a:rPr>
              <a:t>B</a:t>
            </a:r>
            <a:r>
              <a:rPr lang="cs-CZ" sz="1800" dirty="0" smtClean="0">
                <a:solidFill>
                  <a:srgbClr val="FFFF00"/>
                </a:solidFill>
              </a:rPr>
              <a:t>ritánie a Pruska  </a:t>
            </a:r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07440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bldLvl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Nadpis 4"/>
          <p:cNvSpPr txBox="1">
            <a:spLocks/>
          </p:cNvSpPr>
          <p:nvPr/>
        </p:nvSpPr>
        <p:spPr>
          <a:xfrm>
            <a:off x="395536" y="195486"/>
            <a:ext cx="8136904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(BITVA U) WATERLOO</a:t>
            </a:r>
            <a:br>
              <a:rPr lang="cs-CZ" sz="4800" dirty="0" smtClean="0"/>
            </a:br>
            <a:r>
              <a:rPr lang="cs-CZ" sz="4000" dirty="0" smtClean="0">
                <a:solidFill>
                  <a:srgbClr val="002060"/>
                </a:solidFill>
              </a:rPr>
              <a:t>TAŽENÍ DO BELGIE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503548" y="1131590"/>
            <a:ext cx="8136904" cy="37444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15. června překročila Napoleonova </a:t>
            </a:r>
            <a:r>
              <a:rPr lang="cs-CZ" sz="2400" dirty="0" err="1" smtClean="0">
                <a:solidFill>
                  <a:srgbClr val="FFFF00"/>
                </a:solidFill>
              </a:rPr>
              <a:t>Armée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</a:rPr>
              <a:t>du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</a:rPr>
              <a:t>Nord</a:t>
            </a:r>
            <a:r>
              <a:rPr lang="cs-CZ" sz="2400" dirty="0" smtClean="0">
                <a:solidFill>
                  <a:schemeClr val="tx1"/>
                </a:solidFill>
              </a:rPr>
              <a:t> (severní armáda) belgické hranice – obsazuje město Charleroi, </a:t>
            </a:r>
            <a:r>
              <a:rPr lang="cs-CZ" sz="2400" dirty="0" smtClean="0">
                <a:solidFill>
                  <a:srgbClr val="FFFF00"/>
                </a:solidFill>
              </a:rPr>
              <a:t>vítězí v bitvách u Ligni a Quatre-Bras </a:t>
            </a:r>
            <a:r>
              <a:rPr lang="cs-CZ" sz="2400" dirty="0" smtClean="0">
                <a:solidFill>
                  <a:schemeClr val="tx1"/>
                </a:solidFill>
              </a:rPr>
              <a:t>a nutí pruské a britské protivníky </a:t>
            </a:r>
            <a:r>
              <a:rPr lang="cs-CZ" sz="2400" dirty="0" smtClean="0">
                <a:solidFill>
                  <a:srgbClr val="FFFF00"/>
                </a:solidFill>
              </a:rPr>
              <a:t>ustupovat směrem k Bruselu</a:t>
            </a:r>
          </a:p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400" dirty="0" err="1" smtClean="0">
                <a:solidFill>
                  <a:srgbClr val="FFFF00"/>
                </a:solidFill>
              </a:rPr>
              <a:t>Armée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</a:rPr>
              <a:t>du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</a:rPr>
              <a:t>Nord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byla zformována z nadšeně bojujících Napoleonovi oddaných vojáků, měla však značné potíže s výstrojí a výzbrojí (formovala se narychlo)</a:t>
            </a:r>
          </a:p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roti ní stála </a:t>
            </a:r>
            <a:r>
              <a:rPr lang="cs-CZ" sz="2400" dirty="0" err="1" smtClean="0">
                <a:solidFill>
                  <a:srgbClr val="FFFF00"/>
                </a:solidFill>
              </a:rPr>
              <a:t>anglo-batávská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(tj. </a:t>
            </a:r>
            <a:r>
              <a:rPr lang="cs-CZ" sz="2400" dirty="0" err="1" smtClean="0">
                <a:solidFill>
                  <a:schemeClr val="tx1"/>
                </a:solidFill>
              </a:rPr>
              <a:t>anglo</a:t>
            </a:r>
            <a:r>
              <a:rPr lang="cs-CZ" sz="2400" dirty="0" smtClean="0">
                <a:solidFill>
                  <a:schemeClr val="tx1"/>
                </a:solidFill>
              </a:rPr>
              <a:t>-nizozemská) armáda </a:t>
            </a:r>
            <a:r>
              <a:rPr lang="cs-CZ" sz="2400" dirty="0" smtClean="0">
                <a:solidFill>
                  <a:srgbClr val="FFFF00"/>
                </a:solidFill>
              </a:rPr>
              <a:t>vévody Z Wellingtonu </a:t>
            </a:r>
            <a:r>
              <a:rPr lang="cs-CZ" sz="2400" dirty="0" smtClean="0">
                <a:solidFill>
                  <a:schemeClr val="tx1"/>
                </a:solidFill>
              </a:rPr>
              <a:t>a pruské vojsko </a:t>
            </a:r>
            <a:r>
              <a:rPr lang="cs-CZ" sz="2400" dirty="0" smtClean="0">
                <a:solidFill>
                  <a:srgbClr val="FFFF00"/>
                </a:solidFill>
              </a:rPr>
              <a:t>maršála </a:t>
            </a:r>
            <a:r>
              <a:rPr lang="cs-CZ" sz="2400" dirty="0" err="1" smtClean="0">
                <a:solidFill>
                  <a:srgbClr val="FFFF00"/>
                </a:solidFill>
              </a:rPr>
              <a:t>Blüchera</a:t>
            </a:r>
            <a:r>
              <a:rPr lang="cs-CZ" sz="2400" dirty="0" smtClean="0">
                <a:solidFill>
                  <a:schemeClr val="tx1"/>
                </a:solidFill>
              </a:rPr>
              <a:t>    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46747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Nadpis 4"/>
          <p:cNvSpPr txBox="1">
            <a:spLocks/>
          </p:cNvSpPr>
          <p:nvPr/>
        </p:nvSpPr>
        <p:spPr>
          <a:xfrm>
            <a:off x="395536" y="195486"/>
            <a:ext cx="8136904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(BITVA U) WATERLOO</a:t>
            </a:r>
            <a:br>
              <a:rPr lang="cs-CZ" sz="4800" dirty="0" smtClean="0"/>
            </a:br>
            <a:r>
              <a:rPr lang="cs-CZ" sz="4000" dirty="0" smtClean="0">
                <a:solidFill>
                  <a:srgbClr val="002060"/>
                </a:solidFill>
              </a:rPr>
              <a:t>TAŽENÍ DO BELGIE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899592" y="4316438"/>
            <a:ext cx="89133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Napoleon</a:t>
            </a:r>
            <a:endParaRPr lang="cs-CZ" sz="1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3923928" y="4316438"/>
            <a:ext cx="201622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évoda z Wellingtonu</a:t>
            </a:r>
            <a:endParaRPr lang="cs-CZ" sz="1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871137" y="4297667"/>
            <a:ext cx="201622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Maršál </a:t>
            </a:r>
            <a:r>
              <a:rPr lang="cs-CZ" sz="14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Blücher</a:t>
            </a:r>
            <a:endParaRPr lang="cs-CZ" sz="1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79512" y="1536366"/>
            <a:ext cx="8705425" cy="2579388"/>
            <a:chOff x="179512" y="1536366"/>
            <a:chExt cx="8705425" cy="2579388"/>
          </a:xfrm>
        </p:grpSpPr>
        <p:pic>
          <p:nvPicPr>
            <p:cNvPr id="5" name="Picture 2" descr="File:Jacques-Louis David 017.jpg">
              <a:hlinkClick r:id="rId4"/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446" t="5985" r="21839" b="65832"/>
            <a:stretch/>
          </p:blipFill>
          <p:spPr bwMode="auto">
            <a:xfrm>
              <a:off x="179512" y="1536366"/>
              <a:ext cx="2448272" cy="25367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0" name="Picture 2" descr="Arthur Wellesley, 1. vévoda z Wellingtonu">
              <a:hlinkClick r:id="rId6" tooltip="Arthur Wellesley, 1. vévoda z Wellingtonu"/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1578990"/>
              <a:ext cx="2196332" cy="25367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http://upload.wikimedia.org/wikipedia/commons/thumb/b/b9/Bl%C3%BCcher_%28nach_Gebauer%29.jpg/170px-Bl%C3%BCcher_%28nach_Gebauer%29.jpg">
              <a:hlinkClick r:id="rId8"/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1367" y="1550023"/>
              <a:ext cx="2053570" cy="25367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Podnadpis 2"/>
            <p:cNvSpPr txBox="1">
              <a:spLocks/>
            </p:cNvSpPr>
            <p:nvPr/>
          </p:nvSpPr>
          <p:spPr>
            <a:xfrm>
              <a:off x="2195736" y="2211710"/>
              <a:ext cx="2016224" cy="1090530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8800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X</a:t>
              </a:r>
              <a:endParaRPr lang="cs-CZ" sz="8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4" name="Podnadpis 2"/>
            <p:cNvSpPr txBox="1">
              <a:spLocks/>
            </p:cNvSpPr>
            <p:nvPr/>
          </p:nvSpPr>
          <p:spPr>
            <a:xfrm>
              <a:off x="5436096" y="2273140"/>
              <a:ext cx="2016224" cy="1090530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88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+</a:t>
              </a:r>
              <a:endParaRPr lang="cs-CZ" sz="8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83723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Nadpis 4"/>
          <p:cNvSpPr txBox="1">
            <a:spLocks/>
          </p:cNvSpPr>
          <p:nvPr/>
        </p:nvSpPr>
        <p:spPr>
          <a:xfrm>
            <a:off x="395536" y="195486"/>
            <a:ext cx="8136904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(BITVA U) WATERLOO</a:t>
            </a:r>
            <a:br>
              <a:rPr lang="cs-CZ" sz="4800" dirty="0" smtClean="0"/>
            </a:br>
            <a:r>
              <a:rPr lang="cs-CZ" sz="4000" dirty="0" smtClean="0">
                <a:solidFill>
                  <a:srgbClr val="002060"/>
                </a:solidFill>
              </a:rPr>
              <a:t>PŘED BITVOU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503548" y="1157394"/>
            <a:ext cx="8136904" cy="37444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200" dirty="0" smtClean="0">
                <a:solidFill>
                  <a:schemeClr val="tx1"/>
                </a:solidFill>
              </a:rPr>
              <a:t>ustupující </a:t>
            </a:r>
            <a:r>
              <a:rPr lang="cs-CZ" sz="2200" dirty="0" smtClean="0">
                <a:solidFill>
                  <a:srgbClr val="FFFF00"/>
                </a:solidFill>
              </a:rPr>
              <a:t>Wellingtonova armáda </a:t>
            </a:r>
            <a:r>
              <a:rPr lang="cs-CZ" sz="2200" dirty="0" smtClean="0">
                <a:solidFill>
                  <a:schemeClr val="tx1"/>
                </a:solidFill>
              </a:rPr>
              <a:t>se 17. června 1815 </a:t>
            </a:r>
            <a:r>
              <a:rPr lang="cs-CZ" sz="2200" dirty="0" smtClean="0">
                <a:solidFill>
                  <a:srgbClr val="FFFF00"/>
                </a:solidFill>
              </a:rPr>
              <a:t>zastavuje</a:t>
            </a:r>
            <a:r>
              <a:rPr lang="cs-CZ" sz="2200" dirty="0" smtClean="0">
                <a:solidFill>
                  <a:schemeClr val="tx1"/>
                </a:solidFill>
              </a:rPr>
              <a:t> asi 20 km jižně od Bruselu krajině jižně od Waterloo </a:t>
            </a:r>
            <a:r>
              <a:rPr lang="cs-CZ" sz="2200" dirty="0" smtClean="0">
                <a:solidFill>
                  <a:srgbClr val="FFFF00"/>
                </a:solidFill>
              </a:rPr>
              <a:t>na pozicích</a:t>
            </a:r>
            <a:r>
              <a:rPr lang="cs-CZ" sz="2200" dirty="0" smtClean="0">
                <a:solidFill>
                  <a:schemeClr val="tx1"/>
                </a:solidFill>
              </a:rPr>
              <a:t>, které byla z taktického hlediska </a:t>
            </a:r>
            <a:r>
              <a:rPr lang="cs-CZ" sz="2200" dirty="0" smtClean="0">
                <a:solidFill>
                  <a:srgbClr val="FFFF00"/>
                </a:solidFill>
              </a:rPr>
              <a:t>vhodné pro svedení bitvy</a:t>
            </a:r>
          </a:p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200" dirty="0" smtClean="0">
                <a:solidFill>
                  <a:schemeClr val="tx1"/>
                </a:solidFill>
              </a:rPr>
              <a:t>Britové si rovněž zajistili podporu pruské </a:t>
            </a:r>
            <a:r>
              <a:rPr lang="cs-CZ" sz="2200" dirty="0" err="1" smtClean="0">
                <a:solidFill>
                  <a:srgbClr val="FFFF00"/>
                </a:solidFill>
              </a:rPr>
              <a:t>Blücherovi</a:t>
            </a:r>
            <a:r>
              <a:rPr lang="cs-CZ" sz="2200" dirty="0" smtClean="0">
                <a:solidFill>
                  <a:srgbClr val="FFFF00"/>
                </a:solidFill>
              </a:rPr>
              <a:t> armády, </a:t>
            </a:r>
            <a:r>
              <a:rPr lang="cs-CZ" sz="2200" dirty="0" smtClean="0">
                <a:solidFill>
                  <a:schemeClr val="tx1"/>
                </a:solidFill>
              </a:rPr>
              <a:t>která se </a:t>
            </a:r>
            <a:r>
              <a:rPr lang="cs-CZ" sz="2200" dirty="0" err="1" smtClean="0">
                <a:solidFill>
                  <a:schemeClr val="tx1"/>
                </a:solidFill>
              </a:rPr>
              <a:t>shromážďovala</a:t>
            </a:r>
            <a:r>
              <a:rPr lang="cs-CZ" sz="2200" dirty="0" smtClean="0">
                <a:solidFill>
                  <a:schemeClr val="tx1"/>
                </a:solidFill>
              </a:rPr>
              <a:t> asi 15 km východně u města </a:t>
            </a:r>
            <a:r>
              <a:rPr lang="cs-CZ" sz="2200" dirty="0" err="1" smtClean="0">
                <a:solidFill>
                  <a:schemeClr val="tx1"/>
                </a:solidFill>
              </a:rPr>
              <a:t>Wavre</a:t>
            </a:r>
            <a:r>
              <a:rPr lang="cs-CZ" sz="2200" dirty="0" smtClean="0">
                <a:solidFill>
                  <a:schemeClr val="tx1"/>
                </a:solidFill>
              </a:rPr>
              <a:t>, což Napoleon netušil a v domnění, že se Prusové z </a:t>
            </a:r>
            <a:r>
              <a:rPr lang="cs-CZ" sz="2200" dirty="0">
                <a:solidFill>
                  <a:schemeClr val="tx1"/>
                </a:solidFill>
              </a:rPr>
              <a:t>B</a:t>
            </a:r>
            <a:r>
              <a:rPr lang="cs-CZ" sz="2200" dirty="0" smtClean="0">
                <a:solidFill>
                  <a:schemeClr val="tx1"/>
                </a:solidFill>
              </a:rPr>
              <a:t>elgie stahují poslal část své armády, aby je pronásledovala a očekával pouze střet s Brity =</a:t>
            </a:r>
            <a:r>
              <a:rPr lang="cs-CZ" sz="2200" dirty="0" smtClean="0">
                <a:solidFill>
                  <a:schemeClr val="tx1"/>
                </a:solidFill>
                <a:latin typeface="Times New Roman"/>
                <a:cs typeface="Times New Roman"/>
              </a:rPr>
              <a:t>˃ </a:t>
            </a:r>
            <a:r>
              <a:rPr lang="cs-CZ" sz="2200" dirty="0" smtClean="0">
                <a:solidFill>
                  <a:srgbClr val="FFFF00"/>
                </a:solidFill>
                <a:latin typeface="Calibri" panose="020F050202020403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oslabení vlastního vojska</a:t>
            </a:r>
          </a:p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200" dirty="0" smtClean="0">
                <a:solidFill>
                  <a:schemeClr val="tx1"/>
                </a:solidFill>
                <a:latin typeface="Calibri" panose="020F050202020403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Francouzi dorazili na bojiště až večer a začali se rozestavovat do útočných bojových pozic</a:t>
            </a:r>
            <a:r>
              <a:rPr lang="cs-CZ" sz="2200" dirty="0" smtClean="0">
                <a:solidFill>
                  <a:schemeClr val="tx1"/>
                </a:solidFill>
              </a:rPr>
              <a:t> </a:t>
            </a:r>
            <a:endParaRPr lang="cs-CZ" sz="2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64350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Nadpis 4"/>
          <p:cNvSpPr txBox="1">
            <a:spLocks/>
          </p:cNvSpPr>
          <p:nvPr/>
        </p:nvSpPr>
        <p:spPr>
          <a:xfrm>
            <a:off x="395536" y="195486"/>
            <a:ext cx="8136904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(BITVA U) WATERLOO</a:t>
            </a:r>
            <a:br>
              <a:rPr lang="cs-CZ" sz="4800" dirty="0" smtClean="0"/>
            </a:br>
            <a:r>
              <a:rPr lang="cs-CZ" sz="4000" dirty="0" smtClean="0">
                <a:solidFill>
                  <a:srgbClr val="002060"/>
                </a:solidFill>
              </a:rPr>
              <a:t>PRŮBĚH BITVY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503548" y="1157394"/>
            <a:ext cx="8136904" cy="37444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rvní </a:t>
            </a:r>
            <a:r>
              <a:rPr lang="cs-CZ" sz="2400" dirty="0" smtClean="0">
                <a:solidFill>
                  <a:srgbClr val="FFFF00"/>
                </a:solidFill>
              </a:rPr>
              <a:t>francouzský útok </a:t>
            </a:r>
            <a:r>
              <a:rPr lang="cs-CZ" sz="2400" dirty="0" smtClean="0">
                <a:solidFill>
                  <a:schemeClr val="tx1"/>
                </a:solidFill>
              </a:rPr>
              <a:t>započal </a:t>
            </a:r>
            <a:r>
              <a:rPr lang="cs-CZ" sz="2400" dirty="0" smtClean="0">
                <a:solidFill>
                  <a:srgbClr val="FFFF00"/>
                </a:solidFill>
              </a:rPr>
              <a:t>18. června 1815  </a:t>
            </a:r>
            <a:r>
              <a:rPr lang="cs-CZ" sz="2400" dirty="0" smtClean="0">
                <a:solidFill>
                  <a:schemeClr val="tx1"/>
                </a:solidFill>
              </a:rPr>
              <a:t>v 11:35 dopoledne</a:t>
            </a:r>
          </a:p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Napoleonovým vojákům se však opakovaně nedařilo britský odpor zlomit a poté, co se </a:t>
            </a:r>
            <a:r>
              <a:rPr lang="cs-CZ" sz="2400" dirty="0" smtClean="0">
                <a:solidFill>
                  <a:srgbClr val="FFFF00"/>
                </a:solidFill>
              </a:rPr>
              <a:t>odpoledne objevila na obzoru </a:t>
            </a:r>
            <a:r>
              <a:rPr lang="cs-CZ" sz="2400" dirty="0" err="1" smtClean="0">
                <a:solidFill>
                  <a:srgbClr val="FFFF00"/>
                </a:solidFill>
              </a:rPr>
              <a:t>Blücherova</a:t>
            </a:r>
            <a:r>
              <a:rPr lang="cs-CZ" sz="2400" dirty="0" smtClean="0">
                <a:solidFill>
                  <a:srgbClr val="FFFF00"/>
                </a:solidFill>
              </a:rPr>
              <a:t> pruská vojska </a:t>
            </a:r>
            <a:r>
              <a:rPr lang="cs-CZ" sz="2400" dirty="0" smtClean="0">
                <a:solidFill>
                  <a:schemeClr val="tx1"/>
                </a:solidFill>
              </a:rPr>
              <a:t>blížící se k bojišti, dostávali se Francouzi do časové tísně</a:t>
            </a:r>
          </a:p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první Prusové pak dorazili na bojiště kolem 16 hodiny a spolu s britsko-</a:t>
            </a:r>
            <a:r>
              <a:rPr lang="cs-CZ" sz="2400" dirty="0" err="1" smtClean="0">
                <a:solidFill>
                  <a:schemeClr val="tx1"/>
                </a:solidFill>
              </a:rPr>
              <a:t>batávskou</a:t>
            </a:r>
            <a:r>
              <a:rPr lang="cs-CZ" sz="2400" dirty="0" smtClean="0">
                <a:solidFill>
                  <a:schemeClr val="tx1"/>
                </a:solidFill>
              </a:rPr>
              <a:t> armádou se jim po čtyřech hodinách podařilo zmasakrované zbytky Napoleonovy armády přimět k ústupu   </a:t>
            </a:r>
            <a:endParaRPr lang="cs-CZ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723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Nadpis 4"/>
          <p:cNvSpPr txBox="1">
            <a:spLocks/>
          </p:cNvSpPr>
          <p:nvPr/>
        </p:nvSpPr>
        <p:spPr>
          <a:xfrm>
            <a:off x="395536" y="195486"/>
            <a:ext cx="8136904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(BITVA U) WATERLOO</a:t>
            </a:r>
            <a:br>
              <a:rPr lang="cs-CZ" sz="4800" dirty="0" smtClean="0"/>
            </a:br>
            <a:r>
              <a:rPr lang="cs-CZ" sz="4000" dirty="0" smtClean="0">
                <a:solidFill>
                  <a:srgbClr val="002060"/>
                </a:solidFill>
              </a:rPr>
              <a:t>PRŮBĚH BITVY</a:t>
            </a:r>
            <a:endParaRPr lang="cs-CZ" sz="4000" dirty="0">
              <a:solidFill>
                <a:srgbClr val="00206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1979712" y="1203598"/>
            <a:ext cx="5184575" cy="3415340"/>
            <a:chOff x="1979712" y="1296676"/>
            <a:chExt cx="5184575" cy="3415340"/>
          </a:xfrm>
        </p:grpSpPr>
        <p:pic>
          <p:nvPicPr>
            <p:cNvPr id="3074" name="Picture 2" descr="File:Battle of Waterloo.sv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9712" y="1296676"/>
              <a:ext cx="5184575" cy="34153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Ovál 1"/>
            <p:cNvSpPr/>
            <p:nvPr/>
          </p:nvSpPr>
          <p:spPr>
            <a:xfrm rot="2052988">
              <a:off x="5419400" y="1363618"/>
              <a:ext cx="504056" cy="86409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 rot="2052988">
              <a:off x="5867309" y="2638692"/>
              <a:ext cx="504056" cy="86409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Podnadpis 2"/>
          <p:cNvSpPr txBox="1">
            <a:spLocks/>
          </p:cNvSpPr>
          <p:nvPr/>
        </p:nvSpPr>
        <p:spPr>
          <a:xfrm>
            <a:off x="395536" y="4618938"/>
            <a:ext cx="914400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Rozvržení sil na bojišti – červeně </a:t>
            </a:r>
            <a:r>
              <a:rPr lang="cs-CZ" sz="14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aglo-batávská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vojska, francouzská modře, šipkami vyznačen směr příchodu Prusů</a:t>
            </a:r>
            <a:endParaRPr lang="cs-CZ" sz="1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066492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Nadpis 4"/>
          <p:cNvSpPr txBox="1">
            <a:spLocks/>
          </p:cNvSpPr>
          <p:nvPr/>
        </p:nvSpPr>
        <p:spPr>
          <a:xfrm>
            <a:off x="395536" y="0"/>
            <a:ext cx="8136904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(BITVA U) WATERLOO</a:t>
            </a:r>
            <a:br>
              <a:rPr lang="cs-CZ" sz="4800" dirty="0" smtClean="0"/>
            </a:br>
            <a:r>
              <a:rPr lang="cs-CZ" sz="4000" dirty="0" smtClean="0">
                <a:solidFill>
                  <a:srgbClr val="002060"/>
                </a:solidFill>
              </a:rPr>
              <a:t>PRŮBĚH BITVY NA DOBOVÝCH OBRAZECH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395536" y="4618938"/>
            <a:ext cx="914400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File:Charge of the French Cuirassiers at Waterlo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15566"/>
            <a:ext cx="3384376" cy="2174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File:Prussian Attack Plancenoit by Adolf Norther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209" y="930074"/>
            <a:ext cx="3310677" cy="22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File:Morgen nach der Schlacht967b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6024" y="3245665"/>
            <a:ext cx="2471951" cy="1853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1043608" y="3166219"/>
            <a:ext cx="7264424" cy="1933409"/>
            <a:chOff x="1043608" y="3166219"/>
            <a:chExt cx="7264424" cy="1933409"/>
          </a:xfrm>
        </p:grpSpPr>
        <p:sp>
          <p:nvSpPr>
            <p:cNvPr id="12" name="Podnadpis 2"/>
            <p:cNvSpPr txBox="1">
              <a:spLocks/>
            </p:cNvSpPr>
            <p:nvPr/>
          </p:nvSpPr>
          <p:spPr>
            <a:xfrm>
              <a:off x="6948264" y="3166219"/>
              <a:ext cx="135976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ú</a:t>
              </a:r>
              <a:r>
                <a:rPr lang="cs-CZ" sz="14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tok Prusů </a:t>
              </a:r>
              <a:endPara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3" name="Podnadpis 2"/>
            <p:cNvSpPr txBox="1">
              <a:spLocks/>
            </p:cNvSpPr>
            <p:nvPr/>
          </p:nvSpPr>
          <p:spPr>
            <a:xfrm>
              <a:off x="1043608" y="3166219"/>
              <a:ext cx="135976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ú</a:t>
              </a:r>
              <a:r>
                <a:rPr lang="cs-CZ" sz="14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tok Francouzů </a:t>
              </a:r>
              <a:endPara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4" name="Podnadpis 2"/>
            <p:cNvSpPr txBox="1">
              <a:spLocks/>
            </p:cNvSpPr>
            <p:nvPr/>
          </p:nvSpPr>
          <p:spPr>
            <a:xfrm>
              <a:off x="5868144" y="4757286"/>
              <a:ext cx="135976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ráno po bitvě </a:t>
              </a:r>
              <a:endPara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53637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Nadpis 4"/>
          <p:cNvSpPr txBox="1">
            <a:spLocks/>
          </p:cNvSpPr>
          <p:nvPr/>
        </p:nvSpPr>
        <p:spPr>
          <a:xfrm>
            <a:off x="395536" y="0"/>
            <a:ext cx="8136904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(BITVA U) WATERLOO</a:t>
            </a:r>
            <a:br>
              <a:rPr lang="cs-CZ" sz="4800" dirty="0" smtClean="0"/>
            </a:br>
            <a:r>
              <a:rPr lang="cs-CZ" sz="4000" dirty="0" smtClean="0">
                <a:solidFill>
                  <a:srgbClr val="002060"/>
                </a:solidFill>
              </a:rPr>
              <a:t>DOZVUKY</a:t>
            </a:r>
            <a:r>
              <a:rPr lang="cs-CZ" sz="4000" dirty="0" smtClean="0">
                <a:solidFill>
                  <a:srgbClr val="002060"/>
                </a:solidFill>
              </a:rPr>
              <a:t> BITVY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530694" y="1003899"/>
            <a:ext cx="4788532" cy="37444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bitva znamenala </a:t>
            </a:r>
            <a:r>
              <a:rPr lang="cs-CZ" sz="1800" dirty="0" smtClean="0">
                <a:solidFill>
                  <a:srgbClr val="FFFF00"/>
                </a:solidFill>
              </a:rPr>
              <a:t>definitivní konec Napoleonských válek </a:t>
            </a:r>
            <a:r>
              <a:rPr lang="cs-CZ" sz="1800" dirty="0" smtClean="0">
                <a:solidFill>
                  <a:schemeClr val="tx1"/>
                </a:solidFill>
              </a:rPr>
              <a:t>a celé Napoleonovy éry – po návratu do Francie je nucen abdikovat a posléze je na konci léta 1815 deportován na ostrov sv. Helena v Atlantském oceánu, kde roku 1821 umírá</a:t>
            </a:r>
          </a:p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jednání Vídeňského kongresu pak mj. rozhoduje o: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 smtClean="0">
                <a:solidFill>
                  <a:schemeClr val="tx1"/>
                </a:solidFill>
              </a:rPr>
              <a:t>restauraci Bourbonů na francouzský trůn (Ludvík XVIII.)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 smtClean="0">
                <a:solidFill>
                  <a:schemeClr val="tx1"/>
                </a:solidFill>
              </a:rPr>
              <a:t>návratu francouzského území do hranic 1792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výsledek válek pak sebou přináší posílení absolutismu v Evropě (vznik tzv. Svaté aliance)    </a:t>
            </a: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7" name="Picture 1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36" t="16661" r="4487" b="13039"/>
          <a:stretch/>
        </p:blipFill>
        <p:spPr bwMode="auto">
          <a:xfrm>
            <a:off x="5508104" y="1347614"/>
            <a:ext cx="3327991" cy="25624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5580112" y="4083918"/>
            <a:ext cx="3096343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 po Napoleonských válkách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10840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bldLvl="2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Nadpis 4"/>
          <p:cNvSpPr txBox="1">
            <a:spLocks/>
          </p:cNvSpPr>
          <p:nvPr/>
        </p:nvSpPr>
        <p:spPr>
          <a:xfrm>
            <a:off x="395536" y="0"/>
            <a:ext cx="8136904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(BITVA U) WATERLOO</a:t>
            </a:r>
            <a:br>
              <a:rPr lang="cs-CZ" sz="4800" dirty="0" smtClean="0"/>
            </a:br>
            <a:r>
              <a:rPr lang="cs-CZ" sz="4000" dirty="0" smtClean="0">
                <a:solidFill>
                  <a:srgbClr val="002060"/>
                </a:solidFill>
              </a:rPr>
              <a:t>BOJIŠTĚ DNES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506996" y="915566"/>
            <a:ext cx="8136904" cy="32145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místo, kde se samotná bitva odehrála, se postupně přeměnilo v návštěvnický komplex, kterému dominuje uměle zbudovaný 45 m pahorek na jehož vrcholku stojí </a:t>
            </a:r>
            <a:r>
              <a:rPr lang="cs-CZ" sz="1800" dirty="0" smtClean="0">
                <a:solidFill>
                  <a:srgbClr val="FFFF00"/>
                </a:solidFill>
              </a:rPr>
              <a:t>železná socha lva </a:t>
            </a:r>
            <a:r>
              <a:rPr lang="cs-CZ" sz="1800" dirty="0" smtClean="0">
                <a:solidFill>
                  <a:schemeClr val="tx1"/>
                </a:solidFill>
              </a:rPr>
              <a:t>cenícího zuby směrem k Francii(dokončen už v roce 1826) </a:t>
            </a:r>
          </a:p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800" dirty="0">
                <a:solidFill>
                  <a:schemeClr val="tx1"/>
                </a:solidFill>
              </a:rPr>
              <a:t>s</a:t>
            </a:r>
            <a:r>
              <a:rPr lang="cs-CZ" sz="1800" dirty="0" smtClean="0">
                <a:solidFill>
                  <a:schemeClr val="tx1"/>
                </a:solidFill>
              </a:rPr>
              <a:t>ocha byla údajně odlita z mosazi francouzských děl, která zůstala na bojišti </a:t>
            </a:r>
          </a:p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každoroční velkolepé rekonstrukce bitvy se účastní i kluby vojenské historie z České republiky  </a:t>
            </a: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755576" y="2857821"/>
            <a:ext cx="7549837" cy="2159634"/>
            <a:chOff x="755576" y="2857821"/>
            <a:chExt cx="7549837" cy="2159634"/>
          </a:xfrm>
        </p:grpSpPr>
        <p:pic>
          <p:nvPicPr>
            <p:cNvPr id="8194" name="Picture 2" descr="File:Braine-L'Alleud - Butte du Lion dite de Waterloo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2857821"/>
              <a:ext cx="2879512" cy="21596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196" name="Picture 4" descr="File:Belgium-Waterloo-Butte-du-Lion-statue.jpg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73065" y="2883036"/>
              <a:ext cx="3132348" cy="20869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91024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1052"/>
            <a:ext cx="9144000" cy="5143500"/>
          </a:xfrm>
          <a:prstGeom prst="rect">
            <a:avLst/>
          </a:prstGeom>
        </p:spPr>
      </p:pic>
      <p:sp>
        <p:nvSpPr>
          <p:cNvPr id="8" name="Nadpis 4"/>
          <p:cNvSpPr txBox="1">
            <a:spLocks/>
          </p:cNvSpPr>
          <p:nvPr/>
        </p:nvSpPr>
        <p:spPr>
          <a:xfrm>
            <a:off x="395536" y="0"/>
            <a:ext cx="8136904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(BITVA U) WATERLOO</a:t>
            </a:r>
            <a:br>
              <a:rPr lang="cs-CZ" sz="4800" dirty="0" smtClean="0"/>
            </a:br>
            <a:r>
              <a:rPr lang="cs-CZ" sz="4000" dirty="0" smtClean="0">
                <a:solidFill>
                  <a:srgbClr val="002060"/>
                </a:solidFill>
              </a:rPr>
              <a:t>PERLIČKY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506996" y="1347614"/>
            <a:ext cx="8136904" cy="3600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amotný název města je holandského původu – s trochou snahy by šel velmi volně přeložit jako „lužní les“ (vlhký les, mokrý les) </a:t>
            </a:r>
          </a:p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Napoleon ani jeho protivníci by však o „bitvě u Waterloo“ nikdy nemluvili – její pamětníci ji označovali jako bitvu u Belle Alliance a Napoleon o ní mluvil jako o bitvě u </a:t>
            </a:r>
            <a:r>
              <a:rPr lang="cs-CZ" sz="2400" dirty="0" err="1" smtClean="0">
                <a:solidFill>
                  <a:schemeClr val="tx1"/>
                </a:solidFill>
              </a:rPr>
              <a:t>Mont</a:t>
            </a:r>
            <a:r>
              <a:rPr lang="cs-CZ" sz="2400" dirty="0" smtClean="0">
                <a:solidFill>
                  <a:schemeClr val="tx1"/>
                </a:solidFill>
              </a:rPr>
              <a:t>-Saint-Jean</a:t>
            </a:r>
          </a:p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řesto výraz Waterloo přešel do běžné mluvy – označujeme tak absolutní fiasko, které má pro dotyčného fatální důsledky…   </a:t>
            </a:r>
            <a:endParaRPr lang="cs-CZ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22107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1052"/>
            <a:ext cx="9144000" cy="5143500"/>
          </a:xfrm>
          <a:prstGeom prst="rect">
            <a:avLst/>
          </a:prstGeom>
        </p:spPr>
      </p:pic>
      <p:sp>
        <p:nvSpPr>
          <p:cNvPr id="8" name="Nadpis 4"/>
          <p:cNvSpPr txBox="1">
            <a:spLocks/>
          </p:cNvSpPr>
          <p:nvPr/>
        </p:nvSpPr>
        <p:spPr>
          <a:xfrm>
            <a:off x="530167" y="935077"/>
            <a:ext cx="8136904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S PŘÁNÍM, AŤ VÁS NEPOTKÁ ŽÁDNÉ</a:t>
            </a:r>
            <a:r>
              <a:rPr lang="cs-CZ" sz="4800" dirty="0" smtClean="0"/>
              <a:t/>
            </a:r>
            <a:br>
              <a:rPr lang="cs-CZ" sz="4800" dirty="0" smtClean="0"/>
            </a:b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506996" y="1347614"/>
            <a:ext cx="8136904" cy="32145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Nadpis 4"/>
          <p:cNvSpPr txBox="1">
            <a:spLocks/>
          </p:cNvSpPr>
          <p:nvPr/>
        </p:nvSpPr>
        <p:spPr>
          <a:xfrm>
            <a:off x="395536" y="3219822"/>
            <a:ext cx="8136904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VÁM, MILÍ ŽÁCI, DĚKUJI ZA POZORNOST.</a:t>
            </a:r>
            <a:r>
              <a:rPr lang="cs-CZ" sz="4800" dirty="0" smtClean="0"/>
              <a:t/>
            </a:r>
            <a:br>
              <a:rPr lang="cs-CZ" sz="4800" dirty="0" smtClean="0"/>
            </a:b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10" name="Nadpis 4"/>
          <p:cNvSpPr txBox="1">
            <a:spLocks/>
          </p:cNvSpPr>
          <p:nvPr/>
        </p:nvSpPr>
        <p:spPr>
          <a:xfrm>
            <a:off x="6955223" y="1614594"/>
            <a:ext cx="936104" cy="18722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0700" dirty="0" smtClean="0"/>
              <a:t>,</a:t>
            </a:r>
            <a:r>
              <a:rPr lang="cs-CZ" sz="4800" dirty="0" smtClean="0"/>
              <a:t/>
            </a:r>
            <a:br>
              <a:rPr lang="cs-CZ" sz="4800" dirty="0" smtClean="0"/>
            </a:br>
            <a:endParaRPr lang="cs-CZ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69538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9532" y="1059582"/>
            <a:ext cx="8424936" cy="3867894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cs-CZ" sz="1600" dirty="0">
                <a:solidFill>
                  <a:schemeClr val="tx1"/>
                </a:solidFill>
              </a:rPr>
              <a:t>ČORNEJ P.;ČORNEJOVÁ I.; PARKAN F.; KUDRYS M.. </a:t>
            </a:r>
            <a:r>
              <a:rPr lang="cs-CZ" sz="1600" i="1" dirty="0">
                <a:solidFill>
                  <a:schemeClr val="tx1"/>
                </a:solidFill>
              </a:rPr>
              <a:t>Dějepis pro střední odborné školy</a:t>
            </a:r>
            <a:r>
              <a:rPr lang="cs-CZ" sz="1600" dirty="0">
                <a:solidFill>
                  <a:schemeClr val="tx1"/>
                </a:solidFill>
              </a:rPr>
              <a:t>. Praha: SPN, 2010, ISBN 978-80-7275-382-8.</a:t>
            </a:r>
          </a:p>
          <a:p>
            <a:pPr algn="l"/>
            <a:r>
              <a:rPr lang="cs-CZ" sz="1600" dirty="0" smtClean="0">
                <a:solidFill>
                  <a:schemeClr val="tx1"/>
                </a:solidFill>
              </a:rPr>
              <a:t>AUTOR </a:t>
            </a:r>
            <a:r>
              <a:rPr lang="cs-CZ" sz="1600" dirty="0">
                <a:solidFill>
                  <a:schemeClr val="tx1"/>
                </a:solidFill>
              </a:rPr>
              <a:t>NEUVEDEN. </a:t>
            </a:r>
            <a:r>
              <a:rPr lang="cs-CZ" sz="1600" i="1" dirty="0">
                <a:solidFill>
                  <a:schemeClr val="tx1"/>
                </a:solidFill>
              </a:rPr>
              <a:t>Waterloo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21.3.2013]. </a:t>
            </a:r>
            <a:r>
              <a:rPr lang="cs-CZ" sz="1600" dirty="0">
                <a:solidFill>
                  <a:schemeClr val="tx1"/>
                </a:solidFill>
              </a:rPr>
              <a:t>Dostupný na WWW: http://cs.wikipedia.org/wiki/Waterloo_(Belgie</a:t>
            </a:r>
            <a:r>
              <a:rPr lang="cs-CZ" sz="1600" dirty="0" smtClean="0">
                <a:solidFill>
                  <a:schemeClr val="tx1"/>
                </a:solidFill>
              </a:rPr>
              <a:t>)</a:t>
            </a: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KOLEKTIV AUTORŮ. </a:t>
            </a:r>
            <a:r>
              <a:rPr lang="cs-CZ" sz="1600" i="1" dirty="0">
                <a:solidFill>
                  <a:schemeClr val="tx1"/>
                </a:solidFill>
              </a:rPr>
              <a:t>Školní atlas světa</a:t>
            </a:r>
            <a:r>
              <a:rPr lang="cs-CZ" sz="1600" dirty="0">
                <a:solidFill>
                  <a:schemeClr val="tx1"/>
                </a:solidFill>
              </a:rPr>
              <a:t>. Praha: Kartografie Praha, 2004, ISBN 80-7011-730-3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GABA, </a:t>
            </a:r>
            <a:r>
              <a:rPr lang="cs-CZ" sz="1600" dirty="0" err="1">
                <a:solidFill>
                  <a:schemeClr val="tx1"/>
                </a:solidFill>
              </a:rPr>
              <a:t>Eric</a:t>
            </a:r>
            <a:r>
              <a:rPr lang="cs-CZ" sz="1600" dirty="0">
                <a:solidFill>
                  <a:schemeClr val="tx1"/>
                </a:solidFill>
              </a:rPr>
              <a:t>. </a:t>
            </a:r>
            <a:r>
              <a:rPr lang="cs-CZ" sz="1600" i="1" dirty="0" err="1">
                <a:solidFill>
                  <a:schemeClr val="tx1"/>
                </a:solidFill>
              </a:rPr>
              <a:t>Wikimedia</a:t>
            </a:r>
            <a:r>
              <a:rPr lang="cs-CZ" sz="1600" i="1" dirty="0">
                <a:solidFill>
                  <a:schemeClr val="tx1"/>
                </a:solidFill>
              </a:rPr>
              <a:t> </a:t>
            </a:r>
            <a:r>
              <a:rPr lang="cs-CZ" sz="1600" i="1" dirty="0" err="1">
                <a:solidFill>
                  <a:schemeClr val="tx1"/>
                </a:solidFill>
              </a:rPr>
              <a:t>Commons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21.3.2013]. </a:t>
            </a:r>
            <a:r>
              <a:rPr lang="cs-CZ" sz="1600" dirty="0">
                <a:solidFill>
                  <a:schemeClr val="tx1"/>
                </a:solidFill>
              </a:rPr>
              <a:t>Dostupný na WWW: http://</a:t>
            </a:r>
            <a:r>
              <a:rPr lang="cs-CZ" sz="1600" dirty="0" smtClean="0">
                <a:solidFill>
                  <a:schemeClr val="tx1"/>
                </a:solidFill>
              </a:rPr>
              <a:t>commons.wikimedia.org/wiki/File:Belgium_relief_location_map.jpg</a:t>
            </a:r>
          </a:p>
          <a:p>
            <a:pPr algn="l"/>
            <a:r>
              <a:rPr lang="en-US" sz="1600" dirty="0">
                <a:solidFill>
                  <a:schemeClr val="tx1"/>
                </a:solidFill>
              </a:rPr>
              <a:t>LLN. </a:t>
            </a:r>
            <a:r>
              <a:rPr lang="en-US" sz="1600" i="1" dirty="0">
                <a:solidFill>
                  <a:schemeClr val="tx1"/>
                </a:solidFill>
              </a:rPr>
              <a:t>Wikimedia Commons</a:t>
            </a:r>
            <a:r>
              <a:rPr lang="en-US" sz="1600" dirty="0">
                <a:solidFill>
                  <a:schemeClr val="tx1"/>
                </a:solidFill>
              </a:rPr>
              <a:t> [online]. [cit. </a:t>
            </a:r>
            <a:r>
              <a:rPr lang="en-US" sz="1600" dirty="0" smtClean="0">
                <a:solidFill>
                  <a:schemeClr val="tx1"/>
                </a:solidFill>
              </a:rPr>
              <a:t>21.3.201</a:t>
            </a:r>
            <a:r>
              <a:rPr lang="cs-CZ" sz="1600" dirty="0" smtClean="0">
                <a:solidFill>
                  <a:schemeClr val="tx1"/>
                </a:solidFill>
              </a:rPr>
              <a:t>3</a:t>
            </a:r>
            <a:r>
              <a:rPr lang="en-US" sz="1600" dirty="0" smtClean="0">
                <a:solidFill>
                  <a:schemeClr val="tx1"/>
                </a:solidFill>
              </a:rPr>
              <a:t>]. </a:t>
            </a:r>
            <a:r>
              <a:rPr lang="en-US" sz="1600" dirty="0" err="1">
                <a:solidFill>
                  <a:schemeClr val="tx1"/>
                </a:solidFill>
              </a:rPr>
              <a:t>Dostupný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na</a:t>
            </a:r>
            <a:r>
              <a:rPr lang="en-US" sz="1600" dirty="0">
                <a:solidFill>
                  <a:schemeClr val="tx1"/>
                </a:solidFill>
              </a:rPr>
              <a:t> WWW: http://</a:t>
            </a:r>
            <a:r>
              <a:rPr lang="en-US" sz="1600" dirty="0" smtClean="0">
                <a:solidFill>
                  <a:schemeClr val="tx1"/>
                </a:solidFill>
              </a:rPr>
              <a:t>en.wikipedia.org/wiki/File:Maison_communale_Waterloo.jpg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AUTOR NEUVEDEN. </a:t>
            </a:r>
            <a:r>
              <a:rPr lang="cs-CZ" sz="1600" i="1" dirty="0">
                <a:solidFill>
                  <a:schemeClr val="tx1"/>
                </a:solidFill>
              </a:rPr>
              <a:t>Waterloo - </a:t>
            </a:r>
            <a:r>
              <a:rPr lang="cs-CZ" sz="1600" i="1" dirty="0" err="1">
                <a:solidFill>
                  <a:schemeClr val="tx1"/>
                </a:solidFill>
              </a:rPr>
              <a:t>tourisme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21.3.2013]. </a:t>
            </a:r>
            <a:r>
              <a:rPr lang="cs-CZ" sz="1600" dirty="0">
                <a:solidFill>
                  <a:schemeClr val="tx1"/>
                </a:solidFill>
              </a:rPr>
              <a:t>Dostupný na WWW: http://waterloo-tourisme.com/Public1/index.php/en/photos 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/>
            <a:r>
              <a:rPr lang="nl-NL" sz="1600" dirty="0">
                <a:solidFill>
                  <a:schemeClr val="tx1"/>
                </a:solidFill>
              </a:rPr>
              <a:t>012MAXIMUS345. </a:t>
            </a:r>
            <a:r>
              <a:rPr lang="nl-NL" sz="1600" i="1" dirty="0">
                <a:solidFill>
                  <a:schemeClr val="tx1"/>
                </a:solidFill>
              </a:rPr>
              <a:t>Waterloo - tourisme</a:t>
            </a:r>
            <a:r>
              <a:rPr lang="nl-NL" sz="1600" dirty="0">
                <a:solidFill>
                  <a:schemeClr val="tx1"/>
                </a:solidFill>
              </a:rPr>
              <a:t> [online]. [cit. </a:t>
            </a:r>
            <a:r>
              <a:rPr lang="nl-NL" sz="1600" dirty="0" smtClean="0">
                <a:solidFill>
                  <a:schemeClr val="tx1"/>
                </a:solidFill>
              </a:rPr>
              <a:t>21.3.201</a:t>
            </a:r>
            <a:r>
              <a:rPr lang="cs-CZ" sz="1600" dirty="0" smtClean="0">
                <a:solidFill>
                  <a:schemeClr val="tx1"/>
                </a:solidFill>
              </a:rPr>
              <a:t>3</a:t>
            </a:r>
            <a:r>
              <a:rPr lang="nl-NL" sz="1600" dirty="0" smtClean="0">
                <a:solidFill>
                  <a:schemeClr val="tx1"/>
                </a:solidFill>
              </a:rPr>
              <a:t>]. </a:t>
            </a:r>
            <a:r>
              <a:rPr lang="nl-NL" sz="1600" dirty="0">
                <a:solidFill>
                  <a:schemeClr val="tx1"/>
                </a:solidFill>
              </a:rPr>
              <a:t>Dostupný na WWW: http://commons.wikimedia.org/wiki/File:WATERLOO_emblem.jpg 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SCHMITH, </a:t>
            </a:r>
            <a:r>
              <a:rPr lang="cs-CZ" sz="1600" dirty="0" err="1">
                <a:solidFill>
                  <a:schemeClr val="tx1"/>
                </a:solidFill>
              </a:rPr>
              <a:t>Katharina</a:t>
            </a:r>
            <a:r>
              <a:rPr lang="cs-CZ" sz="1600" dirty="0">
                <a:solidFill>
                  <a:schemeClr val="tx1"/>
                </a:solidFill>
              </a:rPr>
              <a:t>. </a:t>
            </a:r>
            <a:r>
              <a:rPr lang="cs-CZ" sz="1600" i="1" dirty="0" err="1">
                <a:solidFill>
                  <a:schemeClr val="tx1"/>
                </a:solidFill>
              </a:rPr>
              <a:t>Wikimedia</a:t>
            </a:r>
            <a:r>
              <a:rPr lang="cs-CZ" sz="1600" i="1" dirty="0">
                <a:solidFill>
                  <a:schemeClr val="tx1"/>
                </a:solidFill>
              </a:rPr>
              <a:t> </a:t>
            </a:r>
            <a:r>
              <a:rPr lang="cs-CZ" sz="1600" i="1" dirty="0" err="1">
                <a:solidFill>
                  <a:schemeClr val="tx1"/>
                </a:solidFill>
              </a:rPr>
              <a:t>Commons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21.3.2013]. </a:t>
            </a:r>
            <a:r>
              <a:rPr lang="cs-CZ" sz="1600" dirty="0">
                <a:solidFill>
                  <a:schemeClr val="tx1"/>
                </a:solidFill>
              </a:rPr>
              <a:t>Dostupný na WWW: http://commons.wikimedia.org/wiki/File:Alle-karten.gif 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COAGULANS. </a:t>
            </a:r>
            <a:r>
              <a:rPr lang="cs-CZ" sz="1600" i="1" dirty="0" err="1">
                <a:solidFill>
                  <a:schemeClr val="tx1"/>
                </a:solidFill>
              </a:rPr>
              <a:t>Wikimedia</a:t>
            </a:r>
            <a:r>
              <a:rPr lang="cs-CZ" sz="1600" i="1" dirty="0">
                <a:solidFill>
                  <a:schemeClr val="tx1"/>
                </a:solidFill>
              </a:rPr>
              <a:t> </a:t>
            </a:r>
            <a:r>
              <a:rPr lang="cs-CZ" sz="1600" i="1" dirty="0" err="1">
                <a:solidFill>
                  <a:schemeClr val="tx1"/>
                </a:solidFill>
              </a:rPr>
              <a:t>Commons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21.3.2013]. </a:t>
            </a:r>
            <a:r>
              <a:rPr lang="cs-CZ" sz="1600" dirty="0">
                <a:solidFill>
                  <a:schemeClr val="tx1"/>
                </a:solidFill>
              </a:rPr>
              <a:t>Dostupný na WWW: http://en.wikipedia.org/wiki/File:ABBA_logo_Glowing_hot.jpg 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HOUËL, Jean-</a:t>
            </a:r>
            <a:r>
              <a:rPr lang="cs-CZ" sz="1600" dirty="0" err="1">
                <a:solidFill>
                  <a:schemeClr val="tx1"/>
                </a:solidFill>
              </a:rPr>
              <a:t>Pierre</a:t>
            </a:r>
            <a:r>
              <a:rPr lang="cs-CZ" sz="1600" dirty="0">
                <a:solidFill>
                  <a:schemeClr val="tx1"/>
                </a:solidFill>
              </a:rPr>
              <a:t>. </a:t>
            </a:r>
            <a:r>
              <a:rPr lang="cs-CZ" sz="1600" i="1" dirty="0" err="1">
                <a:solidFill>
                  <a:schemeClr val="tx1"/>
                </a:solidFill>
              </a:rPr>
              <a:t>Wikimedia</a:t>
            </a:r>
            <a:r>
              <a:rPr lang="cs-CZ" sz="1600" i="1" dirty="0">
                <a:solidFill>
                  <a:schemeClr val="tx1"/>
                </a:solidFill>
              </a:rPr>
              <a:t> </a:t>
            </a:r>
            <a:r>
              <a:rPr lang="cs-CZ" sz="1600" i="1" dirty="0" err="1">
                <a:solidFill>
                  <a:schemeClr val="tx1"/>
                </a:solidFill>
              </a:rPr>
              <a:t>Commons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21.3.2013</a:t>
            </a:r>
            <a:r>
              <a:rPr lang="cs-CZ" sz="1600" dirty="0">
                <a:solidFill>
                  <a:schemeClr val="tx1"/>
                </a:solidFill>
              </a:rPr>
              <a:t>]. Dostupný na WWW: http://</a:t>
            </a:r>
            <a:r>
              <a:rPr lang="cs-CZ" sz="1600" dirty="0" smtClean="0">
                <a:solidFill>
                  <a:schemeClr val="tx1"/>
                </a:solidFill>
              </a:rPr>
              <a:t>commons.wikimedia.org/wiki/File:Prise_de_la_Bastille.jpg</a:t>
            </a: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DUPLESSIS, Joseph-</a:t>
            </a:r>
            <a:r>
              <a:rPr lang="cs-CZ" sz="1600" dirty="0" err="1">
                <a:solidFill>
                  <a:schemeClr val="tx1"/>
                </a:solidFill>
              </a:rPr>
              <a:t>Siffrein</a:t>
            </a:r>
            <a:r>
              <a:rPr lang="cs-CZ" sz="1600" dirty="0">
                <a:solidFill>
                  <a:schemeClr val="tx1"/>
                </a:solidFill>
              </a:rPr>
              <a:t>. </a:t>
            </a:r>
            <a:r>
              <a:rPr lang="cs-CZ" sz="1600" i="1" dirty="0" err="1">
                <a:solidFill>
                  <a:schemeClr val="tx1"/>
                </a:solidFill>
              </a:rPr>
              <a:t>Wikimedia</a:t>
            </a:r>
            <a:r>
              <a:rPr lang="cs-CZ" sz="1600" i="1" dirty="0">
                <a:solidFill>
                  <a:schemeClr val="tx1"/>
                </a:solidFill>
              </a:rPr>
              <a:t> </a:t>
            </a:r>
            <a:r>
              <a:rPr lang="cs-CZ" sz="1600" i="1" dirty="0" err="1">
                <a:solidFill>
                  <a:schemeClr val="tx1"/>
                </a:solidFill>
              </a:rPr>
              <a:t>Commons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21.3.2013]. </a:t>
            </a:r>
            <a:r>
              <a:rPr lang="cs-CZ" sz="1600" dirty="0">
                <a:solidFill>
                  <a:schemeClr val="tx1"/>
                </a:solidFill>
              </a:rPr>
              <a:t>Dostupný na WWW: http://</a:t>
            </a:r>
            <a:r>
              <a:rPr lang="cs-CZ" sz="1600" dirty="0" smtClean="0">
                <a:solidFill>
                  <a:schemeClr val="tx1"/>
                </a:solidFill>
              </a:rPr>
              <a:t>commons.wikimedia.org/wiki/File:Louis_xvi.jpg</a:t>
            </a:r>
          </a:p>
          <a:p>
            <a:pPr algn="l"/>
            <a:r>
              <a:rPr lang="en-US" sz="1600" dirty="0">
                <a:solidFill>
                  <a:schemeClr val="tx1"/>
                </a:solidFill>
              </a:rPr>
              <a:t>VERNET, Horace. </a:t>
            </a:r>
            <a:r>
              <a:rPr lang="en-US" sz="1600" i="1" dirty="0">
                <a:solidFill>
                  <a:schemeClr val="tx1"/>
                </a:solidFill>
              </a:rPr>
              <a:t>Wikimedia Commons</a:t>
            </a:r>
            <a:r>
              <a:rPr lang="en-US" sz="1600" dirty="0">
                <a:solidFill>
                  <a:schemeClr val="tx1"/>
                </a:solidFill>
              </a:rPr>
              <a:t> [online]. [cit. </a:t>
            </a:r>
            <a:r>
              <a:rPr lang="en-US" sz="1600" dirty="0" smtClean="0">
                <a:solidFill>
                  <a:schemeClr val="tx1"/>
                </a:solidFill>
              </a:rPr>
              <a:t>2</a:t>
            </a:r>
            <a:r>
              <a:rPr lang="cs-CZ" sz="1600" dirty="0" smtClean="0">
                <a:solidFill>
                  <a:schemeClr val="tx1"/>
                </a:solidFill>
              </a:rPr>
              <a:t>1</a:t>
            </a:r>
            <a:r>
              <a:rPr lang="en-US" sz="1600" dirty="0" smtClean="0">
                <a:solidFill>
                  <a:schemeClr val="tx1"/>
                </a:solidFill>
              </a:rPr>
              <a:t>.</a:t>
            </a:r>
            <a:r>
              <a:rPr lang="cs-CZ" sz="1600" dirty="0" smtClean="0">
                <a:solidFill>
                  <a:schemeClr val="tx1"/>
                </a:solidFill>
              </a:rPr>
              <a:t>3</a:t>
            </a:r>
            <a:r>
              <a:rPr lang="en-US" sz="1600" dirty="0" smtClean="0">
                <a:solidFill>
                  <a:schemeClr val="tx1"/>
                </a:solidFill>
              </a:rPr>
              <a:t>.201</a:t>
            </a:r>
            <a:r>
              <a:rPr lang="cs-CZ" sz="1600" dirty="0">
                <a:solidFill>
                  <a:schemeClr val="tx1"/>
                </a:solidFill>
              </a:rPr>
              <a:t>3</a:t>
            </a:r>
            <a:r>
              <a:rPr lang="en-US" sz="1600" dirty="0">
                <a:solidFill>
                  <a:schemeClr val="tx1"/>
                </a:solidFill>
              </a:rPr>
              <a:t>]. </a:t>
            </a:r>
            <a:r>
              <a:rPr lang="en-US" sz="1600" dirty="0" err="1">
                <a:solidFill>
                  <a:schemeClr val="tx1"/>
                </a:solidFill>
              </a:rPr>
              <a:t>Dostupný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na</a:t>
            </a:r>
            <a:r>
              <a:rPr lang="en-US" sz="1600" dirty="0">
                <a:solidFill>
                  <a:schemeClr val="tx1"/>
                </a:solidFill>
              </a:rPr>
              <a:t> WWW: http://</a:t>
            </a:r>
            <a:r>
              <a:rPr lang="en-US" sz="1600" dirty="0" smtClean="0">
                <a:solidFill>
                  <a:schemeClr val="tx1"/>
                </a:solidFill>
              </a:rPr>
              <a:t>commons.wikimedia.org/wiki/File:Napoleon_friedland.jpg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KOLEKTIV AUTORŮ. </a:t>
            </a:r>
            <a:r>
              <a:rPr lang="cs-CZ" sz="1600" i="1" dirty="0">
                <a:solidFill>
                  <a:schemeClr val="tx1"/>
                </a:solidFill>
              </a:rPr>
              <a:t>Atlas světových dějin - 2. díl</a:t>
            </a:r>
            <a:r>
              <a:rPr lang="cs-CZ" sz="1600" dirty="0">
                <a:solidFill>
                  <a:schemeClr val="tx1"/>
                </a:solidFill>
              </a:rPr>
              <a:t>. Praha: Kartografie Praha, 2002, ISBN 80-7011-344-8</a:t>
            </a:r>
            <a:r>
              <a:rPr lang="cs-CZ" sz="1600" dirty="0" smtClean="0"/>
              <a:t>.</a:t>
            </a: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DAWE, George. </a:t>
            </a:r>
            <a:r>
              <a:rPr lang="cs-CZ" sz="1600" i="1" dirty="0" err="1">
                <a:solidFill>
                  <a:schemeClr val="tx1"/>
                </a:solidFill>
              </a:rPr>
              <a:t>Wikimedia</a:t>
            </a:r>
            <a:r>
              <a:rPr lang="cs-CZ" sz="1600" i="1" dirty="0">
                <a:solidFill>
                  <a:schemeClr val="tx1"/>
                </a:solidFill>
              </a:rPr>
              <a:t> </a:t>
            </a:r>
            <a:r>
              <a:rPr lang="cs-CZ" sz="1600" i="1" dirty="0" err="1">
                <a:solidFill>
                  <a:schemeClr val="tx1"/>
                </a:solidFill>
              </a:rPr>
              <a:t>Commons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21.3.2013]. </a:t>
            </a:r>
            <a:r>
              <a:rPr lang="cs-CZ" sz="1600" dirty="0">
                <a:solidFill>
                  <a:schemeClr val="tx1"/>
                </a:solidFill>
              </a:rPr>
              <a:t>Dostupný na WWW: http://</a:t>
            </a:r>
            <a:r>
              <a:rPr lang="cs-CZ" sz="1600" dirty="0" smtClean="0">
                <a:solidFill>
                  <a:schemeClr val="tx1"/>
                </a:solidFill>
              </a:rPr>
              <a:t>commons.wikimedia.org/wiki/File:Aldawe.jpg</a:t>
            </a: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AMERLING, Friedrich Von. </a:t>
            </a:r>
            <a:r>
              <a:rPr lang="cs-CZ" sz="1600" i="1" dirty="0" err="1">
                <a:solidFill>
                  <a:schemeClr val="tx1"/>
                </a:solidFill>
              </a:rPr>
              <a:t>Wikimedia</a:t>
            </a:r>
            <a:r>
              <a:rPr lang="cs-CZ" sz="1600" i="1" dirty="0">
                <a:solidFill>
                  <a:schemeClr val="tx1"/>
                </a:solidFill>
              </a:rPr>
              <a:t> </a:t>
            </a:r>
            <a:r>
              <a:rPr lang="cs-CZ" sz="1600" i="1" dirty="0" err="1">
                <a:solidFill>
                  <a:schemeClr val="tx1"/>
                </a:solidFill>
              </a:rPr>
              <a:t>Commons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21.3.2013]. </a:t>
            </a:r>
            <a:r>
              <a:rPr lang="cs-CZ" sz="1600" dirty="0">
                <a:solidFill>
                  <a:schemeClr val="tx1"/>
                </a:solidFill>
              </a:rPr>
              <a:t>Dostupný na WWW: http://commons.wikimedia.org/wiki/File:Francesco_I.jpg 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/>
            <a:r>
              <a:rPr lang="en-US" sz="1600" dirty="0">
                <a:solidFill>
                  <a:schemeClr val="tx1"/>
                </a:solidFill>
              </a:rPr>
              <a:t>UNKNOWN. </a:t>
            </a:r>
            <a:r>
              <a:rPr lang="en-US" sz="1600" i="1" dirty="0">
                <a:solidFill>
                  <a:schemeClr val="tx1"/>
                </a:solidFill>
              </a:rPr>
              <a:t>Wikimedia Commons</a:t>
            </a:r>
            <a:r>
              <a:rPr lang="en-US" sz="1600" dirty="0">
                <a:solidFill>
                  <a:schemeClr val="tx1"/>
                </a:solidFill>
              </a:rPr>
              <a:t> [online]. [cit. </a:t>
            </a:r>
            <a:r>
              <a:rPr lang="en-US" sz="1600" dirty="0" smtClean="0">
                <a:solidFill>
                  <a:schemeClr val="tx1"/>
                </a:solidFill>
              </a:rPr>
              <a:t>2</a:t>
            </a:r>
            <a:r>
              <a:rPr lang="cs-CZ" sz="1600" dirty="0" smtClean="0">
                <a:solidFill>
                  <a:schemeClr val="tx1"/>
                </a:solidFill>
              </a:rPr>
              <a:t>1</a:t>
            </a:r>
            <a:r>
              <a:rPr lang="en-US" sz="1600" dirty="0" smtClean="0">
                <a:solidFill>
                  <a:schemeClr val="tx1"/>
                </a:solidFill>
              </a:rPr>
              <a:t>.3.201</a:t>
            </a:r>
            <a:r>
              <a:rPr lang="cs-CZ" sz="1600" dirty="0" smtClean="0">
                <a:solidFill>
                  <a:schemeClr val="tx1"/>
                </a:solidFill>
              </a:rPr>
              <a:t>3</a:t>
            </a:r>
            <a:r>
              <a:rPr lang="en-US" sz="1600" dirty="0" smtClean="0">
                <a:solidFill>
                  <a:schemeClr val="tx1"/>
                </a:solidFill>
              </a:rPr>
              <a:t>]. </a:t>
            </a:r>
            <a:r>
              <a:rPr lang="en-US" sz="1600" dirty="0" err="1">
                <a:solidFill>
                  <a:schemeClr val="tx1"/>
                </a:solidFill>
              </a:rPr>
              <a:t>Dostupný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na</a:t>
            </a:r>
            <a:r>
              <a:rPr lang="en-US" sz="1600" dirty="0">
                <a:solidFill>
                  <a:schemeClr val="tx1"/>
                </a:solidFill>
              </a:rPr>
              <a:t> WWW: http://</a:t>
            </a:r>
            <a:r>
              <a:rPr lang="en-US" sz="1600" dirty="0" smtClean="0">
                <a:solidFill>
                  <a:schemeClr val="tx1"/>
                </a:solidFill>
              </a:rPr>
              <a:t>commons.wikimedia.org/wiki/File:FWIII.jpg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RAMSAY, Allan. </a:t>
            </a:r>
            <a:r>
              <a:rPr lang="cs-CZ" sz="1600" i="1" dirty="0" err="1">
                <a:solidFill>
                  <a:schemeClr val="tx1"/>
                </a:solidFill>
              </a:rPr>
              <a:t>Wikimedia</a:t>
            </a:r>
            <a:r>
              <a:rPr lang="cs-CZ" sz="1600" i="1" dirty="0">
                <a:solidFill>
                  <a:schemeClr val="tx1"/>
                </a:solidFill>
              </a:rPr>
              <a:t> </a:t>
            </a:r>
            <a:r>
              <a:rPr lang="cs-CZ" sz="1600" i="1" dirty="0" err="1">
                <a:solidFill>
                  <a:schemeClr val="tx1"/>
                </a:solidFill>
              </a:rPr>
              <a:t>Commons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21.3.2013]. </a:t>
            </a:r>
            <a:r>
              <a:rPr lang="cs-CZ" sz="1600" dirty="0">
                <a:solidFill>
                  <a:schemeClr val="tx1"/>
                </a:solidFill>
              </a:rPr>
              <a:t>Dostupný na WWW: http://commons.wikimedia.org/wiki/File:George_III_in_Coronation_Robes.jpg 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STEAKLEY, James. </a:t>
            </a:r>
            <a:r>
              <a:rPr lang="cs-CZ" sz="1600" i="1" dirty="0" err="1">
                <a:solidFill>
                  <a:schemeClr val="tx1"/>
                </a:solidFill>
              </a:rPr>
              <a:t>Wikimedia</a:t>
            </a:r>
            <a:r>
              <a:rPr lang="cs-CZ" sz="1600" i="1" dirty="0">
                <a:solidFill>
                  <a:schemeClr val="tx1"/>
                </a:solidFill>
              </a:rPr>
              <a:t> </a:t>
            </a:r>
            <a:r>
              <a:rPr lang="cs-CZ" sz="1600" i="1" dirty="0" err="1">
                <a:solidFill>
                  <a:schemeClr val="tx1"/>
                </a:solidFill>
              </a:rPr>
              <a:t>Commons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21.3.2013]. </a:t>
            </a:r>
            <a:r>
              <a:rPr lang="cs-CZ" sz="1600" dirty="0">
                <a:solidFill>
                  <a:schemeClr val="tx1"/>
                </a:solidFill>
              </a:rPr>
              <a:t>Dostupný na WWW: http://en.wikipedia.org/wiki/File:Bl%C3%BCcher_(nach_Gebauer).jpg 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/>
            <a:r>
              <a:rPr lang="en-US" sz="1600" dirty="0">
                <a:solidFill>
                  <a:schemeClr val="tx1"/>
                </a:solidFill>
              </a:rPr>
              <a:t>HOME, Robert. </a:t>
            </a:r>
            <a:r>
              <a:rPr lang="en-US" sz="1600" i="1" dirty="0">
                <a:solidFill>
                  <a:schemeClr val="tx1"/>
                </a:solidFill>
              </a:rPr>
              <a:t>Wikimedia Commons</a:t>
            </a:r>
            <a:r>
              <a:rPr lang="en-US" sz="1600" dirty="0">
                <a:solidFill>
                  <a:schemeClr val="tx1"/>
                </a:solidFill>
              </a:rPr>
              <a:t> [online]. [cit. </a:t>
            </a:r>
            <a:r>
              <a:rPr lang="en-US" sz="1600" dirty="0" smtClean="0">
                <a:solidFill>
                  <a:schemeClr val="tx1"/>
                </a:solidFill>
              </a:rPr>
              <a:t>2</a:t>
            </a:r>
            <a:r>
              <a:rPr lang="cs-CZ" sz="1600" dirty="0" smtClean="0">
                <a:solidFill>
                  <a:schemeClr val="tx1"/>
                </a:solidFill>
              </a:rPr>
              <a:t>1</a:t>
            </a:r>
            <a:r>
              <a:rPr lang="en-US" sz="1600" dirty="0" smtClean="0">
                <a:solidFill>
                  <a:schemeClr val="tx1"/>
                </a:solidFill>
              </a:rPr>
              <a:t>.3.201</a:t>
            </a:r>
            <a:r>
              <a:rPr lang="cs-CZ" sz="1600" dirty="0" smtClean="0">
                <a:solidFill>
                  <a:schemeClr val="tx1"/>
                </a:solidFill>
              </a:rPr>
              <a:t>3</a:t>
            </a:r>
            <a:r>
              <a:rPr lang="en-US" sz="1600" dirty="0" smtClean="0">
                <a:solidFill>
                  <a:schemeClr val="tx1"/>
                </a:solidFill>
              </a:rPr>
              <a:t>]. </a:t>
            </a:r>
            <a:r>
              <a:rPr lang="en-US" sz="1600" dirty="0" err="1">
                <a:solidFill>
                  <a:schemeClr val="tx1"/>
                </a:solidFill>
              </a:rPr>
              <a:t>Dostupný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na</a:t>
            </a:r>
            <a:r>
              <a:rPr lang="en-US" sz="1600" dirty="0">
                <a:solidFill>
                  <a:schemeClr val="tx1"/>
                </a:solidFill>
              </a:rPr>
              <a:t> WWW: http://commons.wikimedia.org/wiki/File:Arthur_Wellesley,_1st_Duke_of_Wellington_by_Robert_</a:t>
            </a:r>
            <a:r>
              <a:rPr lang="en-US" sz="1600" dirty="0" smtClean="0">
                <a:solidFill>
                  <a:schemeClr val="tx1"/>
                </a:solidFill>
              </a:rPr>
              <a:t> 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/>
            <a:r>
              <a:rPr lang="en-US" sz="1600" dirty="0">
                <a:solidFill>
                  <a:schemeClr val="tx1"/>
                </a:solidFill>
              </a:rPr>
              <a:t>IPANKONIN. </a:t>
            </a:r>
            <a:r>
              <a:rPr lang="en-US" sz="1600" i="1" dirty="0">
                <a:solidFill>
                  <a:schemeClr val="tx1"/>
                </a:solidFill>
              </a:rPr>
              <a:t>Wikimedia Commons</a:t>
            </a:r>
            <a:r>
              <a:rPr lang="en-US" sz="1600" dirty="0">
                <a:solidFill>
                  <a:schemeClr val="tx1"/>
                </a:solidFill>
              </a:rPr>
              <a:t> [online]. [cit. </a:t>
            </a:r>
            <a:r>
              <a:rPr lang="en-US" sz="1600" dirty="0" smtClean="0">
                <a:solidFill>
                  <a:schemeClr val="tx1"/>
                </a:solidFill>
              </a:rPr>
              <a:t>2</a:t>
            </a:r>
            <a:r>
              <a:rPr lang="cs-CZ" sz="1600" dirty="0" smtClean="0">
                <a:solidFill>
                  <a:schemeClr val="tx1"/>
                </a:solidFill>
              </a:rPr>
              <a:t>1</a:t>
            </a:r>
            <a:r>
              <a:rPr lang="en-US" sz="1600" dirty="0" smtClean="0">
                <a:solidFill>
                  <a:schemeClr val="tx1"/>
                </a:solidFill>
              </a:rPr>
              <a:t>.3.201</a:t>
            </a:r>
            <a:r>
              <a:rPr lang="cs-CZ" sz="1600" dirty="0" smtClean="0">
                <a:solidFill>
                  <a:schemeClr val="tx1"/>
                </a:solidFill>
              </a:rPr>
              <a:t>3</a:t>
            </a:r>
            <a:r>
              <a:rPr lang="en-US" sz="1600" dirty="0" smtClean="0">
                <a:solidFill>
                  <a:schemeClr val="tx1"/>
                </a:solidFill>
              </a:rPr>
              <a:t>]. </a:t>
            </a:r>
            <a:r>
              <a:rPr lang="en-US" sz="1600" dirty="0" err="1">
                <a:solidFill>
                  <a:schemeClr val="tx1"/>
                </a:solidFill>
              </a:rPr>
              <a:t>Dostupný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na</a:t>
            </a:r>
            <a:r>
              <a:rPr lang="en-US" sz="1600" dirty="0">
                <a:solidFill>
                  <a:schemeClr val="tx1"/>
                </a:solidFill>
              </a:rPr>
              <a:t> WWW: http://commons.wikimedia.org/wiki/File:Battle_of_Waterloo.svg 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PHILLIPPOTEAUX, </a:t>
            </a:r>
            <a:r>
              <a:rPr lang="cs-CZ" sz="1600" dirty="0" err="1">
                <a:solidFill>
                  <a:schemeClr val="tx1"/>
                </a:solidFill>
              </a:rPr>
              <a:t>Hénri</a:t>
            </a:r>
            <a:r>
              <a:rPr lang="cs-CZ" sz="1600" dirty="0">
                <a:solidFill>
                  <a:schemeClr val="tx1"/>
                </a:solidFill>
              </a:rPr>
              <a:t> Felix Emmanuel. </a:t>
            </a:r>
            <a:r>
              <a:rPr lang="cs-CZ" sz="1600" i="1" dirty="0" err="1">
                <a:solidFill>
                  <a:schemeClr val="tx1"/>
                </a:solidFill>
              </a:rPr>
              <a:t>Wikimedia</a:t>
            </a:r>
            <a:r>
              <a:rPr lang="cs-CZ" sz="1600" i="1" dirty="0">
                <a:solidFill>
                  <a:schemeClr val="tx1"/>
                </a:solidFill>
              </a:rPr>
              <a:t> </a:t>
            </a:r>
            <a:r>
              <a:rPr lang="cs-CZ" sz="1600" i="1" dirty="0" err="1">
                <a:solidFill>
                  <a:schemeClr val="tx1"/>
                </a:solidFill>
              </a:rPr>
              <a:t>Commons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21.3.2013]. </a:t>
            </a:r>
            <a:r>
              <a:rPr lang="cs-CZ" sz="1600" dirty="0">
                <a:solidFill>
                  <a:schemeClr val="tx1"/>
                </a:solidFill>
              </a:rPr>
              <a:t>Dostupný na WWW: http://commons.wikimedia.org/wiki/File:Charge_of_the_French_Cuirassiers_at_Waterloo.jpg 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/>
            <a:r>
              <a:rPr lang="en-US" sz="1600" dirty="0">
                <a:solidFill>
                  <a:schemeClr val="tx1"/>
                </a:solidFill>
              </a:rPr>
              <a:t>NOTHERN, Adolf. </a:t>
            </a:r>
            <a:r>
              <a:rPr lang="en-US" sz="1600" i="1" dirty="0">
                <a:solidFill>
                  <a:schemeClr val="tx1"/>
                </a:solidFill>
              </a:rPr>
              <a:t>Wikimedia Commons</a:t>
            </a:r>
            <a:r>
              <a:rPr lang="en-US" sz="1600" dirty="0">
                <a:solidFill>
                  <a:schemeClr val="tx1"/>
                </a:solidFill>
              </a:rPr>
              <a:t> [online]. [cit. </a:t>
            </a:r>
            <a:r>
              <a:rPr lang="en-US" sz="1600" dirty="0" smtClean="0">
                <a:solidFill>
                  <a:schemeClr val="tx1"/>
                </a:solidFill>
              </a:rPr>
              <a:t>2</a:t>
            </a:r>
            <a:r>
              <a:rPr lang="cs-CZ" sz="1600" dirty="0" smtClean="0">
                <a:solidFill>
                  <a:schemeClr val="tx1"/>
                </a:solidFill>
              </a:rPr>
              <a:t>1</a:t>
            </a:r>
            <a:r>
              <a:rPr lang="en-US" sz="1600" dirty="0" smtClean="0">
                <a:solidFill>
                  <a:schemeClr val="tx1"/>
                </a:solidFill>
              </a:rPr>
              <a:t>.3.201</a:t>
            </a:r>
            <a:r>
              <a:rPr lang="cs-CZ" sz="1600" dirty="0" smtClean="0">
                <a:solidFill>
                  <a:schemeClr val="tx1"/>
                </a:solidFill>
              </a:rPr>
              <a:t>3</a:t>
            </a:r>
            <a:r>
              <a:rPr lang="en-US" sz="1600" dirty="0" smtClean="0">
                <a:solidFill>
                  <a:schemeClr val="tx1"/>
                </a:solidFill>
              </a:rPr>
              <a:t>]. </a:t>
            </a:r>
            <a:r>
              <a:rPr lang="en-US" sz="1600" dirty="0" err="1">
                <a:solidFill>
                  <a:schemeClr val="tx1"/>
                </a:solidFill>
              </a:rPr>
              <a:t>Dostupný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na</a:t>
            </a:r>
            <a:r>
              <a:rPr lang="en-US" sz="1600" dirty="0">
                <a:solidFill>
                  <a:schemeClr val="tx1"/>
                </a:solidFill>
              </a:rPr>
              <a:t> WWW: http://commons.wikimedia.org/wiki/File:Charge_of_the_French_Cuirassiers_at_Waterloo.jpg </a:t>
            </a:r>
            <a:r>
              <a:rPr lang="cs-CZ" sz="1600" dirty="0" smtClean="0">
                <a:solidFill>
                  <a:schemeClr val="tx1"/>
                </a:solidFill>
              </a:rPr>
              <a:t>  </a:t>
            </a:r>
            <a:endParaRPr lang="cs-CZ" sz="1600" dirty="0">
              <a:solidFill>
                <a:schemeClr val="tx1"/>
              </a:solidFill>
            </a:endParaRPr>
          </a:p>
          <a:p>
            <a:pPr algn="l"/>
            <a:r>
              <a:rPr lang="cs-CZ" sz="1600" dirty="0" smtClean="0">
                <a:solidFill>
                  <a:schemeClr val="tx1"/>
                </a:solidFill>
              </a:rPr>
              <a:t> </a:t>
            </a:r>
            <a:endParaRPr lang="cs-CZ" sz="1600" dirty="0">
              <a:solidFill>
                <a:schemeClr val="tx1"/>
              </a:solidFill>
            </a:endParaRPr>
          </a:p>
          <a:p>
            <a:pPr algn="l"/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cs-CZ" sz="1200" dirty="0" smtClean="0">
                <a:solidFill>
                  <a:schemeClr val="tx1"/>
                </a:solidFill>
              </a:rPr>
              <a:t>  </a:t>
            </a:r>
            <a:endParaRPr lang="cs-CZ" sz="1200" dirty="0">
              <a:solidFill>
                <a:schemeClr val="tx1"/>
              </a:solidFill>
            </a:endParaRPr>
          </a:p>
          <a:p>
            <a:pPr algn="l"/>
            <a:r>
              <a:rPr lang="cs-CZ" sz="1200" dirty="0" smtClean="0">
                <a:solidFill>
                  <a:schemeClr val="tx1"/>
                </a:solidFill>
              </a:rPr>
              <a:t> 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395536" y="0"/>
            <a:ext cx="8136904" cy="1102519"/>
          </a:xfrm>
        </p:spPr>
        <p:txBody>
          <a:bodyPr>
            <a:normAutofit fontScale="90000"/>
          </a:bodyPr>
          <a:lstStyle/>
          <a:p>
            <a:r>
              <a:rPr lang="cs-CZ" sz="4800" dirty="0" smtClean="0"/>
              <a:t>(BITVA U) WATERLOO</a:t>
            </a:r>
            <a:br>
              <a:rPr lang="cs-CZ" sz="4800" dirty="0" smtClean="0"/>
            </a:br>
            <a:r>
              <a:rPr lang="cs-CZ" sz="4000" dirty="0" smtClean="0">
                <a:solidFill>
                  <a:srgbClr val="002060"/>
                </a:solidFill>
              </a:rPr>
              <a:t>ZDROJE</a:t>
            </a:r>
            <a:endParaRPr lang="cs-CZ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398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9532" y="1059582"/>
            <a:ext cx="8424936" cy="3867894"/>
          </a:xfrm>
        </p:spPr>
        <p:txBody>
          <a:bodyPr>
            <a:normAutofit/>
          </a:bodyPr>
          <a:lstStyle/>
          <a:p>
            <a:pPr algn="l"/>
            <a:r>
              <a:rPr lang="cs-CZ" sz="1600" dirty="0">
                <a:solidFill>
                  <a:schemeClr val="tx1"/>
                </a:solidFill>
              </a:rPr>
              <a:t>CLARKE, John </a:t>
            </a:r>
            <a:r>
              <a:rPr lang="cs-CZ" sz="1600" dirty="0" err="1">
                <a:solidFill>
                  <a:schemeClr val="tx1"/>
                </a:solidFill>
              </a:rPr>
              <a:t>Heaviside</a:t>
            </a:r>
            <a:r>
              <a:rPr lang="cs-CZ" sz="1600" dirty="0">
                <a:solidFill>
                  <a:schemeClr val="tx1"/>
                </a:solidFill>
              </a:rPr>
              <a:t>. </a:t>
            </a:r>
            <a:r>
              <a:rPr lang="cs-CZ" sz="1600" i="1" dirty="0" err="1">
                <a:solidFill>
                  <a:schemeClr val="tx1"/>
                </a:solidFill>
              </a:rPr>
              <a:t>Wikimedia</a:t>
            </a:r>
            <a:r>
              <a:rPr lang="cs-CZ" sz="1600" i="1" dirty="0">
                <a:solidFill>
                  <a:schemeClr val="tx1"/>
                </a:solidFill>
              </a:rPr>
              <a:t> </a:t>
            </a:r>
            <a:r>
              <a:rPr lang="cs-CZ" sz="1600" i="1" dirty="0" err="1">
                <a:solidFill>
                  <a:schemeClr val="tx1"/>
                </a:solidFill>
              </a:rPr>
              <a:t>Commons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21.3.2013]. </a:t>
            </a:r>
            <a:r>
              <a:rPr lang="cs-CZ" sz="1600" dirty="0">
                <a:solidFill>
                  <a:schemeClr val="tx1"/>
                </a:solidFill>
              </a:rPr>
              <a:t>Dostupný na WWW: http://</a:t>
            </a:r>
            <a:r>
              <a:rPr lang="cs-CZ" sz="1600" dirty="0" smtClean="0">
                <a:solidFill>
                  <a:schemeClr val="tx1"/>
                </a:solidFill>
              </a:rPr>
              <a:t>en.wikipedia.org/wiki/File:Morgen_nach_der_Schlacht967b.jpg</a:t>
            </a: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AUTOR NEUVEDEN. </a:t>
            </a:r>
            <a:r>
              <a:rPr lang="cs-CZ" sz="1600" i="1" dirty="0">
                <a:solidFill>
                  <a:schemeClr val="tx1"/>
                </a:solidFill>
              </a:rPr>
              <a:t>Bitva u Waterloo</a:t>
            </a:r>
            <a:r>
              <a:rPr lang="cs-CZ" sz="1600" dirty="0">
                <a:solidFill>
                  <a:schemeClr val="tx1"/>
                </a:solidFill>
              </a:rPr>
              <a:t> [online]. [cit. 21.3.201]. Dostupný na WWW: http://</a:t>
            </a:r>
            <a:r>
              <a:rPr lang="cs-CZ" sz="1600" dirty="0" smtClean="0">
                <a:solidFill>
                  <a:schemeClr val="tx1"/>
                </a:solidFill>
              </a:rPr>
              <a:t>cs.wikipedia.org/wiki/Bitva_u_Waterloo</a:t>
            </a: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GRANDMONT, Jean-Pol. </a:t>
            </a:r>
            <a:r>
              <a:rPr lang="cs-CZ" sz="1600" i="1" dirty="0" err="1">
                <a:solidFill>
                  <a:schemeClr val="tx1"/>
                </a:solidFill>
              </a:rPr>
              <a:t>Wikimedia</a:t>
            </a:r>
            <a:r>
              <a:rPr lang="cs-CZ" sz="1600" i="1" dirty="0">
                <a:solidFill>
                  <a:schemeClr val="tx1"/>
                </a:solidFill>
              </a:rPr>
              <a:t> </a:t>
            </a:r>
            <a:r>
              <a:rPr lang="cs-CZ" sz="1600" i="1" dirty="0" err="1">
                <a:solidFill>
                  <a:schemeClr val="tx1"/>
                </a:solidFill>
              </a:rPr>
              <a:t>Commons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21.3.2013]. </a:t>
            </a:r>
            <a:r>
              <a:rPr lang="cs-CZ" sz="1600" dirty="0">
                <a:solidFill>
                  <a:schemeClr val="tx1"/>
                </a:solidFill>
              </a:rPr>
              <a:t>Dostupný na WWW: http://en.wikipedia.org/wiki/File:Braine-L%27Alleud_-_</a:t>
            </a:r>
            <a:r>
              <a:rPr lang="cs-CZ" sz="1600" dirty="0" smtClean="0">
                <a:solidFill>
                  <a:schemeClr val="tx1"/>
                </a:solidFill>
              </a:rPr>
              <a:t>Butte_du_Lion_dite_de_Waterloo.jpg</a:t>
            </a: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GROSJEAN, Isabelle. </a:t>
            </a:r>
            <a:r>
              <a:rPr lang="cs-CZ" sz="1600" i="1" dirty="0" err="1">
                <a:solidFill>
                  <a:schemeClr val="tx1"/>
                </a:solidFill>
              </a:rPr>
              <a:t>Wikimedia</a:t>
            </a:r>
            <a:r>
              <a:rPr lang="cs-CZ" sz="1600" i="1" dirty="0">
                <a:solidFill>
                  <a:schemeClr val="tx1"/>
                </a:solidFill>
              </a:rPr>
              <a:t> </a:t>
            </a:r>
            <a:r>
              <a:rPr lang="cs-CZ" sz="1600" i="1" dirty="0" err="1">
                <a:solidFill>
                  <a:schemeClr val="tx1"/>
                </a:solidFill>
              </a:rPr>
              <a:t>Commons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21.3.2013]. </a:t>
            </a:r>
            <a:r>
              <a:rPr lang="cs-CZ" sz="1600" dirty="0">
                <a:solidFill>
                  <a:schemeClr val="tx1"/>
                </a:solidFill>
              </a:rPr>
              <a:t>Dostupný na WWW: http://commons.wikimedia.org/wiki/File:Belgium-Waterloo-Butte-du-Lion-statue.jpg </a:t>
            </a:r>
            <a:r>
              <a:rPr lang="cs-CZ" sz="1600" dirty="0" smtClean="0">
                <a:solidFill>
                  <a:schemeClr val="tx1"/>
                </a:solidFill>
              </a:rPr>
              <a:t>   </a:t>
            </a:r>
            <a:endParaRPr lang="cs-CZ" sz="1600" dirty="0">
              <a:solidFill>
                <a:schemeClr val="tx1"/>
              </a:solidFill>
            </a:endParaRPr>
          </a:p>
          <a:p>
            <a:pPr algn="l"/>
            <a:r>
              <a:rPr lang="cs-CZ" sz="1600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395536" y="0"/>
            <a:ext cx="8136904" cy="1102519"/>
          </a:xfrm>
        </p:spPr>
        <p:txBody>
          <a:bodyPr>
            <a:normAutofit fontScale="90000"/>
          </a:bodyPr>
          <a:lstStyle/>
          <a:p>
            <a:r>
              <a:rPr lang="cs-CZ" sz="4800" dirty="0" smtClean="0"/>
              <a:t>(BITVA U) WATERLOO</a:t>
            </a:r>
            <a:br>
              <a:rPr lang="cs-CZ" sz="4800" dirty="0" smtClean="0"/>
            </a:br>
            <a:r>
              <a:rPr lang="cs-CZ" sz="4000" dirty="0" smtClean="0">
                <a:solidFill>
                  <a:srgbClr val="002060"/>
                </a:solidFill>
              </a:rPr>
              <a:t>ZDROJE</a:t>
            </a:r>
            <a:endParaRPr lang="cs-CZ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3633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804</TotalTime>
  <Words>1873</Words>
  <Application>Microsoft Office PowerPoint</Application>
  <PresentationFormat>Předvádění na obrazovce (16:9)</PresentationFormat>
  <Paragraphs>147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(BITVA U)</vt:lpstr>
      <vt:lpstr>Prezentace aplikace PowerPoint</vt:lpstr>
      <vt:lpstr>Prezentace aplikace PowerPoint</vt:lpstr>
      <vt:lpstr>Prezentace aplikace PowerPoint</vt:lpstr>
      <vt:lpstr>(BITVA U)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(BITVA U) WATERLOO ZDROJE</vt:lpstr>
      <vt:lpstr>(BITVA U) WATERLOO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(BITVA U)</dc:title>
  <dc:creator>Dušan</dc:creator>
  <cp:lastModifiedBy>Dušan</cp:lastModifiedBy>
  <cp:revision>88</cp:revision>
  <dcterms:created xsi:type="dcterms:W3CDTF">2014-03-20T20:02:35Z</dcterms:created>
  <dcterms:modified xsi:type="dcterms:W3CDTF">2014-03-23T13:30:42Z</dcterms:modified>
</cp:coreProperties>
</file>