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notesMasterIdLst>
    <p:notesMasterId r:id="rId28"/>
  </p:notesMasterIdLst>
  <p:sldIdLst>
    <p:sldId id="334" r:id="rId2"/>
    <p:sldId id="336" r:id="rId3"/>
    <p:sldId id="320" r:id="rId4"/>
    <p:sldId id="310" r:id="rId5"/>
    <p:sldId id="321" r:id="rId6"/>
    <p:sldId id="262" r:id="rId7"/>
    <p:sldId id="263" r:id="rId8"/>
    <p:sldId id="266" r:id="rId9"/>
    <p:sldId id="264" r:id="rId10"/>
    <p:sldId id="267" r:id="rId11"/>
    <p:sldId id="322" r:id="rId12"/>
    <p:sldId id="270" r:id="rId13"/>
    <p:sldId id="323" r:id="rId14"/>
    <p:sldId id="271" r:id="rId15"/>
    <p:sldId id="273" r:id="rId16"/>
    <p:sldId id="274" r:id="rId17"/>
    <p:sldId id="275" r:id="rId18"/>
    <p:sldId id="277" r:id="rId19"/>
    <p:sldId id="278" r:id="rId20"/>
    <p:sldId id="279" r:id="rId21"/>
    <p:sldId id="281" r:id="rId22"/>
    <p:sldId id="327" r:id="rId23"/>
    <p:sldId id="328" r:id="rId24"/>
    <p:sldId id="329" r:id="rId25"/>
    <p:sldId id="286" r:id="rId26"/>
    <p:sldId id="330" r:id="rId27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0"/>
      </p:ext>
    </p:extLst>
  </p:showPr>
  <p:clrMru>
    <a:srgbClr val="FF0000"/>
    <a:srgbClr val="A0FEEA"/>
    <a:srgbClr val="98FEE8"/>
    <a:srgbClr val="0CFCC9"/>
    <a:srgbClr val="DAF5FA"/>
    <a:srgbClr val="99FFCC"/>
    <a:srgbClr val="66FFFF"/>
    <a:srgbClr val="FF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09" autoAdjust="0"/>
    <p:restoredTop sz="94664" autoAdjust="0"/>
  </p:normalViewPr>
  <p:slideViewPr>
    <p:cSldViewPr snapToObjects="1">
      <p:cViewPr varScale="1">
        <p:scale>
          <a:sx n="70" d="100"/>
          <a:sy n="70" d="100"/>
        </p:scale>
        <p:origin x="-43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43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43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143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43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1964F7A3-6251-42C6-954D-3C1CB82D2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292186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71018CD0-A0E6-4D38-AD66-F1FC6AF7B443}" type="slidenum">
              <a:rPr lang="cs-CZ"/>
              <a:pPr eaLnBrk="1" hangingPunct="1"/>
              <a:t>3</a:t>
            </a:fld>
            <a:endParaRPr lang="cs-CZ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702125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61CF2A7-C5BC-4E07-9664-FDCFEF9C85F6}" type="slidenum">
              <a:rPr lang="cs-CZ"/>
              <a:pPr eaLnBrk="1" hangingPunct="1"/>
              <a:t>4</a:t>
            </a:fld>
            <a:endParaRPr lang="cs-CZ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471096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409A0383-D356-40B2-AC15-695BD9E36A68}" type="slidenum">
              <a:rPr lang="cs-CZ"/>
              <a:pPr eaLnBrk="1" hangingPunct="1"/>
              <a:t>5</a:t>
            </a:fld>
            <a:endParaRPr lang="cs-CZ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8414780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61FE166C-E3BB-4207-B0E0-A7154F7EB12D}" type="slidenum">
              <a:rPr lang="cs-CZ"/>
              <a:pPr eaLnBrk="1" hangingPunct="1"/>
              <a:t>6</a:t>
            </a:fld>
            <a:endParaRPr lang="cs-CZ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717886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8D1580E-729A-46BB-A4B8-129152BD76D4}" type="slidenum">
              <a:rPr lang="cs-CZ"/>
              <a:pPr eaLnBrk="1" hangingPunct="1"/>
              <a:t>7</a:t>
            </a:fld>
            <a:endParaRPr lang="cs-CZ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2081070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230AEA51-E3D5-48DD-93EE-8C8B0B5D2D3E}" type="slidenum">
              <a:rPr lang="cs-CZ"/>
              <a:pPr eaLnBrk="1" hangingPunct="1"/>
              <a:t>8</a:t>
            </a:fld>
            <a:endParaRPr lang="cs-CZ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42665765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EB547FC-9906-4101-8148-65439A009B4C}" type="slidenum">
              <a:rPr lang="cs-CZ"/>
              <a:pPr eaLnBrk="1" hangingPunct="1"/>
              <a:t>9</a:t>
            </a:fld>
            <a:endParaRPr lang="cs-CZ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8875803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97C692C4-CEE2-4FE0-9BC4-F64091126D35}" type="slidenum">
              <a:rPr lang="cs-CZ"/>
              <a:pPr eaLnBrk="1" hangingPunct="1"/>
              <a:t>10</a:t>
            </a:fld>
            <a:endParaRPr lang="cs-CZ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0344774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139FD14-C80A-4C2F-81AD-28741DAF6459}" type="slidenum">
              <a:rPr lang="cs-CZ"/>
              <a:pPr eaLnBrk="1" hangingPunct="1"/>
              <a:t>11</a:t>
            </a:fld>
            <a:endParaRPr lang="cs-CZ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5694447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6562F43E-0B3B-4206-8871-FFCC764AB2DD}" type="slidenum">
              <a:rPr lang="cs-CZ"/>
              <a:pPr eaLnBrk="1" hangingPunct="1"/>
              <a:t>12</a:t>
            </a:fld>
            <a:endParaRPr lang="cs-CZ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993974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ABE3115F-BE67-490B-A6CB-89304694D0B0}" type="slidenum">
              <a:rPr lang="cs-CZ"/>
              <a:pPr eaLnBrk="1" hangingPunct="1"/>
              <a:t>13</a:t>
            </a:fld>
            <a:endParaRPr lang="cs-CZ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41396630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ABE3115F-BE67-490B-A6CB-89304694D0B0}" type="slidenum">
              <a:rPr lang="cs-CZ"/>
              <a:pPr eaLnBrk="1" hangingPunct="1"/>
              <a:t>14</a:t>
            </a:fld>
            <a:endParaRPr lang="cs-CZ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8238062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139FD14-C80A-4C2F-81AD-28741DAF6459}" type="slidenum">
              <a:rPr lang="cs-CZ"/>
              <a:pPr eaLnBrk="1" hangingPunct="1"/>
              <a:t>15</a:t>
            </a:fld>
            <a:endParaRPr lang="cs-CZ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2681389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782A995-2DA2-4E18-8E43-B9AFC8DB9E1E}" type="slidenum">
              <a:rPr lang="cs-CZ"/>
              <a:pPr eaLnBrk="1" hangingPunct="1"/>
              <a:t>16</a:t>
            </a:fld>
            <a:endParaRPr lang="cs-CZ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6917404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27B7CC84-0494-4200-9BE6-F6F693A49626}" type="slidenum">
              <a:rPr lang="cs-CZ"/>
              <a:pPr eaLnBrk="1" hangingPunct="1"/>
              <a:t>17</a:t>
            </a:fld>
            <a:endParaRPr lang="cs-CZ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760285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D1A47FB0-9A1B-4762-B3ED-99B102221787}" type="slidenum">
              <a:rPr lang="cs-CZ"/>
              <a:pPr eaLnBrk="1" hangingPunct="1"/>
              <a:t>18</a:t>
            </a:fld>
            <a:endParaRPr lang="cs-CZ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0694289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14B036F-ECAA-4220-AF24-43D92003CFAA}" type="slidenum">
              <a:rPr lang="cs-CZ"/>
              <a:pPr eaLnBrk="1" hangingPunct="1"/>
              <a:t>19</a:t>
            </a:fld>
            <a:endParaRPr lang="cs-CZ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8062657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D9B869C-61AA-4D5D-9350-9E12DD14489C}" type="slidenum">
              <a:rPr lang="cs-CZ"/>
              <a:pPr eaLnBrk="1" hangingPunct="1"/>
              <a:t>20</a:t>
            </a:fld>
            <a:endParaRPr lang="cs-CZ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8842966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21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2891138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22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3956611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23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4666209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24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6463828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D40DBF6-3F7E-4CEB-877F-D0CC9228730C}" type="slidenum">
              <a:rPr lang="cs-CZ"/>
              <a:pPr eaLnBrk="1" hangingPunct="1"/>
              <a:t>25</a:t>
            </a:fld>
            <a:endParaRPr lang="cs-CZ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976013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</p:grpSp>
      <p:sp>
        <p:nvSpPr>
          <p:cNvPr id="28980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8980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EF3EB10-9745-47C6-B3DD-F2AA0E3F2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7122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  <a:lvl2pPr>
              <a:defRPr>
                <a:latin typeface="Calibri" pitchFamily="34" charset="0"/>
                <a:cs typeface="Calibri" pitchFamily="34" charset="0"/>
              </a:defRPr>
            </a:lvl2pPr>
            <a:lvl3pPr>
              <a:defRPr>
                <a:latin typeface="Calibri" pitchFamily="34" charset="0"/>
                <a:cs typeface="Calibri" pitchFamily="34" charset="0"/>
              </a:defRPr>
            </a:lvl3pPr>
            <a:lvl4pPr>
              <a:defRPr>
                <a:latin typeface="Calibri" pitchFamily="34" charset="0"/>
                <a:cs typeface="Calibri" pitchFamily="34" charset="0"/>
              </a:defRPr>
            </a:lvl4pPr>
            <a:lvl5pPr>
              <a:defRPr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B736FC6-6138-4EA7-B295-187930103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0680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0852AFD-9B86-489D-B46F-469EE88361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77730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184B65F-8F3A-45DE-AAB7-B0EE8F9CD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7522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A880D30-7ED3-471D-81A3-EDF84F1D8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800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A2E4DDD-3DC9-42B5-AF4F-4C0B1C6F4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362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F1F3915-A19F-40EC-9EF9-3B35B5DD8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674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EBD9611-1C66-49D9-9E56-D53455088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23075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F34675-2152-4DE7-9AD8-C0D2DF2B3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9111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926D3C2-D261-43F7-A8CB-DE3E964E0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9686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EB23754-ADE7-4831-B27E-9BAA8C2FD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1171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8BC0724-7C95-4137-BAE5-70ECF371F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28696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9B4882D-CED7-4022-9906-DD0934C54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3985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6287"/>
          </a:xfrm>
        </p:spPr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  <a:lvl2pPr>
              <a:defRPr>
                <a:latin typeface="Calibri" pitchFamily="34" charset="0"/>
                <a:cs typeface="Calibri" pitchFamily="34" charset="0"/>
              </a:defRPr>
            </a:lvl2pPr>
            <a:lvl3pPr>
              <a:defRPr>
                <a:latin typeface="Calibri" pitchFamily="34" charset="0"/>
                <a:cs typeface="Calibri" pitchFamily="34" charset="0"/>
              </a:defRPr>
            </a:lvl3pPr>
            <a:lvl4pPr>
              <a:defRPr>
                <a:latin typeface="Calibri" pitchFamily="34" charset="0"/>
                <a:cs typeface="Calibri" pitchFamily="34" charset="0"/>
              </a:defRPr>
            </a:lvl4pPr>
            <a:lvl5pPr>
              <a:defRPr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4C6AB20-650B-423F-8D1D-017A23A65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78405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7E87F37-A906-4F41-BB23-FC046D3B7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05567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B75F9-C2EC-4B8E-820E-3CCA5AEBC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1109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0FEEA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135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288771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2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3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4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5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</p:grpSp>
      <p:sp>
        <p:nvSpPr>
          <p:cNvPr id="1027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88777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8778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8779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E330171F-7ACE-4179-8A89-371FEC41D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78" r:id="rId16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Comic Sans MS" pitchFamily="66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Comic Sans MS" pitchFamily="66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Comic Sans MS" pitchFamily="66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Comic Sans MS" pitchFamily="66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Comic Sans MS" pitchFamily="66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4.xml"/><Relationship Id="rId18" Type="http://schemas.openxmlformats.org/officeDocument/2006/relationships/slide" Target="slide15.xml"/><Relationship Id="rId3" Type="http://schemas.openxmlformats.org/officeDocument/2006/relationships/slide" Target="slide5.xml"/><Relationship Id="rId21" Type="http://schemas.openxmlformats.org/officeDocument/2006/relationships/slide" Target="slide24.xml"/><Relationship Id="rId7" Type="http://schemas.openxmlformats.org/officeDocument/2006/relationships/slide" Target="slide9.xml"/><Relationship Id="rId12" Type="http://schemas.openxmlformats.org/officeDocument/2006/relationships/slide" Target="slide13.xml"/><Relationship Id="rId17" Type="http://schemas.openxmlformats.org/officeDocument/2006/relationships/slide" Target="slide23.xml"/><Relationship Id="rId2" Type="http://schemas.openxmlformats.org/officeDocument/2006/relationships/notesSlide" Target="../notesSlides/notesSlide2.xml"/><Relationship Id="rId16" Type="http://schemas.openxmlformats.org/officeDocument/2006/relationships/slide" Target="slide22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0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23" Type="http://schemas.openxmlformats.org/officeDocument/2006/relationships/slide" Target="slide19.xml"/><Relationship Id="rId10" Type="http://schemas.openxmlformats.org/officeDocument/2006/relationships/slide" Target="slide16.xml"/><Relationship Id="rId19" Type="http://schemas.openxmlformats.org/officeDocument/2006/relationships/slide" Target="slide20.xml"/><Relationship Id="rId4" Type="http://schemas.openxmlformats.org/officeDocument/2006/relationships/slide" Target="slide6.xml"/><Relationship Id="rId9" Type="http://schemas.openxmlformats.org/officeDocument/2006/relationships/slide" Target="slide12.xml"/><Relationship Id="rId14" Type="http://schemas.openxmlformats.org/officeDocument/2006/relationships/slide" Target="slide18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slide" Target="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jpeg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slide" Target="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slide" Target="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jpeg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slide" Target="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slide" Target="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slide" Target="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jpeg"/><Relationship Id="rId4" Type="http://schemas.openxmlformats.org/officeDocument/2006/relationships/slide" Target="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slide" Target="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slide" Target="slide2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slide" Target="slide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slide" Target="slide2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slide" Target="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03525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VY_32_INOVACE_6C_14_AZ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kvíz nervová soustava</a:t>
            </a: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Biologie člověka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březen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ercie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0855221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000124"/>
            <a:ext cx="8748972" cy="5417207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Materiál slouží k opakování tematického celku – nervová soustava.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Žáci soutěží ve dvou skupinách. (Pokud je žáků lichý počet, doporučuji lichého žáka nechat ovládat prezentaci).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Kliknutím na políčko s písmenem v pyramidě se objeví otázka.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Na odpověď učitel stanoví časový limit, odpovídá pouze jeden zvolený mluvčí skupiny po skupinovým promyšlení odpovědi.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Pole se jednotlivým skupinám při správné odpovědi přiděluje klikáním na okraj kolem každého písmenem: kliknutím políčko zmodrá (přiděleno jedné skupině), dvojím zezelená </a:t>
            </a:r>
            <a:r>
              <a:rPr lang="cs-CZ" sz="2400" dirty="0"/>
              <a:t>(přiděleno </a:t>
            </a:r>
            <a:r>
              <a:rPr lang="cs-CZ" sz="2400" dirty="0" smtClean="0"/>
              <a:t>druhé </a:t>
            </a:r>
            <a:r>
              <a:rPr lang="cs-CZ" sz="2400" dirty="0"/>
              <a:t>skupině), </a:t>
            </a:r>
            <a:r>
              <a:rPr lang="cs-CZ" sz="2400" dirty="0" smtClean="0"/>
              <a:t>trojím kliknutím políčko změní barvu na světle modrou – ani jedné skupině je nepodařilo odpovědět. O tato políčka můžou skupiny hrát kámen-nůžky-papír.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Opakování je připraveno pro osmý ročníky ZŠ a odpovídající ročníky víceletých gymnázií. </a:t>
            </a:r>
          </a:p>
        </p:txBody>
      </p:sp>
    </p:spTree>
    <p:extLst>
      <p:ext uri="{BB962C8B-B14F-4D97-AF65-F5344CB8AC3E}">
        <p14:creationId xmlns="" xmlns:p14="http://schemas.microsoft.com/office/powerpoint/2010/main" val="167656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 Box 11"/>
          <p:cNvSpPr txBox="1">
            <a:spLocks noChangeArrowheads="1"/>
          </p:cNvSpPr>
          <p:nvPr/>
        </p:nvSpPr>
        <p:spPr bwMode="auto">
          <a:xfrm>
            <a:off x="215516" y="1808820"/>
            <a:ext cx="8928484" cy="3362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8500" b="1" dirty="0" smtClean="0">
                <a:latin typeface="Calibri" pitchFamily="34" charset="0"/>
              </a:rPr>
              <a:t>A – Z kvíz:</a:t>
            </a:r>
          </a:p>
          <a:p>
            <a:pPr eaLnBrk="1" hangingPunct="1">
              <a:spcBef>
                <a:spcPct val="50000"/>
              </a:spcBef>
            </a:pPr>
            <a:r>
              <a:rPr lang="cs-CZ" sz="8500" b="1" dirty="0" smtClean="0">
                <a:latin typeface="Calibri" pitchFamily="34" charset="0"/>
              </a:rPr>
              <a:t>Nervová soustava</a:t>
            </a:r>
            <a:endParaRPr lang="cs-CZ" sz="85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2" y="7223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886" name="Rectangle 33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354513" y="9715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A</a:t>
            </a: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5" y="14843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89" name="Rectangle 43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3921125" y="17335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B</a:t>
            </a: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5" y="14779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1" name="Rectangle 439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784725" y="17272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C</a:t>
            </a: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7" y="2239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3" name="Rectangle 441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4351338" y="2489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E</a:t>
            </a: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5163" y="22352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5" name="Rectangle 443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490913" y="24844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D</a:t>
            </a: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6" y="29972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7" name="Rectangle 445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057525" y="32464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H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6" y="29908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9" name="Rectangle 447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921125" y="3240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I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8" y="3752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1" name="Rectangle 449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3487738" y="40020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M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0" y="22399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3" name="Rectangle 451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5219700" y="24892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F</a:t>
            </a: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2" y="3001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5" name="Rectangle 45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4786313" y="3251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J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2" y="29956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7" name="Rectangle 455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649913" y="32448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K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5" y="37576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9" name="Rectangle 457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5216525" y="40068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O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1" y="37528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1" name="Rectangle 459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4356100" y="4002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N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3" y="4514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3" name="Rectangle 461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3922713" y="47640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T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3" y="45085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5" name="Rectangle 463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4786313" y="47577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U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2" y="37576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7" name="Rectangle 465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627313" y="40068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L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6588" y="4514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9" name="Rectangle 467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2193925" y="4764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R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6" y="45085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1" name="Rectangle 469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3057525" y="47577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S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3" y="45085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3" name="Rectangle 471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5649913" y="47577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V</a:t>
            </a: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3" y="45021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5" name="Rectangle 473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513513" y="47513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Z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2" y="3763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7" name="Rectangle 47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>
            <a:off x="6081713" y="4013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P</a:t>
            </a:r>
            <a:endParaRPr lang="cs-CZ" sz="2600" b="1" dirty="0">
              <a:latin typeface="Calibri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99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 nodeType="clickPar">
                      <p:stCondLst>
                        <p:cond delay="0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 nodeType="clickPar">
                      <p:stCondLst>
                        <p:cond delay="0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 nodeType="clickPar">
                      <p:stCondLst>
                        <p:cond delay="0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 nodeType="clickPar">
                      <p:stCondLst>
                        <p:cond delay="0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 nodeType="clickPar">
                      <p:stCondLst>
                        <p:cond delay="0"/>
                      </p:stCondLst>
                      <p:childTnLst>
                        <p:par>
                          <p:cTn id="1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 nodeType="clickPar">
                      <p:stCondLst>
                        <p:cond delay="0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</p:stCondLst>
                      <p:childTnLst>
                        <p:par>
                          <p:cTn id="1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 nodeType="clickPar">
                      <p:stCondLst>
                        <p:cond delay="indefinite"/>
                      </p:stCondLst>
                      <p:childTnLst>
                        <p:par>
                          <p:cTn id="1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 nodeType="clickPar">
                      <p:stCondLst>
                        <p:cond delay="0"/>
                      </p:stCondLst>
                      <p:childTnLst>
                        <p:par>
                          <p:cTn id="2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 nodeType="clickPar">
                      <p:stCondLst>
                        <p:cond delay="0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 nodeType="clickPar">
                      <p:stCondLst>
                        <p:cond delay="indefinite"/>
                      </p:stCondLst>
                      <p:childTnLst>
                        <p:par>
                          <p:cTn id="2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 nodeType="clickPar">
                      <p:stCondLst>
                        <p:cond delay="indefinite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 nodeType="clickPar">
                      <p:stCondLst>
                        <p:cond delay="0"/>
                      </p:stCondLst>
                      <p:childTnLst>
                        <p:par>
                          <p:cTn id="2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 nodeType="clickPar">
                      <p:stCondLst>
                        <p:cond delay="indefinite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 nodeType="clickPar">
                      <p:stCondLst>
                        <p:cond delay="indefinite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 nodeType="clickPar">
                      <p:stCondLst>
                        <p:cond delay="0"/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 nodeType="clickPar">
                      <p:stCondLst>
                        <p:cond delay="indefinite"/>
                      </p:stCondLst>
                      <p:childTnLst>
                        <p:par>
                          <p:cTn id="2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 nodeType="clickPar">
                      <p:stCondLst>
                        <p:cond delay="indefinite"/>
                      </p:stCondLst>
                      <p:childTnLst>
                        <p:par>
                          <p:cTn id="2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 nodeType="clickPar">
                      <p:stCondLst>
                        <p:cond delay="0"/>
                      </p:stCondLst>
                      <p:childTnLst>
                        <p:par>
                          <p:cTn id="2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 nodeType="clickPar">
                      <p:stCondLst>
                        <p:cond delay="0"/>
                      </p:stCondLst>
                      <p:childTnLst>
                        <p:par>
                          <p:cTn id="2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 nodeType="clickPar">
                      <p:stCondLst>
                        <p:cond delay="indefinite"/>
                      </p:stCondLst>
                      <p:childTnLst>
                        <p:par>
                          <p:cTn id="2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 nodeType="clickPar">
                      <p:stCondLst>
                        <p:cond delay="indefinite"/>
                      </p:stCondLst>
                      <p:childTnLst>
                        <p:par>
                          <p:cTn id="3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 nodeType="clickPar">
                      <p:stCondLst>
                        <p:cond delay="0"/>
                      </p:stCondLst>
                      <p:childTnLst>
                        <p:par>
                          <p:cTn id="3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 nodeType="clickPar">
                      <p:stCondLst>
                        <p:cond delay="indefinite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 nodeType="clickPar">
                      <p:stCondLst>
                        <p:cond delay="indefinite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 nodeType="clickPar">
                      <p:stCondLst>
                        <p:cond delay="0"/>
                      </p:stCondLst>
                      <p:childTnLst>
                        <p:par>
                          <p:cTn id="3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 nodeType="clickPar">
                      <p:stCondLst>
                        <p:cond delay="0"/>
                      </p:stCondLst>
                      <p:childTnLst>
                        <p:par>
                          <p:cTn id="3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 nodeType="clickPar">
                      <p:stCondLst>
                        <p:cond delay="indefinite"/>
                      </p:stCondLst>
                      <p:childTnLst>
                        <p:par>
                          <p:cTn id="3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 nodeType="clickPar">
                      <p:stCondLst>
                        <p:cond delay="indefinite"/>
                      </p:stCondLst>
                      <p:childTnLst>
                        <p:par>
                          <p:cTn id="3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 nodeType="clickPar">
                      <p:stCondLst>
                        <p:cond delay="0"/>
                      </p:stCondLst>
                      <p:childTnLst>
                        <p:par>
                          <p:cTn id="3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 nodeType="clickPar">
                      <p:stCondLst>
                        <p:cond delay="0"/>
                      </p:stCondLst>
                      <p:childTnLst>
                        <p:par>
                          <p:cTn id="3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 nodeType="clickPar">
                      <p:stCondLst>
                        <p:cond delay="indefinite"/>
                      </p:stCondLst>
                      <p:childTnLst>
                        <p:par>
                          <p:cTn id="3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 nodeType="clickPar">
                      <p:stCondLst>
                        <p:cond delay="indefinite"/>
                      </p:stCondLst>
                      <p:childTnLst>
                        <p:par>
                          <p:cTn id="3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 nodeType="clickPar">
                      <p:stCondLst>
                        <p:cond delay="0"/>
                      </p:stCondLst>
                      <p:childTnLst>
                        <p:par>
                          <p:cTn id="3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 nodeType="clickPar">
                      <p:stCondLst>
                        <p:cond delay="indefinite"/>
                      </p:stCondLst>
                      <p:childTnLst>
                        <p:par>
                          <p:cTn id="4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 nodeType="clickPar">
                      <p:stCondLst>
                        <p:cond delay="indefinite"/>
                      </p:stCondLst>
                      <p:childTnLst>
                        <p:par>
                          <p:cTn id="4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1DA00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11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2" fill="hold" nodeType="clickPar">
                      <p:stCondLst>
                        <p:cond delay="0"/>
                      </p:stCondLst>
                      <p:childTnLst>
                        <p:par>
                          <p:cTn id="4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18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9" fill="hold" nodeType="clickPar">
                      <p:stCondLst>
                        <p:cond delay="0"/>
                      </p:stCondLst>
                      <p:childTnLst>
                        <p:par>
                          <p:cTn id="4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2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 nodeType="clickPar">
                      <p:stCondLst>
                        <p:cond delay="indefinite"/>
                      </p:stCondLst>
                      <p:childTnLst>
                        <p:par>
                          <p:cTn id="4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 nodeType="clickPar">
                      <p:stCondLst>
                        <p:cond delay="indefinite"/>
                      </p:stCondLst>
                      <p:childTnLst>
                        <p:par>
                          <p:cTn id="4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37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8" fill="hold" nodeType="clickPar">
                      <p:stCondLst>
                        <p:cond delay="0"/>
                      </p:stCondLst>
                      <p:childTnLst>
                        <p:par>
                          <p:cTn id="4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 nodeType="clickPar">
                      <p:stCondLst>
                        <p:cond delay="0"/>
                      </p:stCondLst>
                      <p:childTnLst>
                        <p:par>
                          <p:cTn id="4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 nodeType="clickPar">
                      <p:stCondLst>
                        <p:cond delay="indefinite"/>
                      </p:stCondLst>
                      <p:childTnLst>
                        <p:par>
                          <p:cTn id="4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 nodeType="clickPar">
                      <p:stCondLst>
                        <p:cond delay="indefinite"/>
                      </p:stCondLst>
                      <p:childTnLst>
                        <p:par>
                          <p:cTn id="4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63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4" fill="hold" nodeType="clickPar">
                      <p:stCondLst>
                        <p:cond delay="0"/>
                      </p:stCondLst>
                      <p:childTnLst>
                        <p:par>
                          <p:cTn id="4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 nodeType="clickPar">
                      <p:stCondLst>
                        <p:cond delay="0"/>
                      </p:stCondLst>
                      <p:childTnLst>
                        <p:par>
                          <p:cTn id="4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7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 nodeType="clickPar">
                      <p:stCondLst>
                        <p:cond delay="indefinite"/>
                      </p:stCondLst>
                      <p:childTnLst>
                        <p:par>
                          <p:cTn id="4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 nodeType="clickPar">
                      <p:stCondLst>
                        <p:cond delay="indefinite"/>
                      </p:stCondLst>
                      <p:childTnLst>
                        <p:par>
                          <p:cTn id="4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 nodeType="clickPar">
                      <p:stCondLst>
                        <p:cond delay="0"/>
                      </p:stCondLst>
                      <p:childTnLst>
                        <p:par>
                          <p:cTn id="4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496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7" fill="hold" nodeType="clickPar">
                      <p:stCondLst>
                        <p:cond delay="0"/>
                      </p:stCondLst>
                      <p:childTnLst>
                        <p:par>
                          <p:cTn id="4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 nodeType="clickPar">
                      <p:stCondLst>
                        <p:cond delay="indefinite"/>
                      </p:stCondLst>
                      <p:childTnLst>
                        <p:par>
                          <p:cTn id="5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 nodeType="clickPar">
                      <p:stCondLst>
                        <p:cond delay="indefinite"/>
                      </p:stCondLst>
                      <p:childTnLst>
                        <p:par>
                          <p:cTn id="5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15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6" fill="hold" nodeType="clickPar">
                      <p:stCondLst>
                        <p:cond delay="0"/>
                      </p:stCondLst>
                      <p:childTnLst>
                        <p:par>
                          <p:cTn id="5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22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3" fill="hold" nodeType="clickPar">
                      <p:stCondLst>
                        <p:cond delay="0"/>
                      </p:stCondLst>
                      <p:childTnLst>
                        <p:par>
                          <p:cTn id="5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2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9" fill="hold" nodeType="clickPar">
                      <p:stCondLst>
                        <p:cond delay="indefinite"/>
                      </p:stCondLst>
                      <p:childTnLst>
                        <p:par>
                          <p:cTn id="5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 nodeType="clickPar">
                      <p:stCondLst>
                        <p:cond delay="indefinite"/>
                      </p:stCondLst>
                      <p:childTnLst>
                        <p:par>
                          <p:cTn id="5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 nodeType="clickPar">
                      <p:stCondLst>
                        <p:cond delay="0"/>
                      </p:stCondLst>
                      <p:childTnLst>
                        <p:par>
                          <p:cTn id="5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971600" y="665161"/>
            <a:ext cx="6876764" cy="1961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lnSpc>
                <a:spcPct val="15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b="1" dirty="0">
                <a:latin typeface="Calibri" panose="020F0502020204030204" pitchFamily="34" charset="0"/>
              </a:rPr>
              <a:t>		 </a:t>
            </a:r>
            <a:r>
              <a:rPr lang="cs-CZ" sz="3200" b="1" dirty="0" smtClean="0">
                <a:latin typeface="Calibri" panose="020F0502020204030204" pitchFamily="34" charset="0"/>
              </a:rPr>
              <a:t>Dlouhý výběžek nervové buňky.</a:t>
            </a:r>
            <a:endParaRPr lang="cs-CZ" sz="3200" b="1" dirty="0">
              <a:latin typeface="Calibri" panose="020F0502020204030204" pitchFamily="34" charset="0"/>
            </a:endParaRPr>
          </a:p>
        </p:txBody>
      </p:sp>
      <p:sp>
        <p:nvSpPr>
          <p:cNvPr id="367619" name="Text Box 3"/>
          <p:cNvSpPr txBox="1">
            <a:spLocks noChangeArrowheads="1"/>
          </p:cNvSpPr>
          <p:nvPr/>
        </p:nvSpPr>
        <p:spPr bwMode="auto">
          <a:xfrm>
            <a:off x="-108743" y="4652331"/>
            <a:ext cx="54721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36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Axon</a:t>
            </a:r>
            <a:endParaRPr lang="cs-CZ" sz="3600" dirty="0">
              <a:solidFill>
                <a:srgbClr val="FF3F3F"/>
              </a:solidFill>
              <a:latin typeface="Calibri" panose="020F0502020204030204" pitchFamily="34" charset="0"/>
            </a:endParaRPr>
          </a:p>
        </p:txBody>
      </p:sp>
      <p:sp>
        <p:nvSpPr>
          <p:cNvPr id="367620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9138" y="33289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19461" name="AutoShape 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6080918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19462" name="AutoShape 7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19463" name="Rectangle 8"/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A</a:t>
            </a:r>
          </a:p>
        </p:txBody>
      </p:sp>
      <p:pic>
        <p:nvPicPr>
          <p:cNvPr id="44034" name="Picture 2" descr="File:Neuron Hand-tuned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71900" y="2816932"/>
            <a:ext cx="5399087" cy="2902009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76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7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7620"/>
                  </p:tgtEl>
                </p:cond>
              </p:nextCondLst>
            </p:seq>
          </p:childTnLst>
        </p:cTn>
      </p:par>
    </p:tnLst>
    <p:bldLst>
      <p:bldP spid="3676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548680"/>
            <a:ext cx="8389937" cy="1460500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dirty="0" smtClean="0"/>
              <a:t>		</a:t>
            </a:r>
            <a:r>
              <a:rPr lang="cs-CZ" b="1" dirty="0" smtClean="0"/>
              <a:t>Anglický výraz pro ústřední orgán nervové soustavy.</a:t>
            </a:r>
            <a:endParaRPr lang="cs-CZ" b="1" dirty="0" smtClean="0"/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1056593" y="4833143"/>
            <a:ext cx="3743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4000" b="1" dirty="0" err="1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Brain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8213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17064" y="3486150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0485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52838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0486" name="AutoShape 24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0487" name="Rectangle 25"/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B</a:t>
            </a:r>
          </a:p>
        </p:txBody>
      </p:sp>
      <p:pic>
        <p:nvPicPr>
          <p:cNvPr id="41986" name="Picture 2" descr="File:Chimp Brain in a ja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84068" y="2161381"/>
            <a:ext cx="3401055" cy="4287044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3"/>
                  </p:tgtEl>
                </p:cond>
              </p:nextCondLst>
            </p:seq>
          </p:childTnLst>
        </p:cTn>
      </p:par>
    </p:tnLst>
    <p:bldLst>
      <p:bldP spid="82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30213" y="703685"/>
            <a:ext cx="8220968" cy="2744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2000" b="1" dirty="0" smtClean="0">
                <a:latin typeface="Calibri" panose="020F0502020204030204" pitchFamily="34" charset="0"/>
              </a:rPr>
              <a:t>		</a:t>
            </a:r>
            <a:r>
              <a:rPr lang="cs-CZ" b="1" dirty="0" smtClean="0">
                <a:latin typeface="Calibri" panose="020F0502020204030204" pitchFamily="34" charset="0"/>
              </a:rPr>
              <a:t>Jedna ze dvou částí nervové soustavy člověka.</a:t>
            </a:r>
            <a:endParaRPr lang="cs-CZ" dirty="0" smtClean="0">
              <a:latin typeface="Calibri" panose="020F0502020204030204" pitchFamily="34" charset="0"/>
            </a:endParaRPr>
          </a:p>
        </p:txBody>
      </p:sp>
      <p:sp>
        <p:nvSpPr>
          <p:cNvPr id="21507" name="Text Box 4"/>
          <p:cNvSpPr txBox="1">
            <a:spLocks noChangeArrowheads="1"/>
          </p:cNvSpPr>
          <p:nvPr/>
        </p:nvSpPr>
        <p:spPr bwMode="auto">
          <a:xfrm>
            <a:off x="323850" y="6100763"/>
            <a:ext cx="9350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cs-CZ">
              <a:latin typeface="Calibri" panose="020F0502020204030204" pitchFamily="34" charset="0"/>
            </a:endParaRPr>
          </a:p>
        </p:txBody>
      </p:sp>
      <p:sp>
        <p:nvSpPr>
          <p:cNvPr id="21508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19479" name="Text Box 23"/>
          <p:cNvSpPr txBox="1">
            <a:spLocks noChangeArrowheads="1"/>
          </p:cNvSpPr>
          <p:nvPr/>
        </p:nvSpPr>
        <p:spPr bwMode="auto">
          <a:xfrm>
            <a:off x="430213" y="4376235"/>
            <a:ext cx="50038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Centrální nervová soustava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19481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61914" y="3348119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89998"/>
                </a:srgbClr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1511" name="AutoShape 26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1512" name="Rectangle 2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C</a:t>
            </a:r>
          </a:p>
        </p:txBody>
      </p:sp>
      <p:pic>
        <p:nvPicPr>
          <p:cNvPr id="39938" name="Picture 2" descr="File:Central nervous system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2168860"/>
            <a:ext cx="2855045" cy="4373688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1"/>
                  </p:tgtEl>
                </p:cond>
              </p:nextCondLst>
            </p:seq>
          </p:childTnLst>
        </p:cTn>
      </p:par>
    </p:tnLst>
    <p:bldLst>
      <p:bldP spid="194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63786" y="512356"/>
            <a:ext cx="7695951" cy="1552575"/>
          </a:xfrm>
        </p:spPr>
        <p:txBody>
          <a:bodyPr/>
          <a:lstStyle/>
          <a:p>
            <a:pPr marL="0" indent="357188" algn="ctr" eaLnBrk="1" hangingPunct="1">
              <a:buNone/>
            </a:pPr>
            <a:r>
              <a:rPr lang="cs-CZ" b="1" dirty="0" smtClean="0">
                <a:latin typeface="Calibri" panose="020F0502020204030204" pitchFamily="34" charset="0"/>
              </a:rPr>
              <a:t>Jedna z vážných </a:t>
            </a:r>
            <a:r>
              <a:rPr lang="cs-CZ" b="1" dirty="0" smtClean="0">
                <a:latin typeface="Calibri" panose="020F0502020204030204" pitchFamily="34" charset="0"/>
              </a:rPr>
              <a:t>nemocí mozku, kterou trpí 1% populace. Doprovází ji záchvaty. Jiným názvem padoucnice nebo svatá nemoc.</a:t>
            </a:r>
            <a:endParaRPr lang="cs-CZ" b="1" dirty="0" smtClean="0">
              <a:latin typeface="Calibri" panose="020F0502020204030204" pitchFamily="34" charset="0"/>
            </a:endParaRPr>
          </a:p>
        </p:txBody>
      </p:sp>
      <p:sp>
        <p:nvSpPr>
          <p:cNvPr id="23555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2546" name="Text Box 18"/>
          <p:cNvSpPr txBox="1">
            <a:spLocks noChangeArrowheads="1"/>
          </p:cNvSpPr>
          <p:nvPr/>
        </p:nvSpPr>
        <p:spPr bwMode="auto">
          <a:xfrm>
            <a:off x="1513417" y="5049180"/>
            <a:ext cx="208493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Epilepsie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254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87624" y="3370301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3558" name="AutoShape 20"/>
          <p:cNvSpPr>
            <a:spLocks noChangeArrowheads="1"/>
          </p:cNvSpPr>
          <p:nvPr/>
        </p:nvSpPr>
        <p:spPr bwMode="auto">
          <a:xfrm rot="-5400000">
            <a:off x="360363" y="7366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3559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E</a:t>
            </a:r>
          </a:p>
        </p:txBody>
      </p:sp>
      <p:pic>
        <p:nvPicPr>
          <p:cNvPr id="35842" name="Picture 2" descr="File:Bittentongu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47964" y="2744924"/>
            <a:ext cx="4692008" cy="3302001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7"/>
                  </p:tgtEl>
                </p:cond>
              </p:nextCondLst>
            </p:seq>
          </p:childTnLst>
        </p:cTn>
      </p:par>
    </p:tnLst>
    <p:bldLst>
      <p:bldP spid="225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92129" y="821533"/>
            <a:ext cx="6492239" cy="2554942"/>
          </a:xfrm>
        </p:spPr>
        <p:txBody>
          <a:bodyPr/>
          <a:lstStyle/>
          <a:p>
            <a:pPr marL="0" indent="357188"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Krátký výběžek nervové buňky.</a:t>
            </a:r>
            <a:endParaRPr lang="cs-CZ" sz="2800" dirty="0" smtClean="0">
              <a:latin typeface="Calibri" panose="020F0502020204030204" pitchFamily="34" charset="0"/>
            </a:endParaRPr>
          </a:p>
        </p:txBody>
      </p:sp>
      <p:sp>
        <p:nvSpPr>
          <p:cNvPr id="22532" name="AutoShape 18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05225" y="64484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0665" name="AutoShape 18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06844" y="3165204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0667" name="Text Box 187"/>
          <p:cNvSpPr txBox="1">
            <a:spLocks noChangeArrowheads="1"/>
          </p:cNvSpPr>
          <p:nvPr/>
        </p:nvSpPr>
        <p:spPr bwMode="auto">
          <a:xfrm>
            <a:off x="2355183" y="4868863"/>
            <a:ext cx="1805302" cy="707886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Dendrit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2535" name="AutoShape 188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2536" name="Rectangle 18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D</a:t>
            </a:r>
          </a:p>
        </p:txBody>
      </p:sp>
      <p:pic>
        <p:nvPicPr>
          <p:cNvPr id="8" name="Picture 2" descr="File:Neuron Hand-tuned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785917"/>
            <a:ext cx="3922923" cy="2108571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5"/>
                  </p:tgtEl>
                </p:cond>
              </p:nextCondLst>
            </p:seq>
          </p:childTnLst>
        </p:cTn>
      </p:par>
    </p:tnLst>
    <p:bldLst>
      <p:bldP spid="2066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1096" y="506548"/>
            <a:ext cx="8640762" cy="25923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</a:t>
            </a:r>
            <a:r>
              <a:rPr lang="cs-CZ" b="1" dirty="0" smtClean="0"/>
              <a:t>Anglická číslovka vyjadřující dvojnásobek počtu hemisfér lidského mozku.</a:t>
            </a:r>
            <a:endParaRPr lang="cs-CZ" b="1" dirty="0" smtClean="0"/>
          </a:p>
        </p:txBody>
      </p:sp>
      <p:sp>
        <p:nvSpPr>
          <p:cNvPr id="24579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62706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3572" name="Text Box 20"/>
          <p:cNvSpPr txBox="1">
            <a:spLocks noChangeArrowheads="1"/>
          </p:cNvSpPr>
          <p:nvPr/>
        </p:nvSpPr>
        <p:spPr bwMode="auto">
          <a:xfrm>
            <a:off x="-180528" y="4941888"/>
            <a:ext cx="7019925" cy="78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err="1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Four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3573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42429" y="352005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4582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4583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F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4752020" y="4290801"/>
            <a:ext cx="3492190" cy="1302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None/>
              <a:tabLst/>
              <a:defRPr/>
            </a:pPr>
            <a:r>
              <a:rPr kumimoji="0" lang="cs-CZ" sz="66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2 . 2 = 4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3"/>
                  </p:tgtEl>
                </p:cond>
              </p:nextCondLst>
            </p:seq>
          </p:childTnLst>
        </p:cTn>
      </p:par>
    </p:tnLst>
    <p:bldLst>
      <p:bldP spid="23572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665163"/>
            <a:ext cx="7848600" cy="2871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Část </a:t>
            </a:r>
            <a:r>
              <a:rPr lang="cs-CZ" b="1" dirty="0" smtClean="0"/>
              <a:t>mozku (podvěsek mozkový).</a:t>
            </a:r>
            <a:endParaRPr lang="cs-CZ" sz="2800" b="1" dirty="0" smtClean="0"/>
          </a:p>
        </p:txBody>
      </p:sp>
      <p:sp>
        <p:nvSpPr>
          <p:cNvPr id="2867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02421" y="6038487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1055476" y="4640321"/>
            <a:ext cx="227434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Hypofýza 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42455" y="3329330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8678" name="AutoShape 22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8679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anose="020F0502020204030204" pitchFamily="34" charset="0"/>
              </a:rPr>
              <a:t>H</a:t>
            </a:r>
          </a:p>
        </p:txBody>
      </p:sp>
      <p:pic>
        <p:nvPicPr>
          <p:cNvPr id="31746" name="Picture 2" descr="File:Gray1180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2960948"/>
            <a:ext cx="4847460" cy="2705056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3"/>
                  </p:tgtEl>
                </p:cond>
              </p:nextCondLst>
            </p:seq>
          </p:childTnLst>
        </p:cTn>
      </p:par>
    </p:tnLst>
    <p:bldLst>
      <p:bldP spid="3688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4650" y="1371600"/>
            <a:ext cx="8229600" cy="11874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smtClean="0"/>
              <a:t>		</a:t>
            </a:r>
          </a:p>
        </p:txBody>
      </p:sp>
      <p:sp>
        <p:nvSpPr>
          <p:cNvPr id="25603" name="Text Box 4"/>
          <p:cNvSpPr txBox="1">
            <a:spLocks noChangeArrowheads="1"/>
          </p:cNvSpPr>
          <p:nvPr/>
        </p:nvSpPr>
        <p:spPr bwMode="auto">
          <a:xfrm>
            <a:off x="827088" y="5373688"/>
            <a:ext cx="777716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>
              <a:latin typeface="Calibri" panose="020F0502020204030204" pitchFamily="34" charset="0"/>
            </a:endParaRPr>
          </a:p>
        </p:txBody>
      </p:sp>
      <p:sp>
        <p:nvSpPr>
          <p:cNvPr id="25604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2786" name="Text Box 18"/>
          <p:cNvSpPr txBox="1">
            <a:spLocks noChangeArrowheads="1"/>
          </p:cNvSpPr>
          <p:nvPr/>
        </p:nvSpPr>
        <p:spPr bwMode="auto">
          <a:xfrm>
            <a:off x="-1152636" y="4321175"/>
            <a:ext cx="83534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I. P. </a:t>
            </a:r>
            <a:r>
              <a:rPr lang="cs-CZ" sz="4000" b="1" dirty="0" err="1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Pavlov</a:t>
            </a:r>
            <a:endParaRPr lang="cs-CZ" sz="4000" b="1" dirty="0" smtClean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3278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95300" y="32273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5607" name="AutoShape 21"/>
          <p:cNvSpPr>
            <a:spLocks noChangeArrowheads="1"/>
          </p:cNvSpPr>
          <p:nvPr/>
        </p:nvSpPr>
        <p:spPr bwMode="auto">
          <a:xfrm rot="-5400000">
            <a:off x="215901" y="4349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5608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95300" y="6921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I</a:t>
            </a:r>
          </a:p>
        </p:txBody>
      </p:sp>
      <p:sp>
        <p:nvSpPr>
          <p:cNvPr id="25609" name="Rectangle 23"/>
          <p:cNvSpPr>
            <a:spLocks noChangeArrowheads="1"/>
          </p:cNvSpPr>
          <p:nvPr/>
        </p:nvSpPr>
        <p:spPr bwMode="auto">
          <a:xfrm>
            <a:off x="827088" y="404664"/>
            <a:ext cx="8416925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dirty="0">
                <a:latin typeface="Calibri" panose="020F0502020204030204" pitchFamily="34" charset="0"/>
              </a:rPr>
              <a:t>	</a:t>
            </a:r>
            <a:r>
              <a:rPr lang="cs-CZ" sz="3200" b="1" dirty="0" smtClean="0">
                <a:latin typeface="Calibri" panose="020F0502020204030204" pitchFamily="34" charset="0"/>
              </a:rPr>
              <a:t>R</a:t>
            </a:r>
            <a:r>
              <a:rPr lang="cs-CZ" sz="3200" b="1" dirty="0" smtClean="0">
                <a:latin typeface="Calibri" panose="020F0502020204030204" pitchFamily="34" charset="0"/>
              </a:rPr>
              <a:t>uský vědec, který zkoumal a popsal reflexy vrozené, ale hlavně naučené. Je podle něj pojmenované pražsk</a:t>
            </a:r>
            <a:r>
              <a:rPr lang="cs-CZ" sz="3200" b="1" dirty="0" smtClean="0">
                <a:latin typeface="Calibri" panose="020F0502020204030204" pitchFamily="34" charset="0"/>
              </a:rPr>
              <a:t>é náměstí a stanice metra. </a:t>
            </a:r>
            <a:r>
              <a:rPr lang="cs-CZ" sz="3200" b="1" dirty="0">
                <a:latin typeface="Calibri" panose="020F0502020204030204" pitchFamily="34" charset="0"/>
              </a:rPr>
              <a:t>	</a:t>
            </a:r>
          </a:p>
        </p:txBody>
      </p:sp>
      <p:pic>
        <p:nvPicPr>
          <p:cNvPr id="29698" name="Picture 2" descr="File:MonumentIPAVLO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93811" y="2559050"/>
            <a:ext cx="2613956" cy="4021471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87"/>
                  </p:tgtEl>
                </p:cond>
              </p:nextCondLst>
            </p:seq>
          </p:childTnLst>
        </p:cTn>
      </p:par>
    </p:tnLst>
    <p:bldLst>
      <p:bldP spid="327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9500" y="620688"/>
            <a:ext cx="8064500" cy="16525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Svalnatý orgán lidského těla, na kterém je uložen jeden ze smyslů. </a:t>
            </a:r>
            <a:endParaRPr lang="cs-CZ" b="1" dirty="0" smtClean="0">
              <a:latin typeface="Calibri" panose="020F0502020204030204" pitchFamily="34" charset="0"/>
            </a:endParaRPr>
          </a:p>
        </p:txBody>
      </p:sp>
      <p:sp>
        <p:nvSpPr>
          <p:cNvPr id="27651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69529" y="6106180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381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584325" y="3014663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2243339" y="4608513"/>
            <a:ext cx="129817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Jazyk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7654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7655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anose="020F0502020204030204" pitchFamily="34" charset="0"/>
              </a:rPr>
              <a:t>J</a:t>
            </a:r>
            <a:endParaRPr lang="cs-CZ" sz="2600" b="1" dirty="0">
              <a:latin typeface="Calibri" panose="020F0502020204030204" pitchFamily="34" charset="0"/>
            </a:endParaRPr>
          </a:p>
        </p:txBody>
      </p:sp>
      <p:pic>
        <p:nvPicPr>
          <p:cNvPr id="2" name="Picture 2" descr="File:Tongue.ag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12060" y="2273275"/>
            <a:ext cx="3374081" cy="3857013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2"/>
                  </p:tgtEl>
                </p:cond>
              </p:nextCondLst>
            </p:seq>
          </p:childTnLst>
        </p:cTn>
      </p:par>
    </p:tnLst>
    <p:bldLst>
      <p:bldP spid="338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15616" y="476672"/>
            <a:ext cx="8064500" cy="16525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Klíčová část mozku, kterou najdeme nejvyvinutější ze všech obratlovců právě u člověka.</a:t>
            </a:r>
            <a:endParaRPr lang="cs-CZ" b="1" dirty="0" smtClean="0">
              <a:latin typeface="Calibri" panose="020F0502020204030204" pitchFamily="34" charset="0"/>
            </a:endParaRPr>
          </a:p>
        </p:txBody>
      </p:sp>
      <p:sp>
        <p:nvSpPr>
          <p:cNvPr id="27651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486210" y="6282006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381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27125" y="3664467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1043608" y="4977172"/>
            <a:ext cx="348608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Koncový mozek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7654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7655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K</a:t>
            </a:r>
          </a:p>
        </p:txBody>
      </p:sp>
      <p:pic>
        <p:nvPicPr>
          <p:cNvPr id="25602" name="Picture 2" descr="File:Gray728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92605" y="2672916"/>
            <a:ext cx="3981355" cy="2771023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2"/>
                  </p:tgtEl>
                </p:cond>
              </p:nextCondLst>
            </p:seq>
          </p:childTnLst>
        </p:cTn>
      </p:par>
    </p:tnLst>
    <p:bldLst>
      <p:bldP spid="338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665163"/>
            <a:ext cx="7848600" cy="2871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Kostěná ochrana klíčové části nervové soustavy.</a:t>
            </a:r>
            <a:endParaRPr lang="cs-CZ" sz="2800" b="1" dirty="0" smtClean="0"/>
          </a:p>
        </p:txBody>
      </p:sp>
      <p:sp>
        <p:nvSpPr>
          <p:cNvPr id="2867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40088" y="61690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2074202" y="4397375"/>
            <a:ext cx="142872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Lebka</a:t>
            </a:r>
            <a:endParaRPr lang="cs-CZ" sz="4000" b="1" i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84300" y="3226594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8678" name="AutoShape 22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8679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L</a:t>
            </a:r>
          </a:p>
        </p:txBody>
      </p:sp>
      <p:pic>
        <p:nvPicPr>
          <p:cNvPr id="23554" name="Picture 2" descr="File:Gray188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2276872"/>
            <a:ext cx="4008128" cy="3711527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3"/>
                  </p:tgtEl>
                </p:cond>
              </p:nextCondLst>
            </p:seq>
          </p:childTnLst>
        </p:cTn>
      </p:par>
    </p:tnLst>
    <p:bldLst>
      <p:bldP spid="3688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9572" y="723590"/>
            <a:ext cx="7623175" cy="216535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</a:t>
            </a:r>
            <a:r>
              <a:rPr lang="cs-CZ" b="1" dirty="0" smtClean="0"/>
              <a:t>Místo, odkud se řídí teplota, spánek a bdění.</a:t>
            </a:r>
            <a:endParaRPr lang="cs-CZ" b="1" dirty="0" smtClean="0"/>
          </a:p>
        </p:txBody>
      </p:sp>
      <p:sp>
        <p:nvSpPr>
          <p:cNvPr id="29699" name="Text Box 4"/>
          <p:cNvSpPr txBox="1">
            <a:spLocks noChangeArrowheads="1"/>
          </p:cNvSpPr>
          <p:nvPr/>
        </p:nvSpPr>
        <p:spPr bwMode="auto">
          <a:xfrm>
            <a:off x="900113" y="5589588"/>
            <a:ext cx="77755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29700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454400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7906" name="Rectangle 18"/>
          <p:cNvSpPr>
            <a:spLocks noChangeArrowheads="1"/>
          </p:cNvSpPr>
          <p:nvPr/>
        </p:nvSpPr>
        <p:spPr bwMode="auto">
          <a:xfrm>
            <a:off x="1125980" y="4881702"/>
            <a:ext cx="260308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Mezimozek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790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0213" y="31178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29703" name="AutoShape 21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9704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M</a:t>
            </a:r>
          </a:p>
        </p:txBody>
      </p:sp>
      <p:pic>
        <p:nvPicPr>
          <p:cNvPr id="21506" name="Picture 2" descr="File:1310 Diencephal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47114" y="2080704"/>
            <a:ext cx="4645366" cy="3680654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9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07"/>
                  </p:tgtEl>
                </p:cond>
              </p:nextCondLst>
            </p:seq>
          </p:childTnLst>
        </p:cTn>
      </p:par>
    </p:tnLst>
    <p:bldLst>
      <p:bldP spid="379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67929" y="440668"/>
            <a:ext cx="6948487" cy="1157288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>
                <a:latin typeface="Calibri" pitchFamily="34" charset="0"/>
              </a:rPr>
              <a:t>Základní stavební část nervové soustavy viditelná jen pod mikroskopem.</a:t>
            </a:r>
            <a:endParaRPr lang="cs-CZ" b="1" dirty="0" smtClean="0">
              <a:latin typeface="Calibri" pitchFamily="34" charset="0"/>
            </a:endParaRP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2411413" y="4924425"/>
            <a:ext cx="403225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sz="4000" b="1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0724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89650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8955" name="AutoShape 4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52513" y="3267076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0726" name="AutoShape 47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0727" name="Rectangle 48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N</a:t>
            </a:r>
          </a:p>
        </p:txBody>
      </p:sp>
      <p:sp>
        <p:nvSpPr>
          <p:cNvPr id="45082" name="Text Box 26"/>
          <p:cNvSpPr txBox="1">
            <a:spLocks noChangeArrowheads="1"/>
          </p:cNvSpPr>
          <p:nvPr/>
        </p:nvSpPr>
        <p:spPr bwMode="auto">
          <a:xfrm>
            <a:off x="1439652" y="4874638"/>
            <a:ext cx="1784591" cy="59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Neuron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pic>
        <p:nvPicPr>
          <p:cNvPr id="9" name="Picture 2" descr="File:Neuron Hand-tuned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71900" y="2816932"/>
            <a:ext cx="5399087" cy="2902009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9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55"/>
                  </p:tgtEl>
                </p:cond>
              </p:nextCondLst>
            </p:seq>
          </p:childTnLst>
        </p:cTn>
      </p:par>
    </p:tnLst>
    <p:bldLst>
      <p:bldP spid="38916" grpId="0"/>
      <p:bldP spid="4508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476672"/>
            <a:ext cx="7861300" cy="1720850"/>
          </a:xfrm>
        </p:spPr>
        <p:txBody>
          <a:bodyPr/>
          <a:lstStyle/>
          <a:p>
            <a:pPr algn="ctr" eaLnBrk="1" hangingPunct="1">
              <a:buNone/>
            </a:pPr>
            <a:r>
              <a:rPr lang="cs-CZ" sz="2800" b="1" dirty="0" smtClean="0"/>
              <a:t>		</a:t>
            </a:r>
            <a:r>
              <a:rPr lang="cs-CZ" b="1" dirty="0" smtClean="0"/>
              <a:t>Jedno ze smyslových čidel, největší v přírodě najdeme u krakatic.</a:t>
            </a:r>
            <a:endParaRPr lang="cs-CZ" b="1" dirty="0" smtClean="0"/>
          </a:p>
        </p:txBody>
      </p:sp>
      <p:sp>
        <p:nvSpPr>
          <p:cNvPr id="31747" name="Text Box 4"/>
          <p:cNvSpPr txBox="1">
            <a:spLocks noChangeArrowheads="1"/>
          </p:cNvSpPr>
          <p:nvPr/>
        </p:nvSpPr>
        <p:spPr bwMode="auto">
          <a:xfrm>
            <a:off x="684213" y="5805488"/>
            <a:ext cx="7704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>
              <a:latin typeface="Calibri" pitchFamily="34" charset="0"/>
            </a:endParaRPr>
          </a:p>
        </p:txBody>
      </p:sp>
      <p:sp>
        <p:nvSpPr>
          <p:cNvPr id="31748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230438" y="63547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3026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81063" y="326390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3028" name="Text Box 20"/>
          <p:cNvSpPr txBox="1">
            <a:spLocks noChangeArrowheads="1"/>
          </p:cNvSpPr>
          <p:nvPr/>
        </p:nvSpPr>
        <p:spPr bwMode="auto">
          <a:xfrm>
            <a:off x="0" y="4358938"/>
            <a:ext cx="514985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Oko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1751" name="AutoShape 21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1752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O</a:t>
            </a:r>
          </a:p>
        </p:txBody>
      </p:sp>
      <p:pic>
        <p:nvPicPr>
          <p:cNvPr id="17410" name="Picture 2" descr="File:Eye iri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68334" y="2467283"/>
            <a:ext cx="4991708" cy="3338205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26"/>
                  </p:tgtEl>
                </p:cond>
              </p:nextCondLst>
            </p:seq>
          </p:childTnLst>
        </p:cTn>
      </p:par>
    </p:tnLst>
    <p:bldLst>
      <p:bldP spid="430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06500" y="496887"/>
            <a:ext cx="7647851" cy="2352675"/>
          </a:xfrm>
        </p:spPr>
        <p:txBody>
          <a:bodyPr/>
          <a:lstStyle/>
          <a:p>
            <a:pPr algn="ctr" eaLnBrk="1" hangingPunct="1">
              <a:buNone/>
            </a:pPr>
            <a:r>
              <a:rPr lang="cs-CZ" b="1" dirty="0" smtClean="0"/>
              <a:t>	</a:t>
            </a:r>
            <a:r>
              <a:rPr lang="cs-CZ" b="1" dirty="0" smtClean="0"/>
              <a:t>Jeden ze systému autonomních nervů.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b="1" dirty="0" smtClean="0"/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</p:txBody>
      </p:sp>
      <p:sp>
        <p:nvSpPr>
          <p:cNvPr id="32771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4049" name="AutoShape 1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63600" y="3413126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4051" name="Text Box 19"/>
          <p:cNvSpPr txBox="1">
            <a:spLocks noChangeArrowheads="1"/>
          </p:cNvSpPr>
          <p:nvPr/>
        </p:nvSpPr>
        <p:spPr bwMode="auto">
          <a:xfrm>
            <a:off x="1341363" y="4525963"/>
            <a:ext cx="3533340" cy="59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Parasympatikus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2774" name="AutoShape 2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2775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P</a:t>
            </a:r>
          </a:p>
        </p:txBody>
      </p:sp>
      <p:pic>
        <p:nvPicPr>
          <p:cNvPr id="8" name="Picture 2" descr="File:Gray839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0986" y="1628800"/>
            <a:ext cx="3406304" cy="4976528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49"/>
                  </p:tgtEl>
                </p:cond>
              </p:nextCondLst>
            </p:seq>
          </p:childTnLst>
        </p:cTn>
      </p:par>
    </p:tnLst>
    <p:bldLst>
      <p:bldP spid="4405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67644" y="808348"/>
            <a:ext cx="7554998" cy="2224608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>
                <a:latin typeface="Calibri" pitchFamily="34" charset="0"/>
              </a:rPr>
              <a:t>Zautomatizovaná rekce na podnět, vrozená nebo naučená.</a:t>
            </a:r>
            <a:endParaRPr lang="cs-CZ" b="1" dirty="0" smtClean="0">
              <a:latin typeface="Calibri" pitchFamily="34" charset="0"/>
            </a:endParaRPr>
          </a:p>
        </p:txBody>
      </p:sp>
      <p:sp>
        <p:nvSpPr>
          <p:cNvPr id="33795" name="AutoShape 2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27425" y="631507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5082" name="Text Box 26"/>
          <p:cNvSpPr txBox="1">
            <a:spLocks noChangeArrowheads="1"/>
          </p:cNvSpPr>
          <p:nvPr/>
        </p:nvSpPr>
        <p:spPr bwMode="auto">
          <a:xfrm>
            <a:off x="2249488" y="5057962"/>
            <a:ext cx="1494256" cy="59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Reflex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45083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1313" y="3840163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3798" name="AutoShape 3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3799" name="Rectangle 3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R</a:t>
            </a:r>
          </a:p>
        </p:txBody>
      </p:sp>
      <p:pic>
        <p:nvPicPr>
          <p:cNvPr id="13314" name="Picture 2" descr="File:Greifreflex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2066603"/>
            <a:ext cx="3186354" cy="4248472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83"/>
                  </p:tgtEl>
                </p:cond>
              </p:nextCondLst>
            </p:seq>
          </p:childTnLst>
        </p:cTn>
      </p:par>
    </p:tnLst>
    <p:bldLst>
      <p:bldP spid="4508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609600"/>
            <a:ext cx="828040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</a:t>
            </a:r>
            <a:r>
              <a:rPr lang="cs-CZ" b="1" dirty="0" smtClean="0"/>
              <a:t>Jeden ze systému autonomních nervů.</a:t>
            </a:r>
            <a:endParaRPr lang="cs-CZ" b="1" dirty="0" smtClean="0"/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493189" y="4543425"/>
            <a:ext cx="26302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Sympatikus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S</a:t>
            </a:r>
          </a:p>
        </p:txBody>
      </p:sp>
      <p:pic>
        <p:nvPicPr>
          <p:cNvPr id="11266" name="Picture 2" descr="File:Gray839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0986" y="1628800"/>
            <a:ext cx="3406304" cy="4976528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7700" y="676275"/>
            <a:ext cx="7056648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</a:t>
            </a:r>
            <a:r>
              <a:rPr lang="cs-CZ" b="1" dirty="0" smtClean="0"/>
              <a:t>Jeden z laloků koncového mozku.</a:t>
            </a:r>
            <a:endParaRPr lang="cs-CZ" b="1" dirty="0" smtClean="0"/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220064" y="5045075"/>
            <a:ext cx="317644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Temenní/týlní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T</a:t>
            </a:r>
          </a:p>
        </p:txBody>
      </p:sp>
      <p:pic>
        <p:nvPicPr>
          <p:cNvPr id="9218" name="Picture 2" descr="File:Gray728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0012" y="2472136"/>
            <a:ext cx="4159200" cy="2894803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088" y="656692"/>
            <a:ext cx="828040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Smyslové čidlo, které ke konci života vypovědělo funkci Bedřichu Smetanovi.</a:t>
            </a:r>
            <a:endParaRPr lang="cs-CZ" b="1" dirty="0" smtClean="0"/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95435" y="5876132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2009506" y="4543425"/>
            <a:ext cx="128592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Ucho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U</a:t>
            </a:r>
          </a:p>
        </p:txBody>
      </p:sp>
      <p:pic>
        <p:nvPicPr>
          <p:cNvPr id="7170" name="Picture 2" descr="File:Ea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40052" y="1916832"/>
            <a:ext cx="2994247" cy="4695168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5516" y="656692"/>
            <a:ext cx="8280400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</a:t>
            </a:r>
            <a:r>
              <a:rPr lang="cs-CZ" b="1" dirty="0" smtClean="0"/>
              <a:t>Nervové vlákno je určeno k vedení impulzů neboli...</a:t>
            </a:r>
            <a:endParaRPr lang="cs-CZ" b="1" dirty="0" smtClean="0"/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860112" y="4543425"/>
            <a:ext cx="189635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Vzruchů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V</a:t>
            </a:r>
          </a:p>
        </p:txBody>
      </p:sp>
      <p:pic>
        <p:nvPicPr>
          <p:cNvPr id="5122" name="Picture 2" descr="File:Action potential vert.png"/>
          <p:cNvPicPr>
            <a:picLocks noChangeAspect="1" noChangeArrowheads="1"/>
          </p:cNvPicPr>
          <p:nvPr/>
        </p:nvPicPr>
        <p:blipFill>
          <a:blip r:embed="rId5" cstate="print"/>
          <a:srcRect t="3074" b="54330"/>
          <a:stretch>
            <a:fillRect/>
          </a:stretch>
        </p:blipFill>
        <p:spPr bwMode="auto">
          <a:xfrm>
            <a:off x="4175956" y="2420888"/>
            <a:ext cx="4896544" cy="2965517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706339" y="505581"/>
            <a:ext cx="8126412" cy="1732037"/>
          </a:xfrm>
        </p:spPr>
        <p:txBody>
          <a:bodyPr/>
          <a:lstStyle/>
          <a:p>
            <a:pPr algn="ctr" eaLnBrk="1" hangingPunct="1"/>
            <a:r>
              <a:rPr lang="cs-CZ" sz="2800" b="1" dirty="0" smtClean="0">
                <a:solidFill>
                  <a:schemeClr val="tx1"/>
                </a:solidFill>
              </a:rPr>
              <a:t>	</a:t>
            </a:r>
            <a:r>
              <a:rPr lang="cs-CZ" sz="3200" b="1" dirty="0" smtClean="0">
                <a:solidFill>
                  <a:schemeClr val="tx1"/>
                </a:solidFill>
              </a:rPr>
              <a:t>Nervový spoj/synapse.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1" y="4597400"/>
            <a:ext cx="3827463" cy="6318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Zápoj</a:t>
            </a:r>
            <a:endParaRPr lang="cs-CZ" sz="4000" b="1" dirty="0" smtClean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9940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54290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7700" y="32575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9942" name="AutoShape 2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9943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Z</a:t>
            </a:r>
          </a:p>
        </p:txBody>
      </p:sp>
      <p:pic>
        <p:nvPicPr>
          <p:cNvPr id="3074" name="Picture 2" descr="File:Synapse Illustration unlabeled.svg"/>
          <p:cNvPicPr>
            <a:picLocks noChangeAspect="1" noChangeArrowheads="1"/>
          </p:cNvPicPr>
          <p:nvPr/>
        </p:nvPicPr>
        <p:blipFill>
          <a:blip r:embed="rId5" cstate="print"/>
          <a:srcRect l="9676" r="27075"/>
          <a:stretch>
            <a:fillRect/>
          </a:stretch>
        </p:blipFill>
        <p:spPr bwMode="auto">
          <a:xfrm>
            <a:off x="4932040" y="2062957"/>
            <a:ext cx="3567090" cy="363061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0"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659942"/>
            <a:ext cx="8229600" cy="508918"/>
          </a:xfrm>
        </p:spPr>
        <p:txBody>
          <a:bodyPr/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Zdroje obrázků: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12876"/>
            <a:ext cx="8229600" cy="4104456"/>
          </a:xfrm>
        </p:spPr>
        <p:txBody>
          <a:bodyPr/>
          <a:lstStyle/>
          <a:p>
            <a:r>
              <a:rPr lang="cs-CZ" sz="1100" dirty="0" smtClean="0"/>
              <a:t>http://commons.wikimedia.org/wiki/File:Neuron_Hand-tuned.svg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commons.wikimedia.org/wiki/File:Central_nervous_system.svg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en.wikipedia.org/wiki/File:Bittentongue.JPG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en.wikipedia.org/wiki/File:Gray1180.png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commons.wikimedia.org/wiki/File:MonumentIPAVLOV.jpg?uselang=ru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commons.wikimedia.org/wiki/File:Tongue.agr.jpg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commons.wikimedia.org/wiki/File:Gray728.png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commons.wikimedia.org/wiki/File:Gray188.png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en.wikipedia.org/wiki/File:1310_Diencephalon.jpg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commons.wikimedia.org/wiki/File:Eye_iris.jpg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commons.wikimedia.org/wiki/File:Greifreflex.JPG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commons.wikimedia.org/wiki/File:Chimp_Brain_in_a_jar.jpg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commons.wikimedia.org/wiki/File:Gray839.png?uselang=ru</a:t>
            </a:r>
          </a:p>
          <a:p>
            <a:r>
              <a:rPr lang="cs-CZ" sz="1100" dirty="0" smtClean="0"/>
              <a:t>http://</a:t>
            </a:r>
            <a:r>
              <a:rPr lang="cs-CZ" sz="1100" dirty="0" smtClean="0"/>
              <a:t>commons.wikimedia.org/wiki/File:Ear.jpg</a:t>
            </a:r>
          </a:p>
          <a:p>
            <a:r>
              <a:rPr lang="cs-CZ" sz="1100" dirty="0" smtClean="0"/>
              <a:t>http://commons.wikimedia.org/wiki/File:Synapse_Illustration_unlabeled.svg</a:t>
            </a:r>
            <a:endParaRPr lang="cs-CZ" sz="1100" dirty="0"/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7504" y="261438"/>
            <a:ext cx="8229600" cy="508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 smtClean="0"/>
              <a:t>Použitá literatura:</a:t>
            </a:r>
          </a:p>
          <a:p>
            <a:endParaRPr lang="cs-CZ" sz="2000" dirty="0"/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>
                <a:solidFill>
                  <a:schemeClr val="tx1"/>
                </a:solidFill>
                <a:ea typeface="+mn-ea"/>
              </a:rPr>
              <a:t>FRONĚK, Jiří. Lidské tělo: Poznávejme sami sebe. Inka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Delévová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. Jaroslava Bukáčová, Vlasta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Blumentrittová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. Praha: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Blug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, 2004. 110-97-6. ISBN 80-85635-97-6</a:t>
            </a:r>
            <a:r>
              <a:rPr lang="cs-CZ" sz="1100" dirty="0" smtClean="0">
                <a:solidFill>
                  <a:schemeClr val="tx1"/>
                </a:solidFill>
                <a:ea typeface="+mn-ea"/>
              </a:rPr>
              <a:t>.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100" dirty="0">
              <a:solidFill>
                <a:schemeClr val="tx1"/>
              </a:solidFill>
              <a:ea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FFFF00"/>
            </a:gs>
            <a:gs pos="100000">
              <a:srgbClr val="FF3F3F"/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FFFF00"/>
            </a:gs>
            <a:gs pos="100000">
              <a:srgbClr val="FF3F3F"/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1_Vodotisk 1">
    <a:dk1>
      <a:srgbClr val="000000"/>
    </a:dk1>
    <a:lt1>
      <a:srgbClr val="FFFFFF"/>
    </a:lt1>
    <a:dk2>
      <a:srgbClr val="000000"/>
    </a:dk2>
    <a:lt2>
      <a:srgbClr val="808080"/>
    </a:lt2>
    <a:accent1>
      <a:srgbClr val="CCCCFF"/>
    </a:accent1>
    <a:accent2>
      <a:srgbClr val="D9D8EC"/>
    </a:accent2>
    <a:accent3>
      <a:srgbClr val="FFFFFF"/>
    </a:accent3>
    <a:accent4>
      <a:srgbClr val="000000"/>
    </a:accent4>
    <a:accent5>
      <a:srgbClr val="E2E2FF"/>
    </a:accent5>
    <a:accent6>
      <a:srgbClr val="C4C4D6"/>
    </a:accent6>
    <a:hlink>
      <a:srgbClr val="6767FF"/>
    </a:hlink>
    <a:folHlink>
      <a:srgbClr val="9933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3401</TotalTime>
  <Words>334</Words>
  <Application>Microsoft Office PowerPoint</Application>
  <PresentationFormat>Předvádění na obrazovce (4:3)</PresentationFormat>
  <Paragraphs>187</Paragraphs>
  <Slides>26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Vodotisk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 Nervový spoj/synapse.</vt:lpstr>
      <vt:lpstr> Zdroje obrázků: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- KVÍZ</dc:title>
  <dc:creator>doma</dc:creator>
  <cp:lastModifiedBy>Veronika</cp:lastModifiedBy>
  <cp:revision>252</cp:revision>
  <dcterms:created xsi:type="dcterms:W3CDTF">2006-04-06T19:38:29Z</dcterms:created>
  <dcterms:modified xsi:type="dcterms:W3CDTF">2014-03-20T19:24:58Z</dcterms:modified>
</cp:coreProperties>
</file>