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62" r:id="rId3"/>
    <p:sldId id="263" r:id="rId4"/>
    <p:sldId id="256" r:id="rId5"/>
    <p:sldId id="257" r:id="rId6"/>
    <p:sldId id="258" r:id="rId7"/>
    <p:sldId id="259" r:id="rId8"/>
    <p:sldId id="260" r:id="rId9"/>
    <p:sldId id="261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84" y="-52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fld id="{8A532A4E-B540-455A-8824-AA3DF788EF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812842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fld id="{74C693AD-C5D7-4563-98F9-362AA3F8CC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808262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fld id="{381088C7-1465-4807-821B-EE40A040DD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930588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fld id="{543DEB36-4FF4-4DC1-9156-9CFAF71150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098275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fld id="{9F412185-DD74-4E38-9D05-0AFABAC410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296550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fld id="{8BC43FF3-C67E-42D3-A4A0-B3FCBA7A76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303507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fld id="{24B55360-A3D8-4F6D-B56D-A839A8239C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104116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fld id="{C7233CCF-840B-464C-A02C-33AD53EFAE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5333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fld id="{D52F6922-EEF5-4672-94F7-8484851C59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378966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fld id="{E244FE82-BC07-46AC-934F-2DE46763C6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484958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fld id="{CF5AFFA2-714F-4BF9-BBE8-A495390671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36837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Times New Roman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Times New Roman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  <a:latin typeface="Times New Roman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0F7D5081-FBCC-40CB-AB84-382D347B11FB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48669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14339" name="Zástupný symbol pro obsah 2"/>
          <p:cNvSpPr>
            <a:spLocks noGrp="1"/>
          </p:cNvSpPr>
          <p:nvPr>
            <p:ph idx="1"/>
          </p:nvPr>
        </p:nvSpPr>
        <p:spPr>
          <a:xfrm>
            <a:off x="684213" y="2060575"/>
            <a:ext cx="7772400" cy="4114800"/>
          </a:xfrm>
        </p:spPr>
        <p:txBody>
          <a:bodyPr/>
          <a:lstStyle/>
          <a:p>
            <a:pPr marL="0" indent="0" eaLnBrk="1" hangingPunct="1">
              <a:buFontTx/>
              <a:buNone/>
            </a:pPr>
            <a:r>
              <a:rPr lang="cs-CZ" dirty="0" smtClean="0"/>
              <a:t>   </a:t>
            </a:r>
            <a:r>
              <a:rPr lang="cs-CZ" sz="2000" dirty="0" smtClean="0"/>
              <a:t>Číslo projektu:		CZ.1.07/1.5.00/34.0673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Název školy:		SOU a ZŠ Planá, Kostelní 129, Planá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Vzdělávací oblast: 	Ekonomie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Předmět:		Finanční gramotnost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Tematický okruh: 	Finanční gramotnost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Název materiálu: 	Daňová soustava - poplatky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Číslo materiálu:	VY_62_Finanční gramotnost_1.A_FG_02/20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Autor:  		Ing. Vladimír Kasík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Datum tvorby:   	01. 01. 2013</a:t>
            </a:r>
          </a:p>
          <a:p>
            <a:pPr marL="0" indent="0" eaLnBrk="1" hangingPunct="1">
              <a:buFontTx/>
              <a:buNone/>
            </a:pPr>
            <a:endParaRPr lang="cs-CZ" sz="2000" dirty="0" smtClean="0"/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		Použité zdroje zmíněny v závěru.</a:t>
            </a:r>
          </a:p>
        </p:txBody>
      </p:sp>
      <p:pic>
        <p:nvPicPr>
          <p:cNvPr id="1434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2182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005299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Znalost daňové soustavy a soustavy poplatků v ČR je základním stavebním kamenem finanční gramotnosti mladých lidí.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705887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Daňová soustava</a:t>
            </a:r>
            <a:br>
              <a:rPr lang="cs-CZ" dirty="0" smtClean="0"/>
            </a:br>
            <a:r>
              <a:rPr lang="cs-CZ" dirty="0" smtClean="0"/>
              <a:t>Poplatky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Daně jsou příjmem státního </a:t>
            </a:r>
            <a:r>
              <a:rPr lang="cs-CZ" dirty="0" smtClean="0"/>
              <a:t>rozpočtu</a:t>
            </a:r>
            <a:br>
              <a:rPr lang="cs-CZ" dirty="0" smtClean="0"/>
            </a:br>
            <a:r>
              <a:rPr lang="cs-CZ" dirty="0" smtClean="0"/>
              <a:t>s </a:t>
            </a:r>
            <a:r>
              <a:rPr lang="cs-CZ" dirty="0" smtClean="0"/>
              <a:t>výjimkou daní z nemovitostí, ty jsou příjmem obcí, stejně jako mnohé poplatky.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Správcem daní je finanční </a:t>
            </a:r>
            <a:r>
              <a:rPr lang="cs-CZ" dirty="0" smtClean="0"/>
              <a:t>úřad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Co je zdaňováno v ČR: </a:t>
            </a:r>
          </a:p>
          <a:p>
            <a:pPr>
              <a:buFontTx/>
              <a:buChar char="-"/>
            </a:pPr>
            <a:r>
              <a:rPr lang="cs-CZ" dirty="0" smtClean="0"/>
              <a:t>Příjmy občanů a podnikatelů</a:t>
            </a:r>
          </a:p>
          <a:p>
            <a:pPr>
              <a:buFontTx/>
              <a:buChar char="-"/>
            </a:pPr>
            <a:r>
              <a:rPr lang="cs-CZ" dirty="0" smtClean="0"/>
              <a:t>Konečná spotřeba zboží při nákupu spotřebitelem</a:t>
            </a:r>
          </a:p>
          <a:p>
            <a:pPr>
              <a:buFontTx/>
              <a:buChar char="-"/>
            </a:pPr>
            <a:r>
              <a:rPr lang="cs-CZ" dirty="0" smtClean="0"/>
              <a:t>Nemovitý majetek, movitý majetek pro účely podnikání a příjmy z převodu tohoto </a:t>
            </a:r>
            <a:r>
              <a:rPr lang="cs-CZ" dirty="0" smtClean="0"/>
              <a:t>majetku </a:t>
            </a:r>
            <a:endParaRPr lang="cs-CZ" dirty="0"/>
          </a:p>
        </p:txBody>
      </p:sp>
      <p:pic>
        <p:nvPicPr>
          <p:cNvPr id="3074" name="Picture 2" descr="C:\Users\user\AppData\Local\Microsoft\Windows\Temporary Internet Files\Content.IE5\1KD4P4G4\MC90039803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9728" y="4941168"/>
            <a:ext cx="1644545" cy="15946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Formy </a:t>
            </a:r>
            <a:r>
              <a:rPr lang="cs-CZ" dirty="0" smtClean="0"/>
              <a:t>daní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Daně přímé: </a:t>
            </a:r>
          </a:p>
          <a:p>
            <a:pPr>
              <a:buNone/>
            </a:pPr>
            <a:r>
              <a:rPr lang="cs-CZ" dirty="0" smtClean="0"/>
              <a:t>Povinnost je přímo u poplatníka </a:t>
            </a:r>
            <a:r>
              <a:rPr lang="cs-CZ" dirty="0" smtClean="0"/>
              <a:t>daně</a:t>
            </a:r>
            <a:endParaRPr lang="cs-CZ" dirty="0" smtClean="0"/>
          </a:p>
          <a:p>
            <a:pPr>
              <a:buFontTx/>
              <a:buChar char="-"/>
            </a:pPr>
            <a:r>
              <a:rPr lang="cs-CZ" dirty="0" smtClean="0"/>
              <a:t>Z příjmů fyzických a právnických osob</a:t>
            </a:r>
          </a:p>
          <a:p>
            <a:pPr>
              <a:buFontTx/>
              <a:buChar char="-"/>
            </a:pPr>
            <a:r>
              <a:rPr lang="cs-CZ" dirty="0" smtClean="0"/>
              <a:t>Daň z nemovitostí</a:t>
            </a:r>
          </a:p>
          <a:p>
            <a:pPr>
              <a:buFontTx/>
              <a:buChar char="-"/>
            </a:pPr>
            <a:r>
              <a:rPr lang="cs-CZ" dirty="0" smtClean="0"/>
              <a:t>Daň dědická, darovací</a:t>
            </a:r>
          </a:p>
          <a:p>
            <a:pPr>
              <a:buFontTx/>
              <a:buChar char="-"/>
            </a:pPr>
            <a:r>
              <a:rPr lang="cs-CZ" dirty="0" smtClean="0"/>
              <a:t>Daň silniční</a:t>
            </a:r>
          </a:p>
          <a:p>
            <a:pPr>
              <a:buFontTx/>
              <a:buChar char="-"/>
            </a:pPr>
            <a:r>
              <a:rPr lang="cs-CZ" dirty="0" smtClean="0"/>
              <a:t>Daň k ochraně životního prostředí</a:t>
            </a:r>
          </a:p>
          <a:p>
            <a:pPr>
              <a:buFontTx/>
              <a:buChar char="-"/>
            </a:pPr>
            <a:endParaRPr lang="cs-CZ" dirty="0"/>
          </a:p>
        </p:txBody>
      </p:sp>
      <p:pic>
        <p:nvPicPr>
          <p:cNvPr id="2050" name="Picture 2" descr="C:\Users\user\AppData\Local\Microsoft\Windows\Temporary Internet Files\Content.IE5\AY97A27L\dglxasset[1].aspx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012160" y="3257077"/>
            <a:ext cx="2448272" cy="1917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Dělení přímých daní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AutoNum type="alphaUcPeriod"/>
            </a:pPr>
            <a:r>
              <a:rPr lang="cs-CZ" dirty="0" smtClean="0"/>
              <a:t>Důchodové: </a:t>
            </a:r>
          </a:p>
          <a:p>
            <a:pPr marL="514350" indent="-514350">
              <a:buFontTx/>
              <a:buChar char="-"/>
            </a:pPr>
            <a:r>
              <a:rPr lang="cs-CZ" dirty="0" smtClean="0"/>
              <a:t>Daň z příjmu fyzických osob</a:t>
            </a:r>
          </a:p>
          <a:p>
            <a:pPr marL="514350" indent="-514350">
              <a:buFontTx/>
              <a:buChar char="-"/>
            </a:pPr>
            <a:r>
              <a:rPr lang="cs-CZ" dirty="0" smtClean="0"/>
              <a:t>Daň z příjmu právnických osob</a:t>
            </a:r>
          </a:p>
          <a:p>
            <a:pPr marL="514350" indent="-514350">
              <a:buFontTx/>
              <a:buChar char="-"/>
            </a:pPr>
            <a:endParaRPr lang="cs-CZ" dirty="0" smtClean="0"/>
          </a:p>
          <a:p>
            <a:pPr marL="514350" indent="-514350">
              <a:buNone/>
            </a:pPr>
            <a:r>
              <a:rPr lang="cs-CZ" dirty="0" smtClean="0"/>
              <a:t>B. Daně majetkové:</a:t>
            </a:r>
          </a:p>
          <a:p>
            <a:pPr marL="514350" indent="-514350">
              <a:buFontTx/>
              <a:buChar char="-"/>
            </a:pPr>
            <a:r>
              <a:rPr lang="cs-CZ" dirty="0" smtClean="0"/>
              <a:t>Daň silniční (z vozidla k podnikání)</a:t>
            </a:r>
          </a:p>
          <a:p>
            <a:pPr marL="514350" indent="-514350">
              <a:buFontTx/>
              <a:buChar char="-"/>
            </a:pPr>
            <a:r>
              <a:rPr lang="cs-CZ" dirty="0" smtClean="0"/>
              <a:t>Daň z nemovitostí (roční platby)</a:t>
            </a:r>
          </a:p>
          <a:p>
            <a:pPr marL="514350" indent="-514350">
              <a:buFontTx/>
              <a:buChar char="-"/>
            </a:pPr>
            <a:r>
              <a:rPr lang="cs-CZ" dirty="0" smtClean="0"/>
              <a:t>Daň dědická, darovací, z převodu nemovitostí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Daně </a:t>
            </a:r>
            <a:r>
              <a:rPr lang="cs-CZ" dirty="0" smtClean="0"/>
              <a:t>nepřímé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Jsou obsaženy </a:t>
            </a:r>
            <a:r>
              <a:rPr lang="cs-CZ" dirty="0" smtClean="0"/>
              <a:t>v ceně zboží, služeb nebo </a:t>
            </a:r>
            <a:r>
              <a:rPr lang="cs-CZ" dirty="0" smtClean="0"/>
              <a:t>statků</a:t>
            </a: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Daň </a:t>
            </a:r>
            <a:r>
              <a:rPr lang="cs-CZ" dirty="0" smtClean="0"/>
              <a:t>z přidané hodnoty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– </a:t>
            </a:r>
            <a:r>
              <a:rPr lang="cs-CZ" dirty="0" smtClean="0"/>
              <a:t>kolik je základní a </a:t>
            </a:r>
            <a:r>
              <a:rPr lang="cs-CZ" dirty="0" smtClean="0"/>
              <a:t>snížená? 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Daň </a:t>
            </a:r>
            <a:r>
              <a:rPr lang="cs-CZ" dirty="0" smtClean="0"/>
              <a:t>spotřební</a:t>
            </a:r>
            <a:br>
              <a:rPr lang="cs-CZ" dirty="0" smtClean="0"/>
            </a:br>
            <a:r>
              <a:rPr lang="cs-CZ" dirty="0" smtClean="0"/>
              <a:t>– v </a:t>
            </a:r>
            <a:r>
              <a:rPr lang="cs-CZ" dirty="0" smtClean="0"/>
              <a:t>jakých druzích zboží se </a:t>
            </a:r>
            <a:r>
              <a:rPr lang="cs-CZ" dirty="0" smtClean="0"/>
              <a:t>odvádí? </a:t>
            </a:r>
            <a:endParaRPr lang="cs-CZ" dirty="0"/>
          </a:p>
        </p:txBody>
      </p:sp>
      <p:pic>
        <p:nvPicPr>
          <p:cNvPr id="1026" name="Picture 2" descr="C:\Users\user\AppData\Local\Microsoft\Windows\Temporary Internet Files\Content.IE5\1KD4P4G4\MC9001965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988840"/>
            <a:ext cx="2686942" cy="30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Poplatky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Jsou dalším zdrojem příjmů do státního </a:t>
            </a:r>
            <a:r>
              <a:rPr lang="cs-CZ" dirty="0" smtClean="0"/>
              <a:t>nebo regionálního </a:t>
            </a:r>
            <a:r>
              <a:rPr lang="cs-CZ" dirty="0" smtClean="0"/>
              <a:t>rozpočtu: </a:t>
            </a:r>
          </a:p>
          <a:p>
            <a:pPr>
              <a:buFontTx/>
              <a:buChar char="-"/>
            </a:pPr>
            <a:r>
              <a:rPr lang="cs-CZ" dirty="0" smtClean="0"/>
              <a:t>Správní poplatky:  ŘP, OP, CP, stavební povolení, poplatek za výpis z rejstříku trestů, obch. rejstříku</a:t>
            </a:r>
          </a:p>
          <a:p>
            <a:pPr>
              <a:buFontTx/>
              <a:buChar char="-"/>
            </a:pPr>
            <a:r>
              <a:rPr lang="cs-CZ" dirty="0" smtClean="0"/>
              <a:t>Soudní poplatky: za soudní úkony a operace</a:t>
            </a:r>
          </a:p>
          <a:p>
            <a:pPr>
              <a:buFontTx/>
              <a:buChar char="-"/>
            </a:pPr>
            <a:r>
              <a:rPr lang="cs-CZ" dirty="0" smtClean="0"/>
              <a:t>Místní: lázeňské, rekreační, odvoz odpadků</a:t>
            </a:r>
            <a:r>
              <a:rPr lang="cs-CZ" dirty="0" smtClean="0"/>
              <a:t>,</a:t>
            </a:r>
            <a:br>
              <a:rPr lang="cs-CZ" dirty="0" smtClean="0"/>
            </a:br>
            <a:r>
              <a:rPr lang="cs-CZ" dirty="0" smtClean="0"/>
              <a:t>za </a:t>
            </a:r>
            <a:r>
              <a:rPr lang="cs-CZ" dirty="0" smtClean="0"/>
              <a:t>držení psa.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Z. Mendl, J. Zlámal: Ekonomie </a:t>
            </a:r>
            <a:r>
              <a:rPr lang="cs-CZ" dirty="0" smtClean="0"/>
              <a:t>nejen</a:t>
            </a:r>
            <a:br>
              <a:rPr lang="cs-CZ" dirty="0" smtClean="0"/>
            </a:br>
            <a:r>
              <a:rPr lang="cs-CZ" dirty="0" smtClean="0"/>
              <a:t>k </a:t>
            </a:r>
            <a:r>
              <a:rPr lang="cs-CZ" dirty="0" smtClean="0"/>
              <a:t>maturitě, </a:t>
            </a:r>
            <a:r>
              <a:rPr lang="cs-CZ" dirty="0" err="1" smtClean="0"/>
              <a:t>Computer</a:t>
            </a:r>
            <a:r>
              <a:rPr lang="cs-CZ" dirty="0" smtClean="0"/>
              <a:t> Media Kralice na Hané, 2007, ISBN:</a:t>
            </a:r>
            <a:r>
              <a:rPr lang="cs-CZ" dirty="0"/>
              <a:t>978-80-7402-056-8</a:t>
            </a:r>
            <a:r>
              <a:rPr lang="cs-CZ" dirty="0" smtClean="0"/>
              <a:t> </a:t>
            </a:r>
            <a:endParaRPr lang="cs-CZ" dirty="0" smtClean="0"/>
          </a:p>
          <a:p>
            <a:r>
              <a:rPr lang="cs-CZ" dirty="0" smtClean="0"/>
              <a:t>kliparty MS Office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6220378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32</TotalTime>
  <Words>215</Words>
  <Application>Microsoft Office PowerPoint</Application>
  <PresentationFormat>Předvádění na obrazovce (4:3)</PresentationFormat>
  <Paragraphs>51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Motiv sady Office</vt:lpstr>
      <vt:lpstr>1_Default Design</vt:lpstr>
      <vt:lpstr>Prezentace aplikace PowerPoint</vt:lpstr>
      <vt:lpstr>Anotace</vt:lpstr>
      <vt:lpstr>Daňová soustava Poplatky</vt:lpstr>
      <vt:lpstr>Správcem daní je finanční úřad</vt:lpstr>
      <vt:lpstr>Formy daní </vt:lpstr>
      <vt:lpstr>Dělení přímých daní</vt:lpstr>
      <vt:lpstr>Daně nepřímé </vt:lpstr>
      <vt:lpstr>Poplatky </vt:lpstr>
      <vt:lpstr>Zdroj: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Daňová soustava</dc:title>
  <dc:creator>vlada</dc:creator>
  <cp:lastModifiedBy>user</cp:lastModifiedBy>
  <cp:revision>8</cp:revision>
  <dcterms:modified xsi:type="dcterms:W3CDTF">2014-03-23T08:03:44Z</dcterms:modified>
</cp:coreProperties>
</file>