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9" r:id="rId2"/>
    <p:sldId id="273" r:id="rId3"/>
    <p:sldId id="257" r:id="rId4"/>
    <p:sldId id="258" r:id="rId5"/>
    <p:sldId id="256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18335F-3091-4865-81E7-EAC07A26ACC6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8F65F2-8EF0-4505-80B4-7C20BC31A1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1489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68690-565B-4CF7-91DD-3A1E30B21E0A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2AF30E6-AE56-4C2D-8B59-C01720AB96B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68690-565B-4CF7-91DD-3A1E30B21E0A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F30E6-AE56-4C2D-8B59-C01720AB9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68690-565B-4CF7-91DD-3A1E30B21E0A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F30E6-AE56-4C2D-8B59-C01720AB96B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68690-565B-4CF7-91DD-3A1E30B21E0A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F30E6-AE56-4C2D-8B59-C01720AB96B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68690-565B-4CF7-91DD-3A1E30B21E0A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F30E6-AE56-4C2D-8B59-C01720AB96B2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68690-565B-4CF7-91DD-3A1E30B21E0A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F30E6-AE56-4C2D-8B59-C01720AB9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68690-565B-4CF7-91DD-3A1E30B21E0A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F30E6-AE56-4C2D-8B59-C01720AB9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68690-565B-4CF7-91DD-3A1E30B21E0A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F30E6-AE56-4C2D-8B59-C01720AB9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68690-565B-4CF7-91DD-3A1E30B21E0A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F30E6-AE56-4C2D-8B59-C01720AB9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68690-565B-4CF7-91DD-3A1E30B21E0A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F30E6-AE56-4C2D-8B59-C01720AB9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568690-565B-4CF7-91DD-3A1E30B21E0A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F30E6-AE56-4C2D-8B59-C01720AB96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7568690-565B-4CF7-91DD-3A1E30B21E0A}" type="datetimeFigureOut">
              <a:rPr lang="cs-CZ" smtClean="0"/>
              <a:t>12.12.2011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2AF30E6-AE56-4C2D-8B59-C01720AB96B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196752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547814" y="2852936"/>
            <a:ext cx="691261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dirty="0"/>
              <a:t>Název školy:  </a:t>
            </a:r>
            <a:r>
              <a:rPr lang="cs-CZ" i="1" dirty="0"/>
              <a:t>Základní škola a mateřská škola, </a:t>
            </a:r>
            <a:r>
              <a:rPr lang="cs-CZ" i="1" noProof="1"/>
              <a:t>Hlušice</a:t>
            </a:r>
            <a:endParaRPr lang="cs-CZ" noProof="1"/>
          </a:p>
          <a:p>
            <a:pPr>
              <a:defRPr/>
            </a:pPr>
            <a:r>
              <a:rPr lang="cs-CZ" dirty="0"/>
              <a:t>Autor: </a:t>
            </a:r>
            <a:r>
              <a:rPr lang="cs-CZ" i="1" dirty="0"/>
              <a:t>Mgr. Svatoňová Pavlína</a:t>
            </a:r>
          </a:p>
          <a:p>
            <a:pPr>
              <a:defRPr/>
            </a:pPr>
            <a:r>
              <a:rPr lang="cs-CZ" dirty="0"/>
              <a:t>Číslo projektu: CZ.1.07/1.4.00/21.3235</a:t>
            </a:r>
          </a:p>
          <a:p>
            <a:pPr>
              <a:defRPr/>
            </a:pPr>
            <a:r>
              <a:rPr lang="cs-CZ" dirty="0"/>
              <a:t>Název:	 </a:t>
            </a:r>
            <a:r>
              <a:rPr lang="cs-CZ" dirty="0" smtClean="0"/>
              <a:t>VY_32_INOVACE_2B_17_Protektorát </a:t>
            </a:r>
            <a:r>
              <a:rPr lang="cs-CZ" dirty="0" smtClean="0"/>
              <a:t>Čechy a Morava</a:t>
            </a:r>
            <a:endParaRPr lang="cs-CZ" dirty="0"/>
          </a:p>
          <a:p>
            <a:pPr>
              <a:defRPr/>
            </a:pPr>
            <a:r>
              <a:rPr lang="cs-CZ" dirty="0" smtClean="0"/>
              <a:t>Téma: Dějepis na 2. stupni ZŠ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2313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budou seznámeni s obdobím protektorátu Čechy a Morava, s jeho správním uspořádáním, okupační správou. </a:t>
            </a:r>
          </a:p>
          <a:p>
            <a:r>
              <a:rPr lang="cs-CZ" dirty="0" smtClean="0"/>
              <a:t>Dále budou informováni o odboji domácím i zahraničním, o atentátu na Heydricha a na závěr o osvobození ČSR.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3886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Protektorát Čechy a Morava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16.3. 1938 – 8. a 9. 5. 1945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8123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z="2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5405" y="1600201"/>
            <a:ext cx="2964547" cy="1975130"/>
          </a:xfrm>
        </p:spPr>
      </p:pic>
      <p:sp>
        <p:nvSpPr>
          <p:cNvPr id="5" name="TextovéPole 4"/>
          <p:cNvSpPr txBox="1"/>
          <p:nvPr/>
        </p:nvSpPr>
        <p:spPr>
          <a:xfrm>
            <a:off x="1907704" y="4149080"/>
            <a:ext cx="717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132856"/>
            <a:ext cx="1440160" cy="1680187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27984" y="4123201"/>
            <a:ext cx="36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znak Protektorátu </a:t>
            </a:r>
            <a:r>
              <a:rPr lang="cs-CZ" dirty="0"/>
              <a:t>Č</a:t>
            </a:r>
            <a:r>
              <a:rPr lang="cs-CZ" dirty="0" smtClean="0"/>
              <a:t>echy a </a:t>
            </a:r>
            <a:r>
              <a:rPr lang="cs-CZ" dirty="0" err="1" smtClean="0"/>
              <a:t>Moarava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7889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Správní uspořádání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Formálně autonomní území, ale muselo jednat v souladu s politickými, vojenskými a hospodářskými potřebami říše</a:t>
            </a:r>
          </a:p>
          <a:p>
            <a:r>
              <a:rPr lang="cs-CZ" dirty="0" smtClean="0"/>
              <a:t>16. března byl vyhlášen Výnos vůdce a říšského kancléře o vytvoření Protektorátu Čechy a Morava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3573016"/>
            <a:ext cx="3960440" cy="2789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4791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Parlament byl rozpuštěn, nahradil ho výbor Národního souručenství</a:t>
            </a:r>
          </a:p>
          <a:p>
            <a:r>
              <a:rPr lang="cs-CZ" dirty="0" smtClean="0"/>
              <a:t>Představiteli protektorátní správy byl státní prezident Emil Hácha a protektorátní vláda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329742"/>
            <a:ext cx="3672408" cy="245592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5877272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Emil Hácha při jednání s A. </a:t>
            </a:r>
            <a:r>
              <a:rPr lang="cs-CZ" sz="1200" dirty="0" err="1" smtClean="0"/>
              <a:t>Hitlerm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4048" y="3501008"/>
            <a:ext cx="345638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Každé rozhodnutí protektorátní vlády mohlo být zrušeno s odvoláním na říšské zákony.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63489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Německá okupační správa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území protektorátu A. Hitlera přímo zastupoval říšský protektor </a:t>
            </a:r>
            <a:r>
              <a:rPr lang="cs-CZ" dirty="0" smtClean="0">
                <a:solidFill>
                  <a:schemeClr val="tx2"/>
                </a:solidFill>
              </a:rPr>
              <a:t>Konstantin von </a:t>
            </a:r>
            <a:r>
              <a:rPr lang="cs-CZ" dirty="0" err="1" smtClean="0">
                <a:solidFill>
                  <a:schemeClr val="tx2"/>
                </a:solidFill>
              </a:rPr>
              <a:t>Neurath</a:t>
            </a:r>
            <a:endParaRPr lang="cs-CZ" dirty="0" smtClean="0">
              <a:solidFill>
                <a:schemeClr val="tx2"/>
              </a:solidFill>
            </a:endParaRPr>
          </a:p>
          <a:p>
            <a:r>
              <a:rPr lang="cs-CZ" dirty="0" smtClean="0"/>
              <a:t>Zástupcem protektora ve funkci státního tajemníka byl jmenován </a:t>
            </a:r>
            <a:r>
              <a:rPr lang="cs-CZ" dirty="0" smtClean="0">
                <a:solidFill>
                  <a:schemeClr val="tx2"/>
                </a:solidFill>
              </a:rPr>
              <a:t>Karl Hermann Frank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5695" y="3429000"/>
            <a:ext cx="1728192" cy="2355235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025695" y="6130754"/>
            <a:ext cx="201354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Konstantin von </a:t>
            </a:r>
            <a:r>
              <a:rPr lang="cs-CZ" sz="1200" dirty="0" err="1" smtClean="0"/>
              <a:t>Neurath</a:t>
            </a:r>
            <a:endParaRPr lang="cs-CZ" sz="1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24063" y="3429000"/>
            <a:ext cx="2122341" cy="216024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995936" y="6094581"/>
            <a:ext cx="198473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 Frank a Heydrich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220356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Český odboj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Naprostá většina Čechů zřízení protektorátu odmítla, což se projevovalo především při shromážděních u příležitosti státních svátků nebo kulturních akcích</a:t>
            </a:r>
          </a:p>
          <a:p>
            <a:pPr algn="just"/>
            <a:r>
              <a:rPr lang="cs-CZ" dirty="0" smtClean="0"/>
              <a:t>Už v roce 1939 začaly vznikat tajné odbojové organizace, jejich hlavním cílem byla obnova československého státu</a:t>
            </a:r>
          </a:p>
          <a:p>
            <a:pPr algn="just"/>
            <a:r>
              <a:rPr lang="cs-CZ" dirty="0" smtClean="0"/>
              <a:t>Činnost odboje: shromažďování zbraní, peněz, spojení se zahraničním odbojem, protinacistická agitace pomocí letáků a časopisů, organizoval přechody do zahraničí a 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6587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Odbojové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>
                <a:solidFill>
                  <a:schemeClr val="tx2"/>
                </a:solidFill>
              </a:rPr>
              <a:t>Obrana národa ON </a:t>
            </a:r>
            <a:r>
              <a:rPr lang="cs-CZ" dirty="0"/>
              <a:t>– patřil sem i předseda protektorátní vlády Alois Eliáš a velitelem byl generál Josef Bílý</a:t>
            </a:r>
          </a:p>
          <a:p>
            <a:pPr algn="just"/>
            <a:r>
              <a:rPr lang="cs-CZ" dirty="0">
                <a:solidFill>
                  <a:schemeClr val="tx2"/>
                </a:solidFill>
              </a:rPr>
              <a:t>Petiční výbor Věrni zůstaneme PVVZ </a:t>
            </a:r>
            <a:endParaRPr lang="cs-CZ" dirty="0" smtClean="0">
              <a:solidFill>
                <a:schemeClr val="tx2"/>
              </a:solidFill>
            </a:endParaRPr>
          </a:p>
          <a:p>
            <a:pPr algn="just"/>
            <a:r>
              <a:rPr lang="cs-CZ" dirty="0" smtClean="0">
                <a:solidFill>
                  <a:schemeClr val="tx2"/>
                </a:solidFill>
              </a:rPr>
              <a:t>Politické ústředí PÚ</a:t>
            </a:r>
          </a:p>
          <a:p>
            <a:pPr algn="just"/>
            <a:r>
              <a:rPr lang="cs-CZ" dirty="0" smtClean="0">
                <a:solidFill>
                  <a:schemeClr val="tx2"/>
                </a:solidFill>
              </a:rPr>
              <a:t>Komunistická strana KSČ </a:t>
            </a:r>
            <a:r>
              <a:rPr lang="cs-CZ" dirty="0" smtClean="0"/>
              <a:t>– vydávali ilegální Rudé právo</a:t>
            </a:r>
          </a:p>
          <a:p>
            <a:pPr algn="just"/>
            <a:r>
              <a:rPr lang="cs-CZ" dirty="0" smtClean="0"/>
              <a:t>Byly vydávány odbojové časopisy V boji!, Český kurýr aj.</a:t>
            </a:r>
          </a:p>
          <a:p>
            <a:pPr algn="just"/>
            <a:r>
              <a:rPr lang="cs-CZ" dirty="0" smtClean="0"/>
              <a:t>Na jaře 1940 bylo ustanoveno  </a:t>
            </a:r>
            <a:r>
              <a:rPr lang="cs-CZ" dirty="0" smtClean="0">
                <a:solidFill>
                  <a:schemeClr val="tx2"/>
                </a:solidFill>
              </a:rPr>
              <a:t>Ústřední vedení odboje domácího ÚVOD</a:t>
            </a:r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5241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17. listopad 1939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= uzavření českých vysokých škol</a:t>
            </a:r>
          </a:p>
          <a:p>
            <a:r>
              <a:rPr lang="cs-CZ" dirty="0" smtClean="0"/>
              <a:t>28. října došlo k živelné pražské demonstraci</a:t>
            </a:r>
          </a:p>
          <a:p>
            <a:r>
              <a:rPr lang="cs-CZ" dirty="0" smtClean="0"/>
              <a:t>15. listopadu se v demonstraci proměnil pohřeb </a:t>
            </a:r>
            <a:r>
              <a:rPr lang="cs-CZ" dirty="0"/>
              <a:t>J</a:t>
            </a:r>
            <a:r>
              <a:rPr lang="cs-CZ" dirty="0" smtClean="0"/>
              <a:t>ana Opletala – oběť pražských protestů</a:t>
            </a:r>
          </a:p>
          <a:p>
            <a:r>
              <a:rPr lang="cs-CZ" dirty="0" smtClean="0"/>
              <a:t>Odpově</a:t>
            </a:r>
            <a:r>
              <a:rPr lang="cs-CZ" dirty="0"/>
              <a:t>ď</a:t>
            </a:r>
            <a:r>
              <a:rPr lang="cs-CZ" dirty="0" smtClean="0"/>
              <a:t> nacistů na tyto demonstrace bylo uzavření vysokých škol a uvěznění 1200 studentů v koncentračním táboře</a:t>
            </a:r>
          </a:p>
          <a:p>
            <a:r>
              <a:rPr lang="cs-CZ" dirty="0" smtClean="0"/>
              <a:t>Němci tak nechtěli jen potlačit demonstrace, ale i zničit českou inteligenci</a:t>
            </a:r>
          </a:p>
        </p:txBody>
      </p:sp>
    </p:spTree>
    <p:extLst>
      <p:ext uri="{BB962C8B-B14F-4D97-AF65-F5344CB8AC3E}">
        <p14:creationId xmlns:p14="http://schemas.microsoft.com/office/powerpoint/2010/main" val="165707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Zahraniční odboj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V zahraničí byl ustanoven Československý národní výbor, v jehož čele byl Edvard Beneš a místopředsedou výboru Jan Šrámek</a:t>
            </a:r>
          </a:p>
          <a:p>
            <a:pPr algn="just"/>
            <a:r>
              <a:rPr lang="cs-CZ" dirty="0" smtClean="0"/>
              <a:t>1939 bylo ustanoveno československé vojsko</a:t>
            </a:r>
          </a:p>
          <a:p>
            <a:pPr algn="just"/>
            <a:r>
              <a:rPr lang="cs-CZ" dirty="0" smtClean="0"/>
              <a:t>1940 vzniklo v Londýně </a:t>
            </a:r>
            <a:r>
              <a:rPr lang="cs-CZ" dirty="0" smtClean="0">
                <a:solidFill>
                  <a:schemeClr val="tx2"/>
                </a:solidFill>
              </a:rPr>
              <a:t>Prozatímní československé státní zřízení </a:t>
            </a:r>
            <a:r>
              <a:rPr lang="cs-CZ" dirty="0" smtClean="0"/>
              <a:t>– prezidentem byl E. Beneš, v čele zahraniční vlády byl </a:t>
            </a:r>
            <a:r>
              <a:rPr lang="cs-CZ" dirty="0"/>
              <a:t>J</a:t>
            </a:r>
            <a:r>
              <a:rPr lang="cs-CZ" dirty="0" smtClean="0"/>
              <a:t>an Šrámek a jako poradní sbor fungovala Státní rada</a:t>
            </a:r>
          </a:p>
          <a:p>
            <a:pPr algn="just"/>
            <a:r>
              <a:rPr lang="cs-CZ" dirty="0" smtClean="0"/>
              <a:t>1941 dosáhla československá zahraniční vláda plného uznání od Velké </a:t>
            </a:r>
            <a:r>
              <a:rPr lang="cs-CZ" dirty="0"/>
              <a:t>B</a:t>
            </a:r>
            <a:r>
              <a:rPr lang="cs-CZ" dirty="0" smtClean="0"/>
              <a:t>ritánie a Sovětského svazu</a:t>
            </a:r>
          </a:p>
        </p:txBody>
      </p:sp>
    </p:spTree>
    <p:extLst>
      <p:ext uri="{BB962C8B-B14F-4D97-AF65-F5344CB8AC3E}">
        <p14:creationId xmlns:p14="http://schemas.microsoft.com/office/powerpoint/2010/main" val="429140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Reinhard Heydrich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Nahradil ve funkci K. </a:t>
            </a:r>
            <a:r>
              <a:rPr lang="cs-CZ" dirty="0" err="1"/>
              <a:t>N</a:t>
            </a:r>
            <a:r>
              <a:rPr lang="cs-CZ" dirty="0" err="1" smtClean="0"/>
              <a:t>euratha</a:t>
            </a:r>
            <a:r>
              <a:rPr lang="cs-CZ" dirty="0" smtClean="0"/>
              <a:t> </a:t>
            </a:r>
          </a:p>
          <a:p>
            <a:r>
              <a:rPr lang="cs-CZ" dirty="0" smtClean="0"/>
              <a:t>27.9.1941 vyhlášeno stanné právo</a:t>
            </a:r>
          </a:p>
          <a:p>
            <a:r>
              <a:rPr lang="cs-CZ" dirty="0" smtClean="0"/>
              <a:t>Začaly hromadné popravy</a:t>
            </a:r>
          </a:p>
          <a:p>
            <a:r>
              <a:rPr lang="cs-CZ" dirty="0" smtClean="0"/>
              <a:t>K smrti byl odsouzen za svou odbojářskou činnost A. Eliáš</a:t>
            </a:r>
          </a:p>
          <a:p>
            <a:r>
              <a:rPr lang="cs-CZ" dirty="0" smtClean="0"/>
              <a:t>Ve třech tajných projevech </a:t>
            </a:r>
            <a:r>
              <a:rPr lang="cs-CZ" dirty="0"/>
              <a:t>H</a:t>
            </a:r>
            <a:r>
              <a:rPr lang="cs-CZ" dirty="0" smtClean="0"/>
              <a:t>eydrich nastínil plán germanizace – polovina obyvatel byla vhodná k poněmčení, ostatní měli být zlikvidování</a:t>
            </a:r>
          </a:p>
          <a:p>
            <a:r>
              <a:rPr lang="cs-CZ" dirty="0" smtClean="0"/>
              <a:t>Zesílilo tako vyhlazování Židů, ti byli od roku 1942 shromažďováni v Terezíně a odtud dále transportováni do vyhlazovacích táborů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7694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Atentát na </a:t>
            </a:r>
            <a:r>
              <a:rPr lang="cs-CZ" dirty="0"/>
              <a:t>H</a:t>
            </a:r>
            <a:r>
              <a:rPr lang="cs-CZ" dirty="0" smtClean="0"/>
              <a:t>eydricha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Jednání </a:t>
            </a:r>
            <a:r>
              <a:rPr lang="cs-CZ" dirty="0"/>
              <a:t>H</a:t>
            </a:r>
            <a:r>
              <a:rPr lang="cs-CZ" dirty="0" smtClean="0"/>
              <a:t>eydricha vedlo domácí a zahraniční odboj k atentátu</a:t>
            </a:r>
          </a:p>
          <a:p>
            <a:r>
              <a:rPr lang="cs-CZ" dirty="0" smtClean="0"/>
              <a:t>Atentátem byli pověřeni vojáci </a:t>
            </a:r>
            <a:r>
              <a:rPr lang="cs-CZ" dirty="0" smtClean="0">
                <a:solidFill>
                  <a:schemeClr val="tx2"/>
                </a:solidFill>
              </a:rPr>
              <a:t>Jan Kubiš a Jozef Gabčík</a:t>
            </a:r>
          </a:p>
          <a:p>
            <a:r>
              <a:rPr lang="cs-CZ" dirty="0" smtClean="0"/>
              <a:t>Podařilo se jim </a:t>
            </a:r>
            <a:r>
              <a:rPr lang="cs-CZ" dirty="0"/>
              <a:t>H</a:t>
            </a:r>
            <a:r>
              <a:rPr lang="cs-CZ" dirty="0" smtClean="0"/>
              <a:t>eydricha těžce zranit a ten 4.6. 1942 na následky zranění zemřel</a:t>
            </a:r>
          </a:p>
          <a:p>
            <a:r>
              <a:rPr lang="cs-CZ" dirty="0" smtClean="0"/>
              <a:t>Reakcí nacistů na atentát byly hromadné popravy, stanné právo a 10.6.1942 vyhlazení obce Lidice, následně 24.6. vyhlazení osady Ležáky</a:t>
            </a:r>
          </a:p>
          <a:p>
            <a:r>
              <a:rPr lang="cs-CZ" dirty="0" smtClean="0"/>
              <a:t>18.6. byli Kubiš, </a:t>
            </a:r>
            <a:r>
              <a:rPr lang="cs-CZ" dirty="0"/>
              <a:t>G</a:t>
            </a:r>
            <a:r>
              <a:rPr lang="cs-CZ" dirty="0" smtClean="0"/>
              <a:t>abčík a jejich skupina odhalena v kryptě kostela, přesto je nacisté nedostali živé, schovali si pro sebe poslední náboj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66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908720"/>
            <a:ext cx="2011680" cy="2907792"/>
          </a:xfrm>
        </p:spPr>
      </p:pic>
      <p:sp>
        <p:nvSpPr>
          <p:cNvPr id="5" name="TextovéPole 4"/>
          <p:cNvSpPr txBox="1"/>
          <p:nvPr/>
        </p:nvSpPr>
        <p:spPr>
          <a:xfrm>
            <a:off x="611560" y="4105373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Reinhard </a:t>
            </a:r>
            <a:r>
              <a:rPr lang="cs-CZ" dirty="0"/>
              <a:t>H</a:t>
            </a:r>
            <a:r>
              <a:rPr lang="cs-CZ" dirty="0" smtClean="0"/>
              <a:t>eydrich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908720"/>
            <a:ext cx="2152650" cy="28575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707904" y="4105373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Jan Kubiš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908720"/>
            <a:ext cx="2143125" cy="2857500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598029" y="4105373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Jozef </a:t>
            </a:r>
            <a:r>
              <a:rPr lang="cs-CZ" dirty="0"/>
              <a:t>G</a:t>
            </a:r>
            <a:r>
              <a:rPr lang="cs-CZ" dirty="0" smtClean="0"/>
              <a:t>abčík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87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Situace na Slovensku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cs-CZ" dirty="0" smtClean="0"/>
              <a:t>1943 byla ustanovena ilegální Slovenská národní rada, která přijala program obnovy Československa</a:t>
            </a:r>
          </a:p>
          <a:p>
            <a:pPr algn="just"/>
            <a:r>
              <a:rPr lang="cs-CZ" dirty="0" smtClean="0"/>
              <a:t>Začalo být chystáno povstání v čele s Jánem </a:t>
            </a:r>
            <a:r>
              <a:rPr lang="cs-CZ" dirty="0" err="1" smtClean="0"/>
              <a:t>Golianem</a:t>
            </a:r>
            <a:r>
              <a:rPr lang="cs-CZ" dirty="0" smtClean="0"/>
              <a:t>, propuklo v srpnu 1944, centrem se stala </a:t>
            </a:r>
            <a:r>
              <a:rPr lang="cs-CZ" dirty="0" err="1"/>
              <a:t>B</a:t>
            </a:r>
            <a:r>
              <a:rPr lang="cs-CZ" dirty="0" err="1" smtClean="0"/>
              <a:t>anska</a:t>
            </a:r>
            <a:r>
              <a:rPr lang="cs-CZ" dirty="0" smtClean="0"/>
              <a:t> Bystrica</a:t>
            </a:r>
          </a:p>
          <a:p>
            <a:pPr algn="just"/>
            <a:r>
              <a:rPr lang="cs-CZ" dirty="0" smtClean="0"/>
              <a:t>V září byla zahájena sovětskou armádou a 1. československým armádním sborem </a:t>
            </a:r>
            <a:r>
              <a:rPr lang="cs-CZ" dirty="0" err="1" smtClean="0"/>
              <a:t>východokarpatská</a:t>
            </a:r>
            <a:r>
              <a:rPr lang="cs-CZ" dirty="0" smtClean="0"/>
              <a:t> operace</a:t>
            </a:r>
          </a:p>
          <a:p>
            <a:pPr algn="just"/>
            <a:r>
              <a:rPr lang="cs-CZ" dirty="0" smtClean="0"/>
              <a:t>Povstání dokázalo německým jednotkám čelit 2 měsíce, mělo velký politický a morální význam, vyslovilo se tak k myšlence obnovení Československa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42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Cesta ke svobodě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Duben 1945 válka se dostala na Moravu</a:t>
            </a:r>
          </a:p>
          <a:p>
            <a:r>
              <a:rPr lang="cs-CZ" dirty="0" smtClean="0"/>
              <a:t>Byla osvobozena Ostrava, Brno do západního pohraničí vstoupila americká armáda</a:t>
            </a:r>
          </a:p>
          <a:p>
            <a:r>
              <a:rPr lang="cs-CZ" dirty="0" smtClean="0"/>
              <a:t>Zprávy o dobytí Berlína a sebevraždě Hitlera vyvolaly živelné povstání</a:t>
            </a:r>
          </a:p>
          <a:p>
            <a:r>
              <a:rPr lang="cs-CZ" dirty="0" smtClean="0"/>
              <a:t>Praha povstala 5.5.1945, do čela povstání se postavila Česká národní rada</a:t>
            </a:r>
          </a:p>
          <a:p>
            <a:r>
              <a:rPr lang="cs-CZ" dirty="0" smtClean="0"/>
              <a:t>Přestože </a:t>
            </a:r>
            <a:r>
              <a:rPr lang="cs-CZ" dirty="0"/>
              <a:t>N</a:t>
            </a:r>
            <a:r>
              <a:rPr lang="cs-CZ" dirty="0" smtClean="0"/>
              <a:t>ěmecko podepsalo 7.5. v </a:t>
            </a:r>
            <a:r>
              <a:rPr lang="cs-CZ" dirty="0"/>
              <a:t>R</a:t>
            </a:r>
            <a:r>
              <a:rPr lang="cs-CZ" dirty="0" smtClean="0"/>
              <a:t>emeši kapitulaci, v Čechách se bojovalo dál</a:t>
            </a:r>
          </a:p>
          <a:p>
            <a:r>
              <a:rPr lang="cs-CZ" dirty="0" smtClean="0"/>
              <a:t>8.5. Němci podepsali protokol o provedení formy kapitulace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0306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smtClean="0"/>
              <a:t>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KVAČEK, Robert. </a:t>
            </a:r>
            <a:r>
              <a:rPr lang="cs-CZ" sz="1400" i="1" dirty="0"/>
              <a:t>České dějiny II</a:t>
            </a:r>
            <a:r>
              <a:rPr lang="cs-CZ" sz="1400" dirty="0"/>
              <a:t>. 1 : SPL - Práce, 2002. Česká společnost za druhé světové války, s. 237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Vlastní text autora</a:t>
            </a:r>
          </a:p>
          <a:p>
            <a:r>
              <a:rPr lang="cs-CZ" sz="1200" dirty="0" smtClean="0"/>
              <a:t>Protektor%C3%A1t </a:t>
            </a:r>
            <a:r>
              <a:rPr lang="cs-CZ" sz="1200" dirty="0"/>
              <a:t>%C4%8Cechy a Morava. In </a:t>
            </a:r>
            <a:r>
              <a:rPr lang="cs-CZ" sz="1200" i="1" dirty="0" err="1"/>
              <a:t>Wikipedia</a:t>
            </a:r>
            <a:r>
              <a:rPr lang="cs-CZ" sz="1200" i="1" dirty="0"/>
              <a:t> 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St. </a:t>
            </a:r>
            <a:r>
              <a:rPr lang="cs-CZ" sz="1200" dirty="0" err="1"/>
              <a:t>Petersburg</a:t>
            </a:r>
            <a:r>
              <a:rPr lang="cs-CZ" sz="1200" dirty="0"/>
              <a:t> (Florida) : </a:t>
            </a:r>
            <a:r>
              <a:rPr lang="cs-CZ" sz="1200" dirty="0" err="1"/>
              <a:t>Wikipedia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, last </a:t>
            </a:r>
            <a:r>
              <a:rPr lang="cs-CZ" sz="1200" dirty="0" err="1"/>
              <a:t>modified</a:t>
            </a:r>
            <a:r>
              <a:rPr lang="cs-CZ" sz="1200" dirty="0"/>
              <a:t> on 2011 [cit. 2011-12-04]. Dostupné z WWW: &lt;http://cs.wikipedia.org/wiki/Protektor%C3%A1t_%C4%8Cechy_a_Morava</a:t>
            </a:r>
            <a:r>
              <a:rPr lang="cs-CZ" sz="1200" dirty="0" smtClean="0"/>
              <a:t>&gt;.</a:t>
            </a:r>
          </a:p>
          <a:p>
            <a:r>
              <a:rPr lang="cs-CZ" sz="1200" i="1" dirty="0"/>
              <a:t>Www.google.cz</a:t>
            </a:r>
            <a:r>
              <a:rPr lang="cs-CZ" sz="1200" dirty="0"/>
              <a:t> [online]. 2000 [cit. 2011-12-04]. Obrázky </a:t>
            </a:r>
            <a:r>
              <a:rPr lang="cs-CZ" sz="1200" dirty="0" err="1"/>
              <a:t>google</a:t>
            </a:r>
            <a:r>
              <a:rPr lang="cs-CZ" sz="1200" dirty="0"/>
              <a:t>. Dostupné z WWW: &lt;http://www.google.cz/</a:t>
            </a:r>
            <a:r>
              <a:rPr lang="cs-CZ" sz="1200" dirty="0" err="1"/>
              <a:t>imgres?q</a:t>
            </a:r>
            <a:r>
              <a:rPr lang="cs-CZ" sz="1200" dirty="0"/>
              <a:t>=</a:t>
            </a:r>
            <a:r>
              <a:rPr lang="cs-CZ" sz="1200" dirty="0" err="1"/>
              <a:t>Konstantin+von+Neurath&amp;hl</a:t>
            </a:r>
            <a:r>
              <a:rPr lang="cs-CZ" sz="1200" dirty="0"/>
              <a:t>=</a:t>
            </a:r>
            <a:r>
              <a:rPr lang="cs-CZ" sz="1200" dirty="0" err="1"/>
              <a:t>cs&amp;sa</a:t>
            </a:r>
            <a:r>
              <a:rPr lang="cs-CZ" sz="1200" dirty="0"/>
              <a:t>=</a:t>
            </a:r>
            <a:r>
              <a:rPr lang="cs-CZ" sz="1200" dirty="0" err="1"/>
              <a:t>G&amp;biw</a:t>
            </a:r>
            <a:r>
              <a:rPr lang="cs-CZ" sz="1200" dirty="0"/>
              <a:t>=1440&amp;bih=676&amp;gbv=2&amp;tbm=</a:t>
            </a:r>
            <a:r>
              <a:rPr lang="cs-CZ" sz="1200" dirty="0" err="1"/>
              <a:t>isch&amp;tbnid</a:t>
            </a:r>
            <a:r>
              <a:rPr lang="cs-CZ" sz="1200" dirty="0"/>
              <a:t>=G8aqi391Jszp9M:&amp;</a:t>
            </a:r>
            <a:r>
              <a:rPr lang="cs-CZ" sz="1200" dirty="0" err="1"/>
              <a:t>imgrefurl</a:t>
            </a:r>
            <a:r>
              <a:rPr lang="cs-CZ" sz="1200" dirty="0"/>
              <a:t>=http://en.wikipedia.org/wiki/File:Bundesarchiv_N_1310_Bild-135,_Konstantin_von_Neurath.jpg&amp;docid=QGEWP2UrAPoyjM&amp;imgurl=http://upload.wikimedia.org/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/8/8d/Bundesarchiv_N_1310_Bild-135,_Konstantin_von_Neurath.jpg&amp;w=565&amp;h=770&amp;ei=ET3bTvu8K8zNsganyv35Cw&amp;zoom=1&amp;iact=</a:t>
            </a:r>
            <a:r>
              <a:rPr lang="cs-CZ" sz="1200" dirty="0" err="1"/>
              <a:t>hc&amp;vpx</a:t>
            </a:r>
            <a:r>
              <a:rPr lang="cs-CZ" sz="1200" dirty="0"/>
              <a:t>=420&amp;vpy=179&amp;dur=2737&amp;hovh=262&amp;hovw=192&amp;tx=120&amp;ty=136&amp;sig=107148459585245685087&amp;page=1&amp;tbnh=140&amp;tbnw=121&amp;start=0&amp;ndsp=24&amp;ved=1t:429,r:2,s:0</a:t>
            </a:r>
            <a:r>
              <a:rPr lang="cs-CZ" sz="1200" dirty="0" smtClean="0"/>
              <a:t>&gt;.</a:t>
            </a:r>
          </a:p>
          <a:p>
            <a:r>
              <a:rPr lang="cs-CZ" sz="1200" i="1" dirty="0"/>
              <a:t>Www.google.cz</a:t>
            </a:r>
            <a:r>
              <a:rPr lang="cs-CZ" sz="1200" dirty="0"/>
              <a:t> [online]. 2000 [cit. 2011-12-04]. Obrázky </a:t>
            </a:r>
            <a:r>
              <a:rPr lang="cs-CZ" sz="1200" dirty="0" err="1"/>
              <a:t>google</a:t>
            </a:r>
            <a:r>
              <a:rPr lang="cs-CZ" sz="1200" dirty="0"/>
              <a:t>. Dostupné z WWW: &lt;http://www.google.cz/</a:t>
            </a:r>
            <a:r>
              <a:rPr lang="cs-CZ" sz="1200" dirty="0" err="1"/>
              <a:t>imgres?q</a:t>
            </a:r>
            <a:r>
              <a:rPr lang="cs-CZ" sz="1200" dirty="0"/>
              <a:t>=</a:t>
            </a:r>
            <a:r>
              <a:rPr lang="cs-CZ" sz="1200" dirty="0" err="1"/>
              <a:t>karl+frank&amp;hl</a:t>
            </a:r>
            <a:r>
              <a:rPr lang="cs-CZ" sz="1200" dirty="0"/>
              <a:t>=</a:t>
            </a:r>
            <a:r>
              <a:rPr lang="cs-CZ" sz="1200" dirty="0" err="1"/>
              <a:t>cs&amp;biw</a:t>
            </a:r>
            <a:r>
              <a:rPr lang="cs-CZ" sz="1200" dirty="0"/>
              <a:t>=1440&amp;bih=676&amp;gbv=2&amp;tbm=</a:t>
            </a:r>
            <a:r>
              <a:rPr lang="cs-CZ" sz="1200" dirty="0" err="1"/>
              <a:t>isch&amp;tbnid</a:t>
            </a:r>
            <a:r>
              <a:rPr lang="cs-CZ" sz="1200" dirty="0"/>
              <a:t>=9lVXz73gEysOUM:&amp;</a:t>
            </a:r>
            <a:r>
              <a:rPr lang="cs-CZ" sz="1200" dirty="0" err="1"/>
              <a:t>imgrefurl</a:t>
            </a:r>
            <a:r>
              <a:rPr lang="cs-CZ" sz="1200" dirty="0"/>
              <a:t>=http://www.holocaustresearchproject.org/</a:t>
            </a:r>
            <a:r>
              <a:rPr lang="cs-CZ" sz="1200" dirty="0" err="1"/>
              <a:t>holoprelude</a:t>
            </a:r>
            <a:r>
              <a:rPr lang="cs-CZ" sz="1200" dirty="0"/>
              <a:t>/</a:t>
            </a:r>
            <a:r>
              <a:rPr lang="cs-CZ" sz="1200" dirty="0" err="1"/>
              <a:t>aboutthess.html&amp;docid</a:t>
            </a:r>
            <a:r>
              <a:rPr lang="cs-CZ" sz="1200" dirty="0"/>
              <a:t>=XI-hKqOU6gC1MM&amp;imgurl=http://www.holocaustresearchproject.org/</a:t>
            </a:r>
            <a:r>
              <a:rPr lang="cs-CZ" sz="1200" dirty="0" err="1"/>
              <a:t>holoprelude</a:t>
            </a:r>
            <a:r>
              <a:rPr lang="cs-CZ" sz="1200" dirty="0"/>
              <a:t>/</a:t>
            </a:r>
            <a:r>
              <a:rPr lang="cs-CZ" sz="1200" dirty="0" err="1"/>
              <a:t>images</a:t>
            </a:r>
            <a:r>
              <a:rPr lang="cs-CZ" sz="1200" dirty="0"/>
              <a:t>/Heydrich%252520and%252520Karl%252520Frank%252520on%252520Prague.jpg&amp;w=336&amp;h=342&amp;ei=0D3bTqvSDsHasgaP9uTUBg&amp;zoom=1&amp;iact=</a:t>
            </a:r>
            <a:r>
              <a:rPr lang="cs-CZ" sz="1200" dirty="0" err="1"/>
              <a:t>hc&amp;vpx</a:t>
            </a:r>
            <a:r>
              <a:rPr lang="cs-CZ" sz="1200" dirty="0"/>
              <a:t>=180&amp;vpy=142&amp;dur=3594&amp;hovh=227&amp;hovw=223&amp;tx=125&amp;ty=137&amp;sig=107148459585245685087&amp;page=1&amp;tbnh=152&amp;tbnw=148&amp;start=0&amp;ndsp=24&amp;ved=1t:429,r:0,s:0</a:t>
            </a:r>
            <a:r>
              <a:rPr lang="cs-CZ" sz="1200" dirty="0" smtClean="0"/>
              <a:t>&gt;.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52713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47667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r>
              <a:rPr lang="cs-CZ" sz="1200" i="1" dirty="0"/>
              <a:t>Www.google.cz</a:t>
            </a:r>
            <a:r>
              <a:rPr lang="cs-CZ" sz="1200" dirty="0"/>
              <a:t> [online]. 2000 [cit. 2011-12-04]. Obrázky </a:t>
            </a:r>
            <a:r>
              <a:rPr lang="cs-CZ" sz="1200" dirty="0" err="1"/>
              <a:t>google</a:t>
            </a:r>
            <a:r>
              <a:rPr lang="cs-CZ" sz="1200" dirty="0"/>
              <a:t>. Dostupné z WWW: &lt;http://www.google.cz/</a:t>
            </a:r>
            <a:r>
              <a:rPr lang="cs-CZ" sz="1200" dirty="0" err="1"/>
              <a:t>imgres?q</a:t>
            </a:r>
            <a:r>
              <a:rPr lang="cs-CZ" sz="1200" dirty="0"/>
              <a:t>=</a:t>
            </a:r>
            <a:r>
              <a:rPr lang="cs-CZ" sz="1200" dirty="0" err="1"/>
              <a:t>reinhard+heydrich&amp;hl</a:t>
            </a:r>
            <a:r>
              <a:rPr lang="cs-CZ" sz="1200" dirty="0"/>
              <a:t>=</a:t>
            </a:r>
            <a:r>
              <a:rPr lang="cs-CZ" sz="1200" dirty="0" err="1"/>
              <a:t>cs&amp;sa</a:t>
            </a:r>
            <a:r>
              <a:rPr lang="cs-CZ" sz="1200" dirty="0"/>
              <a:t>=</a:t>
            </a:r>
            <a:r>
              <a:rPr lang="cs-CZ" sz="1200" dirty="0" err="1"/>
              <a:t>X&amp;biw</a:t>
            </a:r>
            <a:r>
              <a:rPr lang="cs-CZ" sz="1200" dirty="0"/>
              <a:t>=1440&amp;bih=676&amp;tbm=</a:t>
            </a:r>
            <a:r>
              <a:rPr lang="cs-CZ" sz="1200" dirty="0" err="1"/>
              <a:t>isch&amp;prmd</a:t>
            </a:r>
            <a:r>
              <a:rPr lang="cs-CZ" sz="1200" dirty="0"/>
              <a:t>=</a:t>
            </a:r>
            <a:r>
              <a:rPr lang="cs-CZ" sz="1200" dirty="0" err="1"/>
              <a:t>imvnso&amp;tbnid</a:t>
            </a:r>
            <a:r>
              <a:rPr lang="cs-CZ" sz="1200" dirty="0"/>
              <a:t>=ycmJzZ1W5Gs4OM:&amp;</a:t>
            </a:r>
            <a:r>
              <a:rPr lang="cs-CZ" sz="1200" dirty="0" err="1"/>
              <a:t>imgrefurl</a:t>
            </a:r>
            <a:r>
              <a:rPr lang="cs-CZ" sz="1200" dirty="0"/>
              <a:t>=http://en.wikipedia.org/wiki/</a:t>
            </a:r>
            <a:r>
              <a:rPr lang="cs-CZ" sz="1200" dirty="0" err="1"/>
              <a:t>Reinhard_Heydrich&amp;docid</a:t>
            </a:r>
            <a:r>
              <a:rPr lang="cs-CZ" sz="1200" dirty="0"/>
              <a:t>=ypCsTd6-249i7M&amp;imgurl=http://upload.wikimedia.org/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</a:t>
            </a:r>
            <a:r>
              <a:rPr lang="cs-CZ" sz="1200" dirty="0" err="1"/>
              <a:t>thumb</a:t>
            </a:r>
            <a:r>
              <a:rPr lang="cs-CZ" sz="1200" dirty="0"/>
              <a:t>/a/a5/Bundesarchiv_Bild_146-1969-054-16,_Reinhard_Heydrich.jpg/220px-Bundesarchiv_Bild_146-1969-054-16,_Reinhard_Heydrich.jpg&amp;w=220&amp;h=318&amp;ei=glDbToLiAYa6hAfM7-DWDg&amp;zoom=1&amp;iact=</a:t>
            </a:r>
            <a:r>
              <a:rPr lang="cs-CZ" sz="1200" dirty="0" err="1"/>
              <a:t>rc&amp;dur</a:t>
            </a:r>
            <a:r>
              <a:rPr lang="cs-CZ" sz="1200" dirty="0"/>
              <a:t>=587&amp;sig=107148459585245685087&amp;page=1&amp;tbnh=149&amp;tbnw=108&amp;start=0&amp;ndsp=26&amp;ved=1t:429,r:0,s:0&amp;tx=52&amp;ty=76</a:t>
            </a:r>
            <a:r>
              <a:rPr lang="cs-CZ" sz="1200" dirty="0" smtClean="0"/>
              <a:t>&gt;.</a:t>
            </a:r>
          </a:p>
          <a:p>
            <a:r>
              <a:rPr lang="cs-CZ" sz="1200" i="1" dirty="0"/>
              <a:t>Www.google.cz</a:t>
            </a:r>
            <a:r>
              <a:rPr lang="cs-CZ" sz="1200" dirty="0"/>
              <a:t> [online]. 2000 [cit. 2011-12-04]. Obrázky </a:t>
            </a:r>
            <a:r>
              <a:rPr lang="cs-CZ" sz="1200" dirty="0" err="1"/>
              <a:t>google</a:t>
            </a:r>
            <a:r>
              <a:rPr lang="cs-CZ" sz="1200" dirty="0"/>
              <a:t>. Dostupné z WWW: &lt;http://www.google.cz/</a:t>
            </a:r>
            <a:r>
              <a:rPr lang="cs-CZ" sz="1200" dirty="0" err="1"/>
              <a:t>imgres?q</a:t>
            </a:r>
            <a:r>
              <a:rPr lang="cs-CZ" sz="1200" dirty="0"/>
              <a:t>=jan+kubi%C5%A1&amp;hl=</a:t>
            </a:r>
            <a:r>
              <a:rPr lang="cs-CZ" sz="1200" dirty="0" err="1"/>
              <a:t>cs&amp;biw</a:t>
            </a:r>
            <a:r>
              <a:rPr lang="cs-CZ" sz="1200" dirty="0"/>
              <a:t>=1440&amp;bih=676&amp;gbv=2&amp;tbm=</a:t>
            </a:r>
            <a:r>
              <a:rPr lang="cs-CZ" sz="1200" dirty="0" err="1"/>
              <a:t>isch&amp;tbnid</a:t>
            </a:r>
            <a:r>
              <a:rPr lang="cs-CZ" sz="1200" dirty="0"/>
              <a:t>=</a:t>
            </a:r>
            <a:r>
              <a:rPr lang="cs-CZ" sz="1200" dirty="0" err="1"/>
              <a:t>JPWaROtJZIMweM</a:t>
            </a:r>
            <a:r>
              <a:rPr lang="cs-CZ" sz="1200" dirty="0"/>
              <a:t>:&amp;</a:t>
            </a:r>
            <a:r>
              <a:rPr lang="cs-CZ" sz="1200" dirty="0" err="1"/>
              <a:t>imgrefurl</a:t>
            </a:r>
            <a:r>
              <a:rPr lang="cs-CZ" sz="1200" dirty="0"/>
              <a:t>=http://www.vets.estranky.cz/</a:t>
            </a:r>
            <a:r>
              <a:rPr lang="cs-CZ" sz="1200" dirty="0" err="1"/>
              <a:t>clanky</a:t>
            </a:r>
            <a:r>
              <a:rPr lang="cs-CZ" sz="1200" dirty="0"/>
              <a:t>/galerie-hrdinu/</a:t>
            </a:r>
            <a:r>
              <a:rPr lang="cs-CZ" sz="1200" dirty="0" err="1"/>
              <a:t>rotmistr-jan-kubis.html&amp;docid</a:t>
            </a:r>
            <a:r>
              <a:rPr lang="cs-CZ" sz="1200" dirty="0"/>
              <a:t>=mGZ6CvyJSQ9W6M&amp;imgurl=http://www.vets.estranky.cz/</a:t>
            </a:r>
            <a:r>
              <a:rPr lang="cs-CZ" sz="1200" dirty="0" err="1"/>
              <a:t>img</a:t>
            </a:r>
            <a:r>
              <a:rPr lang="cs-CZ" sz="1200" dirty="0"/>
              <a:t>/</a:t>
            </a:r>
            <a:r>
              <a:rPr lang="cs-CZ" sz="1200" dirty="0" err="1"/>
              <a:t>picture</a:t>
            </a:r>
            <a:r>
              <a:rPr lang="cs-CZ" sz="1200" dirty="0"/>
              <a:t>/8365/Jan-Kubi%2525C5%2525A1.jpg&amp;w=226&amp;h=300&amp;ei=GVHbTqTIA9OzhAeY6LibDg&amp;zoom=1&amp;iact=</a:t>
            </a:r>
            <a:r>
              <a:rPr lang="cs-CZ" sz="1200" dirty="0" err="1"/>
              <a:t>hc&amp;vpx</a:t>
            </a:r>
            <a:r>
              <a:rPr lang="cs-CZ" sz="1200" dirty="0"/>
              <a:t>=169&amp;vpy=171&amp;dur=127&amp;hovh=240&amp;hovw=180&amp;tx=116&amp;ty=144&amp;sig=107148459585245685087&amp;page=1&amp;tbnh=151&amp;tbnw=126&amp;start=0&amp;ndsp=23&amp;ved=1t:429,r:0,s:0</a:t>
            </a:r>
            <a:r>
              <a:rPr lang="cs-CZ" sz="1200" dirty="0" smtClean="0"/>
              <a:t>&gt;.</a:t>
            </a:r>
          </a:p>
          <a:p>
            <a:r>
              <a:rPr lang="cs-CZ" sz="1200" i="1" dirty="0"/>
              <a:t>Www.google.cz</a:t>
            </a:r>
            <a:r>
              <a:rPr lang="cs-CZ" sz="1200" dirty="0"/>
              <a:t> [online]. 2000 [cit. 2011-12-04]. Obrázky </a:t>
            </a:r>
            <a:r>
              <a:rPr lang="cs-CZ" sz="1200" dirty="0" err="1"/>
              <a:t>google</a:t>
            </a:r>
            <a:r>
              <a:rPr lang="cs-CZ" sz="1200" dirty="0"/>
              <a:t>. Dostupné z WWW: &lt;http://www.google.cz/</a:t>
            </a:r>
            <a:r>
              <a:rPr lang="cs-CZ" sz="1200" dirty="0" err="1"/>
              <a:t>imgres?q</a:t>
            </a:r>
            <a:r>
              <a:rPr lang="cs-CZ" sz="1200" dirty="0"/>
              <a:t>=jozef+gab%C4%8D%C3%ADk&amp;num=10&amp;hl=</a:t>
            </a:r>
            <a:r>
              <a:rPr lang="cs-CZ" sz="1200" dirty="0" err="1"/>
              <a:t>cs&amp;gbv</a:t>
            </a:r>
            <a:r>
              <a:rPr lang="cs-CZ" sz="1200" dirty="0"/>
              <a:t>=2&amp;biw=1440&amp;bih=676&amp;tbm=</a:t>
            </a:r>
            <a:r>
              <a:rPr lang="cs-CZ" sz="1200" dirty="0" err="1"/>
              <a:t>isch&amp;tbnid</a:t>
            </a:r>
            <a:r>
              <a:rPr lang="cs-CZ" sz="1200" dirty="0"/>
              <a:t>=Px8wL6GaAxqssM:&amp;</a:t>
            </a:r>
            <a:r>
              <a:rPr lang="cs-CZ" sz="1200" dirty="0" err="1"/>
              <a:t>imgrefurl</a:t>
            </a:r>
            <a:r>
              <a:rPr lang="cs-CZ" sz="1200" dirty="0"/>
              <a:t>=http://cs.wikipedia.org/wiki/Jozef_Gab%25C4%258D%25C3%25ADk&amp;docid=</a:t>
            </a:r>
            <a:r>
              <a:rPr lang="cs-CZ" sz="1200" dirty="0" err="1"/>
              <a:t>EtR_WidljiXFzM&amp;imgurl</a:t>
            </a:r>
            <a:r>
              <a:rPr lang="cs-CZ" sz="1200" dirty="0"/>
              <a:t>=http://upload.wikimedia.org/</a:t>
            </a:r>
            <a:r>
              <a:rPr lang="cs-CZ" sz="1200" dirty="0" err="1"/>
              <a:t>wikipedia</a:t>
            </a:r>
            <a:r>
              <a:rPr lang="cs-CZ" sz="1200" dirty="0"/>
              <a:t>/</a:t>
            </a:r>
            <a:r>
              <a:rPr lang="cs-CZ" sz="1200" dirty="0" err="1"/>
              <a:t>commons</a:t>
            </a:r>
            <a:r>
              <a:rPr lang="cs-CZ" sz="1200" dirty="0"/>
              <a:t>/2/25/Operace_Anthropoid_-_Jozef_Gab%2525C4%25258D%2525C3%2525ADk.jpg&amp;w=225&amp;h=300&amp;ei=Z1HbTvqeO4iLhQenyq3PBQ&amp;zoom=1&amp;iact=</a:t>
            </a:r>
            <a:r>
              <a:rPr lang="cs-CZ" sz="1200" dirty="0" err="1"/>
              <a:t>rc&amp;dur</a:t>
            </a:r>
            <a:r>
              <a:rPr lang="cs-CZ" sz="1200" dirty="0"/>
              <a:t>=422&amp;sig=107148459585245685087&amp;sqi=2&amp;page=1&amp;tbnh=134&amp;tbnw=103&amp;start=0&amp;ndsp=22&amp;ved=1t:429,r:0,s:0&amp;tx=33&amp;ty=79&gt;.</a:t>
            </a:r>
          </a:p>
        </p:txBody>
      </p:sp>
    </p:spTree>
    <p:extLst>
      <p:ext uri="{BB962C8B-B14F-4D97-AF65-F5344CB8AC3E}">
        <p14:creationId xmlns:p14="http://schemas.microsoft.com/office/powerpoint/2010/main" val="1238202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195</TotalTime>
  <Words>841</Words>
  <Application>Microsoft Office PowerPoint</Application>
  <PresentationFormat>Předvádění na obrazovce (4:3)</PresentationFormat>
  <Paragraphs>84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Exekutivní</vt:lpstr>
      <vt:lpstr>Prezentace aplikace PowerPoint</vt:lpstr>
      <vt:lpstr>Anotace:</vt:lpstr>
      <vt:lpstr>Protektorát Čechy a Morava</vt:lpstr>
      <vt:lpstr>Prezentace aplikace PowerPoint</vt:lpstr>
      <vt:lpstr>Správní uspořádání</vt:lpstr>
      <vt:lpstr>Státní správa</vt:lpstr>
      <vt:lpstr>Německá okupační správa</vt:lpstr>
      <vt:lpstr>Český odboj</vt:lpstr>
      <vt:lpstr>Odbojové organizace</vt:lpstr>
      <vt:lpstr>17. listopad 1939</vt:lpstr>
      <vt:lpstr>Zahraniční odboj</vt:lpstr>
      <vt:lpstr>Reinhard Heydrich</vt:lpstr>
      <vt:lpstr>Atentát na Heydricha</vt:lpstr>
      <vt:lpstr>Prezentace aplikace PowerPoint</vt:lpstr>
      <vt:lpstr>Situace na Slovensku</vt:lpstr>
      <vt:lpstr>Cesta ke svobodě</vt:lpstr>
      <vt:lpstr>Zdroje:</vt:lpstr>
      <vt:lpstr>Prezentace aplikace PowerPoint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</dc:creator>
  <cp:lastModifiedBy>ZS</cp:lastModifiedBy>
  <cp:revision>23</cp:revision>
  <dcterms:created xsi:type="dcterms:W3CDTF">2011-11-29T12:32:06Z</dcterms:created>
  <dcterms:modified xsi:type="dcterms:W3CDTF">2011-12-12T13:23:34Z</dcterms:modified>
</cp:coreProperties>
</file>