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5" r:id="rId4"/>
    <p:sldId id="256" r:id="rId5"/>
    <p:sldId id="26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94" autoAdjust="0"/>
    <p:restoredTop sz="90929"/>
  </p:normalViewPr>
  <p:slideViewPr>
    <p:cSldViewPr>
      <p:cViewPr varScale="1">
        <p:scale>
          <a:sx n="99" d="100"/>
          <a:sy n="99" d="100"/>
        </p:scale>
        <p:origin x="-60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700AB8-1FC8-49CC-BC49-7684E0C40F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C132AE-F527-4764-ADA4-1012E192B4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BEA2A2-6387-4B8E-AA7D-04DDE09AF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21B424-AAA1-446B-A7A8-7AF78F2068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7F8ED3-9828-4D1B-A615-4CFE36C25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C4E5E4-6451-4A25-80E7-4262BE43B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991836-FE3C-44B9-94B1-D536590A5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996888-8CE0-4DD1-994B-4CA7A22AB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BEF90D-0FBD-438F-AFCA-4B623EDFFE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648032-4AE2-4624-8DD7-A1BB021A61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F435E-0689-407B-B705-029C59A4B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5B55C10E-C9D6-458C-BC48-4274AE7F90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FEF79FC-FC5A-4F77-9C09-C90B20C9D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8484DB4-B046-4AA5-8D3D-375DC893B9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ADDF1336-21AB-4D80-BB62-4258D74482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269614EC-3BAB-4E8B-A40E-797DB5D62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A3A64918-2B68-4CAE-A241-749009CEB3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21843DDA-E9EA-4E6F-B6FF-D9D0C776C3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9D20F06E-8645-4615-8876-92AA9A4EA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816264E8-03BA-48A0-99DF-B0A5F1C04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EBA6ECC2-529D-44F8-928A-CB8782ABC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B3371568-F623-48D9-8165-58FD6B8E05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AF55A4-8B09-4A0E-B5F8-13F9B307F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3406F6-DF29-43BE-B918-15882CA953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135994-DD7A-43BE-9C61-7B0A2918C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47EF33-0DEB-4E77-B9ED-3B5941AA7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54B956-55BE-4DCE-AA8C-0AE080FA42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3A5E87-B33A-48CF-BF7C-3BB86E5DD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EEDEFA-B5D6-4453-82CC-180BFAE81A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A62B0A-F31E-44E5-A9B8-9D0741232C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BE6F8D-0EC0-4F9C-A053-668B666E3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D9A87F-EDC9-471E-98C4-AA21F47F03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86391B-0F92-4B63-B7D3-1A9CDD06B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fld id="{FDBCCA61-A57F-4DB1-A0B2-0F26773830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1A078349-E79F-416F-8CD5-6A6A8AC1FE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fld id="{0D0AAFD8-2BCF-48FC-9920-C2C38984F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smtClean="0"/>
              <a:t>   </a:t>
            </a:r>
            <a:r>
              <a:rPr lang="cs-CZ" altLang="cs-CZ" sz="200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materiálu: 	Doprovodné jevy tržního mechanismu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Číslo materiálu:	VY_62_Finanční gramotnost_1.A_FG_05/20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altLang="cs-CZ" sz="2000" smtClean="0"/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		Všechny neocitované myšlenky patří autorovi.</a:t>
            </a: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2065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Doprovodné jevy tržního mechanismu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2997200"/>
            <a:ext cx="8064500" cy="3095625"/>
          </a:xfrm>
        </p:spPr>
        <p:txBody>
          <a:bodyPr/>
          <a:lstStyle/>
          <a:p>
            <a:pPr eaLnBrk="1" hangingPunct="1"/>
            <a:r>
              <a:rPr lang="cs-CZ" altLang="cs-CZ" smtClean="0"/>
              <a:t>Tržní mechanismus nefunguje zcela bezvadně.</a:t>
            </a:r>
          </a:p>
          <a:p>
            <a:pPr eaLnBrk="1" hangingPunct="1"/>
            <a:r>
              <a:rPr lang="cs-CZ" altLang="cs-CZ" smtClean="0"/>
              <a:t>Jeho vady jsou:</a:t>
            </a:r>
            <a:br>
              <a:rPr lang="cs-CZ" altLang="cs-CZ" smtClean="0"/>
            </a:br>
            <a:r>
              <a:rPr lang="cs-CZ" altLang="cs-CZ" smtClean="0"/>
              <a:t>nedokonalosti tržního mechanismu, nezaměstnanost</a:t>
            </a:r>
            <a:br>
              <a:rPr lang="cs-CZ" altLang="cs-CZ" smtClean="0"/>
            </a:br>
            <a:r>
              <a:rPr lang="cs-CZ" altLang="cs-CZ" smtClean="0"/>
              <a:t>a inflace.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Anotace: 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smtClean="0"/>
              <a:t>Doprovodné jevy tržního mechanismu jako základ chápání tržních příležitostí a zvratů ve finančním hospodaření.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1. Nedokonalosti tržního mechanismu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989888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smtClean="0"/>
              <a:t>Trh potřebuje konkurenci,</a:t>
            </a:r>
            <a:br>
              <a:rPr lang="cs-CZ" altLang="cs-CZ" smtClean="0"/>
            </a:br>
            <a:r>
              <a:rPr lang="cs-CZ" altLang="cs-CZ" i="1" smtClean="0"/>
              <a:t>(nejlépe dokonalou konkurenci – co to je?)</a:t>
            </a:r>
            <a:r>
              <a:rPr lang="cs-CZ" altLang="cs-CZ" smtClean="0"/>
              <a:t> pokud ji nemá, dochází k jeho deformaci,</a:t>
            </a:r>
            <a:br>
              <a:rPr lang="cs-CZ" altLang="cs-CZ" smtClean="0"/>
            </a:br>
            <a:r>
              <a:rPr lang="cs-CZ" altLang="cs-CZ" smtClean="0"/>
              <a:t>tj. poruše. Výraznou poruchou je </a:t>
            </a:r>
            <a:r>
              <a:rPr lang="cs-CZ" altLang="cs-CZ" b="1" smtClean="0"/>
              <a:t>monopol</a:t>
            </a:r>
            <a:r>
              <a:rPr lang="cs-CZ" altLang="cs-CZ" smtClean="0"/>
              <a:t>: jedna firma na straně nabídky, diktuje cenu</a:t>
            </a:r>
            <a:br>
              <a:rPr lang="cs-CZ" altLang="cs-CZ" smtClean="0"/>
            </a:br>
            <a:r>
              <a:rPr lang="cs-CZ" altLang="cs-CZ" smtClean="0"/>
              <a:t>a podmínky, nechová se hospodárně, neprovádí inovace, nezlepšuje kvalitu, potlačuje fungování trhu.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" descr="C:\Users\user\AppData\Local\Microsoft\Windows\Temporary Internet Files\Content.IE5\AY97A27L\MC9001995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488" y="2205038"/>
            <a:ext cx="1806575" cy="157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838200"/>
            <a:ext cx="7772400" cy="5257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smtClean="0"/>
              <a:t>Další formou </a:t>
            </a:r>
            <a:r>
              <a:rPr lang="cs-CZ" altLang="cs-CZ" sz="2800" b="1" smtClean="0"/>
              <a:t>tržní nedokonalosti</a:t>
            </a:r>
            <a:r>
              <a:rPr lang="cs-CZ" altLang="cs-CZ" sz="2800" smtClean="0"/>
              <a:t> je </a:t>
            </a:r>
            <a:r>
              <a:rPr lang="cs-CZ" altLang="cs-CZ" sz="2800" b="1" smtClean="0"/>
              <a:t>oligopol</a:t>
            </a:r>
            <a:r>
              <a:rPr lang="cs-CZ" altLang="cs-CZ" sz="2800" smtClean="0"/>
              <a:t>: existence dvou/tří majoritních firem</a:t>
            </a:r>
            <a:br>
              <a:rPr lang="cs-CZ" altLang="cs-CZ" sz="2800" smtClean="0"/>
            </a:br>
            <a:r>
              <a:rPr lang="cs-CZ" altLang="cs-CZ" sz="2800" smtClean="0"/>
              <a:t>(mají navíc mezi s sebou dohodu o ceně = kartel).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Základní formy oligopolu jsou </a:t>
            </a:r>
            <a:r>
              <a:rPr lang="cs-CZ" altLang="cs-CZ" sz="2800" b="1" smtClean="0"/>
              <a:t>kartel</a:t>
            </a:r>
            <a:r>
              <a:rPr lang="cs-CZ" altLang="cs-CZ" sz="2800" smtClean="0"/>
              <a:t> a </a:t>
            </a:r>
            <a:r>
              <a:rPr lang="cs-CZ" altLang="cs-CZ" sz="2800" b="1" smtClean="0"/>
              <a:t>trust</a:t>
            </a:r>
            <a:br>
              <a:rPr lang="cs-CZ" altLang="cs-CZ" sz="2800" b="1" smtClean="0"/>
            </a:br>
            <a:r>
              <a:rPr lang="cs-CZ" altLang="cs-CZ" sz="2800" smtClean="0"/>
              <a:t>(v USA).</a:t>
            </a:r>
          </a:p>
          <a:p>
            <a:pPr eaLnBrk="1" hangingPunct="1">
              <a:buFontTx/>
              <a:buNone/>
            </a:pPr>
            <a:endParaRPr lang="cs-CZ" altLang="cs-CZ" sz="2800" smtClean="0"/>
          </a:p>
          <a:p>
            <a:pPr eaLnBrk="1" hangingPunct="1">
              <a:buFontTx/>
              <a:buNone/>
            </a:pPr>
            <a:r>
              <a:rPr lang="cs-CZ" altLang="cs-CZ" sz="2800" b="1" smtClean="0"/>
              <a:t>Stát omezuje</a:t>
            </a:r>
            <a:r>
              <a:rPr lang="cs-CZ" altLang="cs-CZ" sz="2800" smtClean="0"/>
              <a:t> vznik monopolu nebo oligopolu a to: </a:t>
            </a:r>
            <a:r>
              <a:rPr lang="cs-CZ" altLang="cs-CZ" sz="2800" b="1" smtClean="0"/>
              <a:t>legislativou</a:t>
            </a:r>
            <a:r>
              <a:rPr lang="cs-CZ" altLang="cs-CZ" sz="2800" smtClean="0"/>
              <a:t> (protitrustové zákony v USA), </a:t>
            </a:r>
            <a:r>
              <a:rPr lang="cs-CZ" altLang="cs-CZ" sz="2800" b="1" smtClean="0"/>
              <a:t>ekonomickou regulací</a:t>
            </a:r>
            <a:r>
              <a:rPr lang="cs-CZ" altLang="cs-CZ" sz="2800" smtClean="0"/>
              <a:t> (kontrola cen, založení konkurenčního státního podniku) a </a:t>
            </a:r>
            <a:r>
              <a:rPr lang="cs-CZ" altLang="cs-CZ" sz="2800" b="1" smtClean="0"/>
              <a:t>sankcemi</a:t>
            </a:r>
            <a:r>
              <a:rPr lang="cs-CZ" altLang="cs-CZ" sz="2800" smtClean="0"/>
              <a:t> při porušení volné soutěže.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179388" y="609600"/>
            <a:ext cx="8785225" cy="1143000"/>
          </a:xfrm>
        </p:spPr>
        <p:txBody>
          <a:bodyPr/>
          <a:lstStyle/>
          <a:p>
            <a:r>
              <a:rPr lang="cs-CZ" altLang="cs-CZ" b="1" smtClean="0"/>
              <a:t>Státní metody omezování monopolu</a:t>
            </a:r>
            <a:endParaRPr lang="cs-CZ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773238"/>
            <a:ext cx="8424862" cy="4322762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preventivní</a:t>
            </a:r>
            <a:br>
              <a:rPr lang="cs-CZ" altLang="cs-CZ" b="1" smtClean="0"/>
            </a:br>
            <a:r>
              <a:rPr lang="cs-CZ" altLang="cs-CZ" smtClean="0"/>
              <a:t>legislativa před vznikem monopolu</a:t>
            </a:r>
          </a:p>
          <a:p>
            <a:pPr eaLnBrk="1" hangingPunct="1"/>
            <a:r>
              <a:rPr lang="cs-CZ" altLang="cs-CZ" b="1" smtClean="0"/>
              <a:t>průběžné</a:t>
            </a:r>
            <a:br>
              <a:rPr lang="cs-CZ" altLang="cs-CZ" b="1" smtClean="0"/>
            </a:br>
            <a:r>
              <a:rPr lang="cs-CZ" altLang="cs-CZ" smtClean="0"/>
              <a:t>kontrola a regulace cen, založení státní konkurence</a:t>
            </a:r>
          </a:p>
          <a:p>
            <a:pPr eaLnBrk="1" hangingPunct="1"/>
            <a:r>
              <a:rPr lang="cs-CZ" altLang="cs-CZ" b="1" smtClean="0"/>
              <a:t>následné</a:t>
            </a:r>
            <a:br>
              <a:rPr lang="cs-CZ" altLang="cs-CZ" b="1" smtClean="0"/>
            </a:br>
            <a:r>
              <a:rPr lang="cs-CZ" altLang="cs-CZ" smtClean="0"/>
              <a:t>sankce při porušení volné soutěže</a:t>
            </a:r>
          </a:p>
          <a:p>
            <a:pPr eaLnBrk="1" hangingPunct="1">
              <a:buFontTx/>
              <a:buNone/>
            </a:pPr>
            <a:r>
              <a:rPr lang="cs-CZ" altLang="cs-CZ" b="1" smtClean="0"/>
              <a:t>Další metodou obrany</a:t>
            </a:r>
            <a:r>
              <a:rPr lang="cs-CZ" altLang="cs-CZ" smtClean="0"/>
              <a:t> je dobrá daňová soustava.</a:t>
            </a:r>
          </a:p>
          <a:p>
            <a:pPr eaLnBrk="1" hangingPunct="1">
              <a:buFontTx/>
              <a:buChar char="-"/>
            </a:pPr>
            <a:endParaRPr lang="cs-CZ" altLang="cs-CZ" smtClean="0"/>
          </a:p>
        </p:txBody>
      </p:sp>
      <p:pic>
        <p:nvPicPr>
          <p:cNvPr id="20484" name="Picture 3" descr="C:\Users\user\AppData\Local\Microsoft\Windows\Temporary Internet Files\Content.IE5\1KD4P4G4\MC9002974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5463" y="3284538"/>
            <a:ext cx="1616075" cy="183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2. Externality a krátkodobý prospěch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820737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b="1" smtClean="0"/>
              <a:t>Externality</a:t>
            </a:r>
            <a:r>
              <a:rPr lang="cs-CZ" altLang="cs-CZ" smtClean="0"/>
              <a:t> jsou vedlejší produkty výroby a jsou nechtěnými jevy: známe kladné a záporné. 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cs-CZ" altLang="cs-CZ" b="1" smtClean="0"/>
              <a:t>Kladných</a:t>
            </a:r>
            <a:r>
              <a:rPr lang="cs-CZ" altLang="cs-CZ" smtClean="0"/>
              <a:t> je méně, např. vypouštění teplé technologické vody do jezera, kde lze chovat jiné druhy ryb.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cs-CZ" altLang="cs-CZ" b="1" smtClean="0"/>
              <a:t>Záporných</a:t>
            </a:r>
            <a:r>
              <a:rPr lang="cs-CZ" altLang="cs-CZ" smtClean="0"/>
              <a:t> je více: obvykle znečišťování ovzduší, kterým trpí všichni. </a:t>
            </a:r>
          </a:p>
        </p:txBody>
      </p:sp>
      <p:pic>
        <p:nvPicPr>
          <p:cNvPr id="21508" name="Picture 4" descr="C:\Users\user\AppData\Local\Microsoft\Windows\Temporary Internet Files\Content.IE5\G0J17M49\MC9004262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4724400"/>
            <a:ext cx="2665412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smtClean="0"/>
              <a:t>Krátkodobý prospěch</a:t>
            </a:r>
            <a:endParaRPr lang="cs-CZ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1200"/>
            <a:ext cx="8207375" cy="4114800"/>
          </a:xfrm>
        </p:spPr>
        <p:txBody>
          <a:bodyPr/>
          <a:lstStyle/>
          <a:p>
            <a:pPr eaLnBrk="1" hangingPunct="1">
              <a:lnSpc>
                <a:spcPct val="120000"/>
              </a:lnSpc>
              <a:buFontTx/>
              <a:buNone/>
            </a:pPr>
            <a:r>
              <a:rPr lang="cs-CZ" altLang="cs-CZ" smtClean="0"/>
              <a:t>přednost má okamžitý zisk na úkor budoucnosti – například vzdělání nebo výzkum.</a:t>
            </a:r>
            <a:br>
              <a:rPr lang="cs-CZ" altLang="cs-CZ" smtClean="0"/>
            </a:br>
            <a:r>
              <a:rPr lang="cs-CZ" altLang="cs-CZ" sz="3000" smtClean="0"/>
              <a:t>Znáte sami: </a:t>
            </a:r>
            <a:r>
              <a:rPr lang="cs-CZ" altLang="cs-CZ" sz="3000" i="1" smtClean="0"/>
              <a:t>Kolik z vás by „seklo se školou“, kdybyste dostali místo za pár šupů u McDonalda?  Nebo kolik utratíte denně za nesmysly</a:t>
            </a:r>
            <a:br>
              <a:rPr lang="cs-CZ" altLang="cs-CZ" sz="3000" i="1" smtClean="0"/>
            </a:br>
            <a:r>
              <a:rPr lang="cs-CZ" altLang="cs-CZ" sz="3000" i="1" smtClean="0"/>
              <a:t>místo šetření na něco hodnotného? </a:t>
            </a:r>
          </a:p>
        </p:txBody>
      </p:sp>
      <p:pic>
        <p:nvPicPr>
          <p:cNvPr id="22532" name="Picture 3" descr="C:\Users\user\AppData\Local\Microsoft\Windows\Temporary Internet Files\Content.IE5\G0J17M49\MC900441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950" y="4365625"/>
            <a:ext cx="1793875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3. Neracionální hospodaření</a:t>
            </a:r>
            <a:br>
              <a:rPr lang="cs-CZ" altLang="cs-CZ" smtClean="0"/>
            </a:br>
            <a:r>
              <a:rPr lang="cs-CZ" altLang="cs-CZ" smtClean="0"/>
              <a:t>a rozvrstvení společnosti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dirty="0" smtClean="0"/>
              <a:t>Ti, co </a:t>
            </a:r>
            <a:r>
              <a:rPr lang="cs-CZ" altLang="cs-CZ" sz="2800" dirty="0" smtClean="0"/>
              <a:t>zaostávají, </a:t>
            </a:r>
            <a:r>
              <a:rPr lang="cs-CZ" altLang="cs-CZ" sz="2800" dirty="0" smtClean="0"/>
              <a:t>jsou nemilosrdně likvidování. Sociální dopady musejí ale být vyváženy solidaritou, spoluúčastí – a co když se to stane právě vám ? Nikdy proto nepotlačujte hlas svého svědomí. </a:t>
            </a:r>
          </a:p>
          <a:p>
            <a:pPr eaLnBrk="1" hangingPunct="1">
              <a:buFontTx/>
              <a:buNone/>
            </a:pPr>
            <a:r>
              <a:rPr lang="cs-CZ" altLang="cs-CZ" sz="2800" dirty="0" smtClean="0"/>
              <a:t>Vznikají také velmi bohatí a velmi chudí, regulaci má na starosti stát svým daňovým systémem.   </a:t>
            </a:r>
            <a:br>
              <a:rPr lang="cs-CZ" altLang="cs-CZ" sz="2800" dirty="0" smtClean="0"/>
            </a:br>
            <a:endParaRPr lang="cs-CZ" alt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4. Nezaměstnanost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cs-CZ" altLang="cs-CZ" sz="2800" b="1" smtClean="0"/>
              <a:t>Příčiny: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800" smtClean="0"/>
              <a:t>Různě dlouhá příprava na zaměstnání, rekvalifikace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800" smtClean="0"/>
              <a:t>Demografické a sociální faktory:</a:t>
            </a:r>
            <a:br>
              <a:rPr lang="cs-CZ" altLang="cs-CZ" sz="2800" smtClean="0"/>
            </a:br>
            <a:r>
              <a:rPr lang="cs-CZ" altLang="cs-CZ" sz="2800" smtClean="0"/>
              <a:t>skladba a struktura obyvatelstva, migrace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800" smtClean="0"/>
              <a:t>Zákony a předpisy na trhu práce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800" smtClean="0"/>
              <a:t>Malá pružnost poptávky a nabídky na trhu práce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800" b="1" smtClean="0"/>
              <a:t>Cena pracovní síly (mzda) je nepohyblivá směrem dolů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762000"/>
            <a:ext cx="7772400" cy="5334000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cs-CZ" altLang="cs-CZ" b="1" smtClean="0"/>
              <a:t>Druhy nezaměstnanosti</a:t>
            </a:r>
            <a:r>
              <a:rPr lang="cs-CZ" altLang="cs-CZ" smtClean="0"/>
              <a:t>: 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altLang="cs-CZ" b="1" smtClean="0"/>
              <a:t>Přirozená (dobrovolná)</a:t>
            </a:r>
            <a:br>
              <a:rPr lang="cs-CZ" altLang="cs-CZ" b="1" smtClean="0"/>
            </a:br>
            <a:r>
              <a:rPr lang="cs-CZ" altLang="cs-CZ" smtClean="0"/>
              <a:t>4 % obyvatel nebudou nikdy pracovat</a:t>
            </a:r>
          </a:p>
          <a:p>
            <a:pPr marL="609600" indent="-609600" eaLnBrk="1" hangingPunct="1">
              <a:buFontTx/>
              <a:buNone/>
            </a:pPr>
            <a:r>
              <a:rPr lang="cs-CZ" altLang="cs-CZ" b="1" smtClean="0"/>
              <a:t>2.   Nedobrovolná</a:t>
            </a:r>
            <a:br>
              <a:rPr lang="cs-CZ" altLang="cs-CZ" b="1" smtClean="0"/>
            </a:br>
            <a:r>
              <a:rPr lang="cs-CZ" altLang="cs-CZ" smtClean="0"/>
              <a:t>prý je zdravé, aby dosahovala alespoň</a:t>
            </a:r>
            <a:br>
              <a:rPr lang="cs-CZ" altLang="cs-CZ" smtClean="0"/>
            </a:br>
            <a:r>
              <a:rPr lang="cs-CZ" altLang="cs-CZ" smtClean="0"/>
              <a:t>2 %, více než 10 % má ovšem opačné účinky </a:t>
            </a:r>
          </a:p>
          <a:p>
            <a:pPr marL="609600" indent="-609600" eaLnBrk="1" hangingPunct="1">
              <a:buFontTx/>
              <a:buAutoNum type="arabicPeriod"/>
            </a:pPr>
            <a:endParaRPr lang="cs-CZ" altLang="cs-CZ" smtClean="0"/>
          </a:p>
        </p:txBody>
      </p:sp>
      <p:pic>
        <p:nvPicPr>
          <p:cNvPr id="25603" name="Picture 3" descr="C:\Users\user\AppData\Local\Microsoft\Windows\Temporary Internet Files\Content.IE5\AY97A27L\MC9002133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60738" y="4076700"/>
            <a:ext cx="2422525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 informací: </a:t>
            </a:r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J. Zlámal, Z. Mendl: Ekonomie nejen k maturitě, Computer Media Kralice na Hané, 2007. ISBN: 978-80-7402-056-8</a:t>
            </a:r>
          </a:p>
          <a:p>
            <a:r>
              <a:rPr lang="cs-CZ" altLang="cs-CZ" smtClean="0"/>
              <a:t>kliparty MS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238</Words>
  <Application>Microsoft Office PowerPoint</Application>
  <PresentationFormat>Předvádění na obrazovce (4:3)</PresentationFormat>
  <Paragraphs>49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Times New Roman</vt:lpstr>
      <vt:lpstr>Arial</vt:lpstr>
      <vt:lpstr>Calibri</vt:lpstr>
      <vt:lpstr>Default Design</vt:lpstr>
      <vt:lpstr>1_Default Design</vt:lpstr>
      <vt:lpstr>2_Default Design</vt:lpstr>
      <vt:lpstr>Snímek 1</vt:lpstr>
      <vt:lpstr>Doprovodné jevy tržního mechanismu</vt:lpstr>
      <vt:lpstr>Anotace: </vt:lpstr>
      <vt:lpstr>1. Nedokonalosti tržního mechanismu</vt:lpstr>
      <vt:lpstr>Snímek 5</vt:lpstr>
      <vt:lpstr>Státní metody omezování monopolu</vt:lpstr>
      <vt:lpstr>2. Externality a krátkodobý prospěch</vt:lpstr>
      <vt:lpstr>Krátkodobý prospěch</vt:lpstr>
      <vt:lpstr>3. Neracionální hospodaření a rozvrstvení společnosti</vt:lpstr>
      <vt:lpstr>4. Nezaměstnanost</vt:lpstr>
      <vt:lpstr>Snímek 11</vt:lpstr>
      <vt:lpstr>Zdroje informací: </vt:lpstr>
    </vt:vector>
  </TitlesOfParts>
  <Company>SOU Planá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Doprovodné jevy tržního mechanismu</dc:title>
  <dc:creator>KV</dc:creator>
  <cp:lastModifiedBy>Dum</cp:lastModifiedBy>
  <cp:revision>10</cp:revision>
  <dcterms:created xsi:type="dcterms:W3CDTF">2012-10-08T07:25:25Z</dcterms:created>
  <dcterms:modified xsi:type="dcterms:W3CDTF">2014-03-23T17:48:57Z</dcterms:modified>
</cp:coreProperties>
</file>