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5" r:id="rId4"/>
    <p:sldId id="256" r:id="rId5"/>
    <p:sldId id="262" r:id="rId6"/>
    <p:sldId id="261" r:id="rId7"/>
    <p:sldId id="257" r:id="rId8"/>
    <p:sldId id="258" r:id="rId9"/>
    <p:sldId id="259" r:id="rId10"/>
    <p:sldId id="260" r:id="rId11"/>
    <p:sldId id="263" r:id="rId12"/>
    <p:sldId id="266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37" autoAdjust="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3A316-5788-47B7-9C4B-B2109CB5F8BE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4E812-BE5E-48D2-BA31-8F1441C0E1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41504-1149-413B-BEA2-A53B5B2AF95E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CEEAC-4343-4F29-B937-C69D9612EE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DB4A1-6DD0-486B-9C9E-960F1E33C0AE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50456-474E-484D-9A51-182B1165D5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0E2567-5E27-4112-AB54-F5C7127034C1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E86C3-725E-496D-A221-9B2464A670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CD1A6-21D2-4FFA-AFE0-90B933DC9964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49190-DBB3-459B-BCF5-0AD72E803F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B3985-FAE5-4F5D-8790-C4687E009011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3586F-9A1A-43F1-A17E-B109B0F5D1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34D19-1668-4F75-80BC-5D4C12624C74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C94E1-6D90-4576-ABD1-26268BD95B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3A179-43C5-4FFE-B3BE-41522DFAA63E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440D1-90D7-45F7-B464-FCC19F6066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3DF87F-3F12-428F-BEA3-C1713BE2BDFD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AFF7A-0475-4738-AF9A-95540C3E4D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F3C2-32C0-4ADC-9131-22BF97DE065C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A8538-9634-43A0-AAFF-864300E9109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3B22AA-6123-4E9D-A48A-10079FB8616D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3F755-5518-4FBF-9E87-4AAF44E12F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643FC2D5-5E50-4A03-914F-76D4A75F0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399CC719-4734-4FEB-BA07-CA4C0E7774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4FF83526-644A-4AD5-9C65-9D94E38883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2B1751B4-C500-4AE6-A4C0-4ECFEE327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64A3BDE5-CD97-4EAD-BCB3-FE6F885449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F351307E-01D8-4A72-9829-F5F65DFE4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0073C4F3-34DE-4588-BEED-5994A82B03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140FD6A9-450B-4A47-B45C-1ECE8713A1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6F37FFE3-166C-4785-A0B5-4C2E4FC4D6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C067C66C-D2E7-45B8-BE98-268E27445F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>
              <a:defRPr/>
            </a:pPr>
            <a:fld id="{5BE7AB64-7C99-4162-993C-611CB7FD49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1E39FE-E7F9-4118-8DE4-DD0FB982AD93}" type="datetimeFigureOut">
              <a:rPr lang="cs-CZ"/>
              <a:pPr>
                <a:defRPr/>
              </a:pPr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5E4B0D9-5E74-4311-9866-6119B00E8D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charset="0"/>
              </a:defRPr>
            </a:lvl1pPr>
          </a:lstStyle>
          <a:p>
            <a:pPr>
              <a:defRPr/>
            </a:pPr>
            <a:fld id="{37FF37F3-58BA-4AE5-80D2-F9873703A2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altLang="cs-CZ" smtClean="0"/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altLang="cs-CZ" smtClean="0"/>
              <a:t>   </a:t>
            </a:r>
            <a:r>
              <a:rPr lang="cs-CZ" altLang="cs-CZ" sz="200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Předmět:		Finanční gramotnost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Tematický okruh: 	Finanční gramotnost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Název materiálu: 	Finanční řízení podniku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Číslo materiálu:	VY_62_Finanční gramotnost_1.A_FG_08/20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altLang="cs-CZ" sz="2000" smtClean="0"/>
          </a:p>
          <a:p>
            <a:pPr marL="0" indent="0" eaLnBrk="1" hangingPunct="1">
              <a:buFontTx/>
              <a:buNone/>
            </a:pPr>
            <a:r>
              <a:rPr lang="cs-CZ" altLang="cs-CZ" sz="2000" smtClean="0"/>
              <a:t>		Všechny neocitované myšlenky patří autorovi.</a:t>
            </a: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Anotace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323850" y="1412875"/>
            <a:ext cx="8229600" cy="4525963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Finanční řízení podniku patří ke stěžejním tématům finanční gramotnosti. Jak ukazuje současná situace na trhu práce, musí dojít k rozvoji soukromého podnikání a tím ke zvýšení nabídky pracovních míst – jiným způsobem nelze zabezpečit příznivý vývoj na trhu práce. </a:t>
            </a:r>
          </a:p>
          <a:p>
            <a:pPr eaLnBrk="1" hangingPunct="1"/>
            <a:r>
              <a:rPr lang="cs-CZ" altLang="cs-CZ" dirty="0" smtClean="0"/>
              <a:t>Vzdělávací materiál určen žákům SŠ 15. </a:t>
            </a:r>
            <a:r>
              <a:rPr lang="cs-CZ" altLang="cs-CZ" dirty="0" smtClean="0"/>
              <a:t>- 18</a:t>
            </a:r>
            <a:r>
              <a:rPr lang="cs-CZ" altLang="cs-CZ" dirty="0" smtClean="0"/>
              <a:t>. let.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ctrTitle"/>
          </p:nvPr>
        </p:nvSpPr>
        <p:spPr>
          <a:xfrm>
            <a:off x="685800" y="404813"/>
            <a:ext cx="7772400" cy="1295400"/>
          </a:xfrm>
        </p:spPr>
        <p:txBody>
          <a:bodyPr/>
          <a:lstStyle/>
          <a:p>
            <a:pPr eaLnBrk="1" hangingPunct="1"/>
            <a:r>
              <a:rPr lang="cs-CZ" altLang="cs-CZ" smtClean="0"/>
              <a:t>Finanční řízení podniku 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1700213"/>
            <a:ext cx="6400800" cy="4321175"/>
          </a:xfrm>
        </p:spPr>
        <p:txBody>
          <a:bodyPr rtlCol="0">
            <a:normAutofit lnSpcReduction="10000"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Financování  slouží k zabezpečení 	podnikatelské pozice a rozvoje 	vlastního podniku.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Je to důležitá činnost podniku</a:t>
            </a:r>
            <a:br>
              <a:rPr lang="cs-CZ" dirty="0" smtClean="0"/>
            </a:br>
            <a:r>
              <a:rPr lang="cs-CZ" dirty="0" smtClean="0"/>
              <a:t>	a souvisí s uměním správně 	investovat. 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- Zahrnuje tvorbu, rozdělování a 	změnu skladby 	finančních 	zdrojů. 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Podstata financování</a:t>
            </a:r>
            <a:br>
              <a:rPr lang="cs-CZ" dirty="0" smtClean="0"/>
            </a:br>
            <a:r>
              <a:rPr lang="cs-CZ" dirty="0" smtClean="0"/>
              <a:t>a finančního řízení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lnSpc>
                <a:spcPct val="110000"/>
              </a:lnSpc>
              <a:buFont typeface="Arial" charset="0"/>
              <a:buNone/>
              <a:defRPr/>
            </a:pPr>
            <a:r>
              <a:rPr lang="cs-CZ" altLang="cs-CZ" dirty="0" smtClean="0"/>
              <a:t>Je to neustálé udržování a usměrňování co nejvýhodnější struktury kapitálu a majetku.</a:t>
            </a:r>
            <a:br>
              <a:rPr lang="cs-CZ" altLang="cs-CZ" dirty="0" smtClean="0"/>
            </a:br>
            <a:r>
              <a:rPr lang="cs-CZ" altLang="cs-CZ" dirty="0" smtClean="0"/>
              <a:t>Jeho úspěšnost je v tom, jak dokážeme uvést</a:t>
            </a:r>
            <a:br>
              <a:rPr lang="cs-CZ" altLang="cs-CZ" dirty="0" smtClean="0"/>
            </a:br>
            <a:r>
              <a:rPr lang="cs-CZ" altLang="cs-CZ" dirty="0" smtClean="0"/>
              <a:t>do souladu tyto základní okolnosti.</a:t>
            </a:r>
          </a:p>
          <a:p>
            <a:pPr lvl="1" eaLnBrk="1" hangingPunct="1">
              <a:lnSpc>
                <a:spcPct val="110000"/>
              </a:lnSpc>
              <a:defRPr/>
            </a:pPr>
            <a:r>
              <a:rPr lang="cs-CZ" altLang="cs-CZ" dirty="0" smtClean="0"/>
              <a:t>každý investor preferuje více peněz než méně</a:t>
            </a:r>
          </a:p>
          <a:p>
            <a:pPr lvl="1" eaLnBrk="1" hangingPunct="1">
              <a:lnSpc>
                <a:spcPct val="110000"/>
              </a:lnSpc>
              <a:defRPr/>
            </a:pPr>
            <a:r>
              <a:rPr lang="cs-CZ" altLang="cs-CZ" dirty="0" smtClean="0"/>
              <a:t>každý investor preferuje méně rizika než více</a:t>
            </a:r>
          </a:p>
          <a:p>
            <a:pPr lvl="1" eaLnBrk="1" hangingPunct="1">
              <a:lnSpc>
                <a:spcPct val="110000"/>
              </a:lnSpc>
              <a:defRPr/>
            </a:pPr>
            <a:r>
              <a:rPr lang="cs-CZ" altLang="cs-CZ" dirty="0" smtClean="0"/>
              <a:t>každý investor preferuje stejné množství peněz dnes spíše než zítra</a:t>
            </a:r>
          </a:p>
          <a:p>
            <a:pPr eaLnBrk="1" hangingPunct="1">
              <a:defRPr/>
            </a:pPr>
            <a:endParaRPr lang="cs-CZ" altLang="cs-CZ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Trochu podnikatelské teorie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Peníze slouží pro provoz, obnovu a rozvoj. Rozvojové záměry podniku nelze však vždy uskutečnit z vlastních nebo získaných prostředků, je tedy nutné obstarat cizí kapitál.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Při financování a finančním řízení podniku řešíme tyto problémy:</a:t>
            </a:r>
          </a:p>
          <a:p>
            <a:pPr lvl="1" eaLnBrk="1" hangingPunct="1">
              <a:defRPr/>
            </a:pPr>
            <a:r>
              <a:rPr lang="cs-CZ" sz="3000" dirty="0" smtClean="0"/>
              <a:t>do </a:t>
            </a:r>
            <a:r>
              <a:rPr lang="cs-CZ" sz="3000" dirty="0"/>
              <a:t>čeho má podnik </a:t>
            </a:r>
            <a:r>
              <a:rPr lang="cs-CZ" sz="3000" dirty="0" smtClean="0"/>
              <a:t>investovat</a:t>
            </a:r>
          </a:p>
          <a:p>
            <a:pPr lvl="1" eaLnBrk="1" hangingPunct="1">
              <a:defRPr/>
            </a:pPr>
            <a:r>
              <a:rPr lang="cs-CZ" sz="3000" dirty="0" smtClean="0"/>
              <a:t>z </a:t>
            </a:r>
            <a:r>
              <a:rPr lang="cs-CZ" sz="3000" dirty="0"/>
              <a:t>čeho má podnik </a:t>
            </a:r>
            <a:r>
              <a:rPr lang="cs-CZ" sz="3000" dirty="0" smtClean="0"/>
              <a:t>investovat</a:t>
            </a:r>
          </a:p>
          <a:p>
            <a:pPr lvl="1" eaLnBrk="1" hangingPunct="1">
              <a:defRPr/>
            </a:pPr>
            <a:r>
              <a:rPr lang="cs-CZ" sz="3000" dirty="0" smtClean="0"/>
              <a:t>kolik </a:t>
            </a:r>
            <a:r>
              <a:rPr lang="cs-CZ" sz="3000" dirty="0"/>
              <a:t>ze získaných prostředků nechá v </a:t>
            </a:r>
            <a:r>
              <a:rPr lang="cs-CZ" sz="3000" dirty="0" smtClean="0"/>
              <a:t>podniku</a:t>
            </a:r>
            <a:br>
              <a:rPr lang="cs-CZ" sz="3000" dirty="0" smtClean="0"/>
            </a:br>
            <a:r>
              <a:rPr lang="cs-CZ" sz="3000" dirty="0" smtClean="0"/>
              <a:t>na </a:t>
            </a:r>
            <a:r>
              <a:rPr lang="cs-CZ" sz="3000" dirty="0"/>
              <a:t>jeho další provoz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Co musíme tedy vědět 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Kolik potřebujeme kapitálu na realizaci podnikatelského záměru a jaká bude jeho výnosnost</a:t>
            </a:r>
          </a:p>
          <a:p>
            <a:pPr eaLnBrk="1" hangingPunct="1"/>
            <a:r>
              <a:rPr lang="cs-CZ" altLang="cs-CZ" smtClean="0"/>
              <a:t>Velikost vlastního kapitálu a jak ho nejlépe umístit (abychom si nepůjčili příliš)</a:t>
            </a:r>
          </a:p>
          <a:p>
            <a:pPr eaLnBrk="1" hangingPunct="1"/>
            <a:r>
              <a:rPr lang="cs-CZ" altLang="cs-CZ" smtClean="0"/>
              <a:t>Kolik potřebujeme cizího kapitálu a kde ho získáme</a:t>
            </a:r>
          </a:p>
          <a:p>
            <a:pPr eaLnBrk="1" hangingPunct="1"/>
            <a:r>
              <a:rPr lang="cs-CZ" altLang="cs-CZ" smtClean="0"/>
              <a:t>Jak vysoké musí být další rezervy</a:t>
            </a:r>
          </a:p>
        </p:txBody>
      </p:sp>
      <p:pic>
        <p:nvPicPr>
          <p:cNvPr id="19460" name="Picture 4" descr="C:\Users\user\AppData\Local\Microsoft\Windows\Temporary Internet Files\Content.IE5\1KD4P4G4\MC900311778[1].wmf"/>
          <p:cNvPicPr>
            <a:picLocks noChangeAspect="1" noChangeArrowheads="1"/>
          </p:cNvPicPr>
          <p:nvPr/>
        </p:nvPicPr>
        <p:blipFill>
          <a:blip r:embed="rId2" cstate="print">
            <a:lum bright="40000" contrast="-40000"/>
          </a:blip>
          <a:srcRect/>
          <a:stretch>
            <a:fillRect/>
          </a:stretch>
        </p:blipFill>
        <p:spPr bwMode="auto">
          <a:xfrm>
            <a:off x="7380288" y="1484313"/>
            <a:ext cx="1368425" cy="467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txBody>
          <a:bodyPr/>
          <a:lstStyle/>
          <a:p>
            <a:pPr eaLnBrk="1" hangingPunct="1"/>
            <a:r>
              <a:rPr lang="cs-CZ" smtClean="0"/>
              <a:t>Finanční zdroje - vlastní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využití počátečního vkladu podnikatele</a:t>
            </a:r>
          </a:p>
          <a:p>
            <a:pPr eaLnBrk="1" hangingPunct="1"/>
            <a:r>
              <a:rPr lang="cs-CZ" altLang="cs-CZ" smtClean="0"/>
              <a:t>financování pomocí kapitálových vkladů</a:t>
            </a:r>
            <a:br>
              <a:rPr lang="cs-CZ" altLang="cs-CZ" smtClean="0"/>
            </a:br>
            <a:r>
              <a:rPr lang="cs-CZ" altLang="cs-CZ" smtClean="0"/>
              <a:t>(s.r.o. , a.s. nebo družstva)</a:t>
            </a:r>
          </a:p>
          <a:p>
            <a:pPr eaLnBrk="1" hangingPunct="1"/>
            <a:r>
              <a:rPr lang="cs-CZ" altLang="cs-CZ" smtClean="0"/>
              <a:t>zisku po zdanění a odpisech</a:t>
            </a:r>
            <a:br>
              <a:rPr lang="cs-CZ" altLang="cs-CZ" smtClean="0"/>
            </a:br>
            <a:r>
              <a:rPr lang="cs-CZ" altLang="cs-CZ" smtClean="0"/>
              <a:t>(ale obojí na počátku podnikání nemáme)  </a:t>
            </a:r>
          </a:p>
        </p:txBody>
      </p:sp>
      <p:pic>
        <p:nvPicPr>
          <p:cNvPr id="20484" name="Picture 6" descr="C:\Users\user\AppData\Local\Microsoft\Windows\Temporary Internet Files\Content.IE5\AY97A27L\MC9004040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4344988"/>
            <a:ext cx="2159000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Finanční zdroje - cizí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Bankovní úvěry (nepůjčí-li rodina nebo známí)</a:t>
            </a:r>
          </a:p>
          <a:p>
            <a:pPr marL="368300" lvl="1" eaLnBrk="1" hangingPunct="1">
              <a:buFont typeface="Arial" charset="0"/>
              <a:buChar char="•"/>
            </a:pPr>
            <a:r>
              <a:rPr lang="cs-CZ" smtClean="0"/>
              <a:t>s ručením – úvěr je podložen zástavou hodnoty</a:t>
            </a:r>
            <a:br>
              <a:rPr lang="cs-CZ" smtClean="0"/>
            </a:br>
            <a:r>
              <a:rPr lang="cs-CZ" smtClean="0"/>
              <a:t>nazývané ručení nebo jistinou</a:t>
            </a:r>
            <a:br>
              <a:rPr lang="cs-CZ" smtClean="0"/>
            </a:br>
            <a:r>
              <a:rPr lang="cs-CZ" smtClean="0"/>
              <a:t>Zástavou může být jiný podnikatelský objekt, movitý majetek, nemovitý majetek (budovy, pozemky, …).</a:t>
            </a:r>
          </a:p>
          <a:p>
            <a:pPr marL="368300" lvl="1" eaLnBrk="1" hangingPunct="1">
              <a:buFont typeface="Arial" charset="0"/>
              <a:buChar char="•"/>
            </a:pPr>
            <a:r>
              <a:rPr lang="cs-CZ" smtClean="0"/>
              <a:t>bez ručení – banka nepožaduje zástavu,</a:t>
            </a:r>
            <a:br>
              <a:rPr lang="cs-CZ" smtClean="0"/>
            </a:br>
            <a:r>
              <a:rPr lang="cs-CZ" smtClean="0"/>
              <a:t>spoléhá na dobré jméno a bonitu klienta.</a:t>
            </a:r>
            <a:br>
              <a:rPr lang="cs-CZ" smtClean="0"/>
            </a:br>
            <a:r>
              <a:rPr lang="cs-CZ" smtClean="0"/>
              <a:t>(To ale na začátku podnikání nejde,</a:t>
            </a:r>
            <a:br>
              <a:rPr lang="cs-CZ" smtClean="0"/>
            </a:br>
            <a:r>
              <a:rPr lang="cs-CZ" smtClean="0"/>
              <a:t>protože žádné jméno nemáme)</a:t>
            </a:r>
          </a:p>
        </p:txBody>
      </p:sp>
      <p:pic>
        <p:nvPicPr>
          <p:cNvPr id="21508" name="Picture 5" descr="C:\Users\user\AppData\Local\Microsoft\Windows\Temporary Internet Files\Content.IE5\1KD4P4G4\MC90033433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75425" y="4005263"/>
            <a:ext cx="2571750" cy="268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Základní faktory financování podniku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8525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altLang="cs-CZ" dirty="0" smtClean="0"/>
              <a:t>faktor KVANTITY : dáváme přednost těm řešením, které nám v daném období slibují více finančních zdrojů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altLang="cs-CZ" dirty="0" smtClean="0"/>
              <a:t>faktor RIZIKA : zvažujeme velikost očekávaných zdrojů s ohledem na bezpečnost jejich získání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cs-CZ" altLang="cs-CZ" dirty="0" smtClean="0"/>
              <a:t>faktor ČASU : přihlížíme nejen k velikosti předpokládaných finančních zdrojů,</a:t>
            </a:r>
            <a:br>
              <a:rPr lang="cs-CZ" altLang="cs-CZ" dirty="0" smtClean="0"/>
            </a:br>
            <a:r>
              <a:rPr lang="cs-CZ" altLang="cs-CZ" dirty="0" smtClean="0"/>
              <a:t>ale i k jejich rozložení v čase</a:t>
            </a:r>
          </a:p>
          <a:p>
            <a:pPr eaLnBrk="1" hangingPunct="1">
              <a:defRPr/>
            </a:pPr>
            <a:endParaRPr lang="cs-CZ" altLang="cs-CZ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413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Závěr – úlohy finančního řízení podniku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7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620713" indent="-620713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i="1" dirty="0" smtClean="0"/>
              <a:t>získávat kapitál</a:t>
            </a:r>
            <a:br>
              <a:rPr lang="cs-CZ" b="1" i="1" dirty="0" smtClean="0"/>
            </a:br>
            <a:endParaRPr lang="cs-CZ" b="1" i="1" dirty="0" smtClean="0"/>
          </a:p>
          <a:p>
            <a:pPr marL="620713" indent="-620713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i="1" dirty="0" smtClean="0"/>
              <a:t>rozhodovat o jeho umístění</a:t>
            </a:r>
            <a:r>
              <a:rPr lang="cs-CZ" dirty="0" smtClean="0"/>
              <a:t> (tj. o rozdělení zisku)</a:t>
            </a:r>
            <a:br>
              <a:rPr lang="cs-CZ" dirty="0" smtClean="0"/>
            </a:br>
            <a:endParaRPr lang="cs-CZ" dirty="0" smtClean="0"/>
          </a:p>
          <a:p>
            <a:pPr marL="620713" indent="-620713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cs-CZ" b="1" i="1" dirty="0" smtClean="0"/>
              <a:t>řídit finanční stránku podnikových činností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(předpovídat, plánovat, analyzovat, zjišťovat, kontrolovat)</a:t>
            </a:r>
            <a:br>
              <a:rPr lang="cs-CZ" dirty="0" smtClean="0"/>
            </a:br>
            <a:endParaRPr lang="cs-CZ" dirty="0" smtClean="0"/>
          </a:p>
          <a:p>
            <a:pPr marL="620713" indent="-620713" eaLnBrk="1" fontAlgn="auto" hangingPunct="1">
              <a:spcAft>
                <a:spcPts val="0"/>
              </a:spcAft>
              <a:buFont typeface="Arial" charset="0"/>
              <a:buNone/>
              <a:defRPr/>
            </a:pPr>
            <a:r>
              <a:rPr lang="cs-CZ" b="1" dirty="0" smtClean="0"/>
              <a:t>Cíl:	</a:t>
            </a:r>
            <a:r>
              <a:rPr lang="cs-CZ" b="1" i="1" dirty="0" smtClean="0"/>
              <a:t>zvyšování finančních zdrojů </a:t>
            </a:r>
            <a:r>
              <a:rPr lang="cs-CZ" dirty="0" smtClean="0"/>
              <a:t>( </a:t>
            </a:r>
            <a:r>
              <a:rPr lang="cs-CZ" dirty="0" smtClean="0">
                <a:sym typeface="Wingdings" panose="05000000000000000000" pitchFamily="2" charset="2"/>
              </a:rPr>
              <a:t></a:t>
            </a:r>
            <a:r>
              <a:rPr lang="cs-CZ" dirty="0" smtClean="0"/>
              <a:t> vliv na hospodaření</a:t>
            </a:r>
            <a:br>
              <a:rPr lang="cs-CZ" dirty="0" smtClean="0"/>
            </a:br>
            <a:r>
              <a:rPr lang="cs-CZ" dirty="0" smtClean="0">
                <a:sym typeface="Wingdings" panose="05000000000000000000" pitchFamily="2" charset="2"/>
              </a:rPr>
              <a:t></a:t>
            </a:r>
            <a:r>
              <a:rPr lang="cs-CZ" dirty="0" smtClean="0"/>
              <a:t> vliv na tržní hodnotu  a stabilitu firmy)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Zdroje: 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smtClean="0"/>
              <a:t>Ing. Libor Michalák, CSc, Tematický materiál „Marketing“ , FEK ZČU Cheb, Cheb</a:t>
            </a:r>
          </a:p>
          <a:p>
            <a:r>
              <a:rPr lang="cs-CZ" altLang="cs-CZ" smtClean="0"/>
              <a:t>J. Zlámal, Z. Mendl, Ekonomie nejen k maturit-ě, Computer Media Kralice na Hané, ISBN: 80-86686-76-0 </a:t>
            </a:r>
          </a:p>
          <a:p>
            <a:r>
              <a:rPr lang="cs-CZ" altLang="cs-CZ" smtClean="0"/>
              <a:t>kliparty MS Office</a:t>
            </a:r>
          </a:p>
          <a:p>
            <a:endParaRPr lang="cs-CZ" alt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315</Words>
  <Application>Microsoft Office PowerPoint</Application>
  <PresentationFormat>Předvádění na obrazovce (4:3)</PresentationFormat>
  <Paragraphs>56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Motiv sady Office</vt:lpstr>
      <vt:lpstr>1_Default Design</vt:lpstr>
      <vt:lpstr>Snímek 1</vt:lpstr>
      <vt:lpstr>Anotace</vt:lpstr>
      <vt:lpstr>Finanční řízení podniku </vt:lpstr>
      <vt:lpstr>Podstata financování a finančního řízení</vt:lpstr>
      <vt:lpstr>Trochu podnikatelské teorie</vt:lpstr>
      <vt:lpstr>Co musíme tedy vědět </vt:lpstr>
      <vt:lpstr>Finanční zdroje - vlastní</vt:lpstr>
      <vt:lpstr>Finanční zdroje - cizí</vt:lpstr>
      <vt:lpstr>Základní faktory financování podniku</vt:lpstr>
      <vt:lpstr>Závěr – úlohy finančního řízení podniku</vt:lpstr>
      <vt:lpstr>Zdroje: </vt:lpstr>
    </vt:vector>
  </TitlesOfParts>
  <Company>CZU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Financování podnikání</dc:title>
  <dc:creator>SPS - Vyvon v2.02 CZ</dc:creator>
  <cp:lastModifiedBy>Dum</cp:lastModifiedBy>
  <cp:revision>12</cp:revision>
  <dcterms:created xsi:type="dcterms:W3CDTF">2012-01-08T06:46:41Z</dcterms:created>
  <dcterms:modified xsi:type="dcterms:W3CDTF">2014-03-23T17:53:24Z</dcterms:modified>
</cp:coreProperties>
</file>