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4" r:id="rId4"/>
    <p:sldId id="265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6" r:id="rId1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68" autoAdjust="0"/>
    <p:restoredTop sz="90929"/>
  </p:normalViewPr>
  <p:slideViewPr>
    <p:cSldViewPr>
      <p:cViewPr varScale="1">
        <p:scale>
          <a:sx n="99" d="100"/>
          <a:sy n="99" d="100"/>
        </p:scale>
        <p:origin x="-63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9C5B85-9D31-439D-84CD-5C86E5A0CE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2C22DC-7371-441A-A43B-BF1339A727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92CD6F-9270-4BA2-B3D2-612FB22D32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BF3281-6672-478E-AAD4-183C26804C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C98A55-7B06-49F6-8E90-59A48375D2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2DC343-CFA9-4337-9641-5C5D9A1D6E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5ED73F-6582-48D4-8589-D3C789646B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CF12C4-098C-4B28-A2C2-B28E905295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F24EE3-4269-4B1C-A3E0-8F890D0C87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383DD4-EA44-4B80-9DBE-7AFB6915C2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461CFD-A2BE-4357-826B-FA568829BD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43DACE30-8E58-44ED-8519-DC713C928B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C135E9C4-0D2F-4229-9CEB-17DF0528B9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090462A2-C8A2-47BE-B89A-37FEA96F65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C625C3CE-9EEC-4455-A222-94FCA670A2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99FF1856-6A83-48FF-87CB-821BA28DD2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15A53503-D56C-47A5-B267-F283C208CD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C3C53A88-EBE1-4CAB-8698-C4D0E9858A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290A0154-80B6-4392-96B1-5BB8476B70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0B6534D3-88F0-497C-AD88-E0E99B9A74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EFA472D1-38DB-4F57-8610-0173044C2B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315537C6-39B6-4C8B-A913-49382ABE61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62AA0812-3FD5-4522-BB5D-D1C2BCFAD821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055822CE-C92C-48E3-9AC4-5BC8298052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EEF7DC9A-E6CA-4630-995C-1C2B52A04034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83F96FC8-49E5-4A1C-BB80-6A7FC8831A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215F64CF-271A-4F12-A825-1E5C1D775E15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7427BD4B-7B01-42EC-99D6-AFDE4043B2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114B5100-B445-467A-A184-3BAD39BC4754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44E1FB87-33E7-4B97-B546-923465DBC0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B35481DB-EC83-484D-B103-656075A32298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5571AFC3-7CDB-45B7-9057-09FE380DB5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638D9C9D-447B-42C8-A1FA-C3AC60DB5B1F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2DC3C754-EB7B-4E81-B211-6D3899B800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F9E22F8D-A9EE-4F59-A5DB-E9FF8E877677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E21B85F6-EB8D-4570-AE40-0254C07727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56A09751-86CD-45AA-BC7A-ADDF6046981B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FCDED673-87A6-48D4-AF21-607CBC438C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88241AF5-EF0D-4D27-8845-81222743F9B7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85134F64-F13C-4C38-9DF8-F7166D306A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BEC68E89-9A44-40C1-A0A4-FFBA700E1127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FB6A920A-4DE6-4DE1-A8F7-4339FA74F3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F060F0A5-3EB0-4CD7-A2E2-0C7D9B029F1F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5EC3B252-C587-41C0-8BC5-F651E61033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fld id="{FFD6849F-F2C8-4253-9B87-54ECB7414B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6" r:id="rId1"/>
    <p:sldLayoutId id="2147483927" r:id="rId2"/>
    <p:sldLayoutId id="2147483928" r:id="rId3"/>
    <p:sldLayoutId id="2147483929" r:id="rId4"/>
    <p:sldLayoutId id="2147483930" r:id="rId5"/>
    <p:sldLayoutId id="2147483931" r:id="rId6"/>
    <p:sldLayoutId id="2147483932" r:id="rId7"/>
    <p:sldLayoutId id="2147483933" r:id="rId8"/>
    <p:sldLayoutId id="2147483934" r:id="rId9"/>
    <p:sldLayoutId id="2147483935" r:id="rId10"/>
    <p:sldLayoutId id="214748393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fld id="{F77A3AE6-297B-4C8E-AED9-ACBFC94B38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307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758B4D7C-B3FF-4C6C-8294-C05BC5161406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1EC26113-6F08-4657-84C5-195A24C115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8" r:id="rId1"/>
    <p:sldLayoutId id="2147483949" r:id="rId2"/>
    <p:sldLayoutId id="2147483950" r:id="rId3"/>
    <p:sldLayoutId id="2147483951" r:id="rId4"/>
    <p:sldLayoutId id="2147483952" r:id="rId5"/>
    <p:sldLayoutId id="2147483953" r:id="rId6"/>
    <p:sldLayoutId id="2147483954" r:id="rId7"/>
    <p:sldLayoutId id="2147483955" r:id="rId8"/>
    <p:sldLayoutId id="2147483956" r:id="rId9"/>
    <p:sldLayoutId id="2147483957" r:id="rId10"/>
    <p:sldLayoutId id="214748395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altLang="cs-CZ" smtClean="0"/>
              <a:t>   </a:t>
            </a:r>
            <a:r>
              <a:rPr lang="cs-CZ" altLang="cs-CZ" sz="200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Předmět:		Finanční gramotnost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Tematický okruh: 	Finanční gramotnost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Název materiálu: 	Inflace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Číslo materiálu:	VY_62_Finanční gramotnost_1A_FG_09/20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altLang="cs-CZ" sz="2000" smtClean="0"/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		Všechny neocitované myšlenky patří autorovi.</a:t>
            </a:r>
          </a:p>
        </p:txBody>
      </p:sp>
      <p:pic>
        <p:nvPicPr>
          <p:cNvPr id="2662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218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Anotace </a:t>
            </a:r>
          </a:p>
        </p:txBody>
      </p:sp>
      <p:sp>
        <p:nvSpPr>
          <p:cNvPr id="2765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r>
              <a:rPr lang="cs-CZ" altLang="cs-CZ" smtClean="0"/>
              <a:t>Inflace je celospolečenským jevem a chápat její vznik a význam patří k základům finanční gramotnosti.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/>
          <a:p>
            <a:pPr eaLnBrk="1" hangingPunct="1"/>
            <a:r>
              <a:rPr lang="cs-CZ" altLang="cs-CZ" smtClean="0"/>
              <a:t>Inflace 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017588" y="3886200"/>
            <a:ext cx="7108825" cy="1752600"/>
          </a:xfrm>
        </p:spPr>
        <p:txBody>
          <a:bodyPr/>
          <a:lstStyle/>
          <a:p>
            <a:pPr eaLnBrk="1" hangingPunct="1"/>
            <a:r>
              <a:rPr lang="cs-CZ" altLang="cs-CZ" smtClean="0"/>
              <a:t>Je trvalým projevem tržního hospodářství,</a:t>
            </a:r>
            <a:br>
              <a:rPr lang="cs-CZ" altLang="cs-CZ" smtClean="0"/>
            </a:br>
            <a:r>
              <a:rPr lang="cs-CZ" altLang="cs-CZ" smtClean="0"/>
              <a:t>je doprovodným jevem tržní ekonomiky.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Definice inflace 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327525"/>
          </a:xfrm>
        </p:spPr>
        <p:txBody>
          <a:bodyPr/>
          <a:lstStyle/>
          <a:p>
            <a:pPr eaLnBrk="1" hangingPunct="1">
              <a:lnSpc>
                <a:spcPct val="120000"/>
              </a:lnSpc>
            </a:pPr>
            <a:r>
              <a:rPr lang="cs-CZ" altLang="cs-CZ" smtClean="0"/>
              <a:t>Inflace znamená všeobecný a trvalý růst cenové hladiny, tj, snížení kupní síly peněz. </a:t>
            </a:r>
          </a:p>
          <a:p>
            <a:pPr eaLnBrk="1" hangingPunct="1">
              <a:lnSpc>
                <a:spcPct val="120000"/>
              </a:lnSpc>
            </a:pPr>
            <a:r>
              <a:rPr lang="cs-CZ" altLang="cs-CZ" smtClean="0"/>
              <a:t>Je to projev nerovnováhy mezi zdroji</a:t>
            </a:r>
            <a:br>
              <a:rPr lang="cs-CZ" altLang="cs-CZ" smtClean="0"/>
            </a:br>
            <a:r>
              <a:rPr lang="cs-CZ" altLang="cs-CZ" smtClean="0"/>
              <a:t>a potřebami. </a:t>
            </a:r>
          </a:p>
          <a:p>
            <a:pPr eaLnBrk="1" hangingPunct="1">
              <a:lnSpc>
                <a:spcPct val="120000"/>
              </a:lnSpc>
            </a:pPr>
            <a:r>
              <a:rPr lang="cs-CZ" altLang="cs-CZ" smtClean="0"/>
              <a:t>Rozeznáváme</a:t>
            </a:r>
            <a:br>
              <a:rPr lang="cs-CZ" altLang="cs-CZ" smtClean="0"/>
            </a:br>
            <a:r>
              <a:rPr lang="cs-CZ" altLang="cs-CZ" smtClean="0"/>
              <a:t>otevřenou</a:t>
            </a:r>
            <a:br>
              <a:rPr lang="cs-CZ" altLang="cs-CZ" smtClean="0"/>
            </a:br>
            <a:r>
              <a:rPr lang="cs-CZ" altLang="cs-CZ" smtClean="0"/>
              <a:t>a skrytou inflaci. </a:t>
            </a:r>
          </a:p>
        </p:txBody>
      </p:sp>
      <p:pic>
        <p:nvPicPr>
          <p:cNvPr id="29700" name="Picture 4" descr="C:\Users\user\AppData\Local\Microsoft\Windows\Temporary Internet Files\Content.IE5\AY97A27L\MC90044152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4300" y="3970338"/>
            <a:ext cx="4284663" cy="248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Otevřená inflace 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Je pečlivě sledována státem, je také hlediskem existence v EU. Je to vedle HDP na osobu nejdůležitější ukazatel blahobytu.</a:t>
            </a:r>
          </a:p>
          <a:p>
            <a:pPr eaLnBrk="1" hangingPunct="1"/>
            <a:r>
              <a:rPr lang="cs-CZ" altLang="cs-CZ" smtClean="0"/>
              <a:t>Růst cenové hladiny se měří pomocí pevně stanoveného souboru zboží a služeb, tzv. </a:t>
            </a:r>
            <a:r>
              <a:rPr lang="cs-CZ" altLang="cs-CZ" b="1" smtClean="0"/>
              <a:t>spotřebitelským košem.</a:t>
            </a:r>
            <a:r>
              <a:rPr lang="cs-CZ" altLang="cs-CZ" smtClean="0"/>
              <a:t>  Jsou v něm stovky položek, tj. měří se trvalý vzestup cen.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Míra inflace 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3275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b="1" smtClean="0"/>
              <a:t>mírná (plíživá) </a:t>
            </a:r>
            <a:r>
              <a:rPr lang="cs-CZ" altLang="cs-CZ" smtClean="0"/>
              <a:t>– vzestup cenové hladiny do 10 % oproti předchozímu stavu.</a:t>
            </a:r>
            <a:br>
              <a:rPr lang="cs-CZ" altLang="cs-CZ" smtClean="0"/>
            </a:br>
            <a:r>
              <a:rPr lang="cs-CZ" altLang="cs-CZ" smtClean="0"/>
              <a:t>(Hledisko inflace v EU: do 2,5 %)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b="1" smtClean="0"/>
              <a:t>rychlá inflace</a:t>
            </a:r>
            <a:r>
              <a:rPr lang="cs-CZ" altLang="cs-CZ" smtClean="0"/>
              <a:t> – do 100 % předchozího stavu. Má ničivý vliv na ekonomiku, je to vážný signál nefungující ekonomiky.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b="1" smtClean="0"/>
              <a:t>hyperinflace </a:t>
            </a:r>
            <a:r>
              <a:rPr lang="cs-CZ" altLang="cs-CZ" smtClean="0"/>
              <a:t>– řádově v 1000 %.  Ekonomika je v rozloženém stavu,</a:t>
            </a:r>
            <a:br>
              <a:rPr lang="cs-CZ" altLang="cs-CZ" smtClean="0"/>
            </a:br>
            <a:r>
              <a:rPr lang="cs-CZ" altLang="cs-CZ" smtClean="0"/>
              <a:t>NH již nefunguje  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215900" y="609600"/>
            <a:ext cx="8712200" cy="1143000"/>
          </a:xfrm>
        </p:spPr>
        <p:txBody>
          <a:bodyPr/>
          <a:lstStyle/>
          <a:p>
            <a:pPr eaLnBrk="1" hangingPunct="1"/>
            <a:r>
              <a:rPr lang="cs-CZ" altLang="cs-CZ" smtClean="0"/>
              <a:t>Inflace vzniká nadměrnou poptávkou nebo nadměrnou nabídkou 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362200"/>
            <a:ext cx="7772400" cy="3733800"/>
          </a:xfrm>
        </p:spPr>
        <p:txBody>
          <a:bodyPr/>
          <a:lstStyle/>
          <a:p>
            <a:pPr eaLnBrk="1" hangingPunct="1">
              <a:buFontTx/>
              <a:buChar char="-"/>
            </a:pPr>
            <a:r>
              <a:rPr lang="cs-CZ" altLang="cs-CZ" b="1" smtClean="0"/>
              <a:t>Inflace tažená poptávkou</a:t>
            </a:r>
            <a:r>
              <a:rPr lang="cs-CZ" altLang="cs-CZ" smtClean="0"/>
              <a:t>: nadměrné úvěry: lidé chtějí utrácet – zvyšuje ceny a úroky úvěrů</a:t>
            </a:r>
          </a:p>
          <a:p>
            <a:pPr eaLnBrk="1" hangingPunct="1">
              <a:buFontTx/>
              <a:buChar char="-"/>
            </a:pPr>
            <a:r>
              <a:rPr lang="cs-CZ" altLang="cs-CZ" b="1" smtClean="0"/>
              <a:t>Inflace tlačená náklady</a:t>
            </a:r>
            <a:r>
              <a:rPr lang="cs-CZ" altLang="cs-CZ" smtClean="0"/>
              <a:t>: nadměrný růst nákladových položek – bezdůvodný růst mezd, vysoké ceny strategických surovin,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Ekonomika je komplexní oblast 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altLang="cs-CZ" smtClean="0"/>
              <a:t>. Tzn. že jeden zásah vyvolá druhý: jako řetězová reakce.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Pro druhy inflace existuje mnoho názvů: zjevná inflace, potlačená inflace, skrytá inflace, vyrovnaná inflace, očekávaná inflace. </a:t>
            </a:r>
          </a:p>
        </p:txBody>
      </p:sp>
      <p:pic>
        <p:nvPicPr>
          <p:cNvPr id="33796" name="Picture 4" descr="C:\Users\user\AppData\Local\Microsoft\Windows\Temporary Internet Files\Content.IE5\G0J17M49\MC9004420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03438" y="4873625"/>
            <a:ext cx="4937125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-533400"/>
            <a:ext cx="7772400" cy="1752600"/>
          </a:xfrm>
        </p:spPr>
        <p:txBody>
          <a:bodyPr/>
          <a:lstStyle/>
          <a:p>
            <a:pPr eaLnBrk="1" hangingPunct="1"/>
            <a:r>
              <a:rPr lang="cs-CZ" altLang="cs-CZ" smtClean="0"/>
              <a:t>Dopady inflace: 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762000"/>
            <a:ext cx="8278813" cy="56197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smtClean="0"/>
              <a:t>Ovlivňuje chování všech ekonomických subjektů: 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altLang="cs-CZ" sz="2800" smtClean="0"/>
              <a:t>vliv na reálné důchody a bohatství, cenová hladina</a:t>
            </a:r>
            <a:br>
              <a:rPr lang="cs-CZ" altLang="cs-CZ" sz="2800" smtClean="0"/>
            </a:br>
            <a:r>
              <a:rPr lang="cs-CZ" altLang="cs-CZ" sz="2800" smtClean="0"/>
              <a:t>a mzdy rostou různým tempem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altLang="cs-CZ" sz="2800" smtClean="0"/>
              <a:t>taxflace (tax = daň), tj. zvyšují se ceny i daně, proti tomu se zavádějí odečitatelné položky od daně, je ale obvykle nedostatečným protiopatřením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altLang="cs-CZ" sz="2800" smtClean="0"/>
              <a:t>vyrovnání transferovými platbami (doplatky – důchody, stipendia, přídavky)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altLang="cs-CZ" sz="2800" smtClean="0"/>
              <a:t>zatížení domácností i firem vyššími výdaji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altLang="cs-CZ" sz="2800" smtClean="0"/>
              <a:t>brzdí ekonomickou aktivitu, podněcuje spekulace</a:t>
            </a:r>
            <a:br>
              <a:rPr lang="cs-CZ" altLang="cs-CZ" sz="2800" smtClean="0"/>
            </a:br>
            <a:r>
              <a:rPr lang="cs-CZ" altLang="cs-CZ" sz="2800" smtClean="0"/>
              <a:t>a překupnictví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altLang="cs-CZ" sz="2800" smtClean="0"/>
              <a:t>v neposlední míře působí chudnutí obyvatelstva</a:t>
            </a:r>
            <a:br>
              <a:rPr lang="cs-CZ" altLang="cs-CZ" sz="2800" smtClean="0"/>
            </a:br>
            <a:r>
              <a:rPr lang="cs-CZ" altLang="cs-CZ" sz="2800" smtClean="0"/>
              <a:t>a pokračující dělení na bohatší a chudší   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Inflační spirála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8207375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altLang="cs-CZ" dirty="0" smtClean="0"/>
              <a:t>Pokud se inflace vymkne  kontrole: vzniká tzv. </a:t>
            </a:r>
            <a:r>
              <a:rPr lang="cs-CZ" altLang="cs-CZ" b="1" dirty="0" smtClean="0"/>
              <a:t>inflační spirála.</a:t>
            </a:r>
            <a:r>
              <a:rPr lang="cs-CZ" altLang="cs-CZ" dirty="0" smtClean="0"/>
              <a:t> </a:t>
            </a:r>
          </a:p>
          <a:p>
            <a:pPr marL="0" indent="0" eaLnBrk="1" hangingPunct="1">
              <a:buFontTx/>
              <a:buNone/>
            </a:pPr>
            <a:r>
              <a:rPr lang="cs-CZ" altLang="cs-CZ" dirty="0" smtClean="0"/>
              <a:t>Ta byla jednou z příčin 2. sv</a:t>
            </a:r>
            <a:r>
              <a:rPr lang="cs-CZ" altLang="cs-CZ" dirty="0" smtClean="0"/>
              <a:t>. války</a:t>
            </a:r>
            <a:r>
              <a:rPr lang="cs-CZ" altLang="cs-CZ" dirty="0" smtClean="0"/>
              <a:t/>
            </a:r>
            <a:br>
              <a:rPr lang="cs-CZ" altLang="cs-CZ" dirty="0" smtClean="0"/>
            </a:br>
            <a:r>
              <a:rPr lang="cs-CZ" altLang="cs-CZ" sz="2400" dirty="0" smtClean="0"/>
              <a:t>(Bankovka 10 mil. </a:t>
            </a:r>
            <a:r>
              <a:rPr lang="cs-CZ" altLang="cs-CZ" sz="2400" dirty="0" smtClean="0"/>
              <a:t>marek</a:t>
            </a:r>
            <a:r>
              <a:rPr lang="cs-CZ" altLang="cs-CZ" sz="2400" dirty="0" smtClean="0"/>
              <a:t>, za kterou se dostala poštovní známka.)</a:t>
            </a:r>
            <a:r>
              <a:rPr lang="cs-CZ" altLang="cs-CZ" dirty="0" smtClean="0"/>
              <a:t/>
            </a:r>
            <a:br>
              <a:rPr lang="cs-CZ" altLang="cs-CZ" dirty="0" smtClean="0"/>
            </a:br>
            <a:r>
              <a:rPr lang="cs-CZ" altLang="cs-CZ" dirty="0" smtClean="0"/>
              <a:t>a také nestability v mnoha Latinskoamerických zemích v současnosti. To nahrává drogovým gangům, černé a šedé ekonomice.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Zdroj: </a:t>
            </a:r>
          </a:p>
        </p:txBody>
      </p:sp>
      <p:sp>
        <p:nvSpPr>
          <p:cNvPr id="368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altLang="cs-CZ" dirty="0" smtClean="0"/>
              <a:t>Z. Mendl, J. Zlámal: Ekonomie nejen k maturitě, </a:t>
            </a:r>
            <a:r>
              <a:rPr lang="cs-CZ" altLang="cs-CZ" dirty="0" err="1" smtClean="0"/>
              <a:t>Computer</a:t>
            </a:r>
            <a:r>
              <a:rPr lang="cs-CZ" altLang="cs-CZ" dirty="0" smtClean="0"/>
              <a:t> Media Kralice na Hané, 2007, </a:t>
            </a:r>
            <a:r>
              <a:rPr lang="cs-CZ" altLang="cs-CZ" dirty="0" smtClean="0"/>
              <a:t>ISBN:978-80-7402-056-8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dirty="0" smtClean="0"/>
              <a:t>www.office.</a:t>
            </a:r>
            <a:r>
              <a:rPr lang="cs-CZ" altLang="cs-CZ" smtClean="0"/>
              <a:t>microsoft.com </a:t>
            </a:r>
            <a:endParaRPr lang="cs-CZ" alt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</TotalTime>
  <Words>272</Words>
  <Application>Microsoft Office PowerPoint</Application>
  <PresentationFormat>Předvádění na obrazovce (4:3)</PresentationFormat>
  <Paragraphs>46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7" baseType="lpstr">
      <vt:lpstr>Times New Roman</vt:lpstr>
      <vt:lpstr>Arial</vt:lpstr>
      <vt:lpstr>Calibri</vt:lpstr>
      <vt:lpstr>Default Design</vt:lpstr>
      <vt:lpstr>1_Default Design</vt:lpstr>
      <vt:lpstr>Motiv sady Office</vt:lpstr>
      <vt:lpstr>Snímek 1</vt:lpstr>
      <vt:lpstr>Anotace </vt:lpstr>
      <vt:lpstr>Inflace </vt:lpstr>
      <vt:lpstr>Definice inflace </vt:lpstr>
      <vt:lpstr>Otevřená inflace </vt:lpstr>
      <vt:lpstr>Míra inflace </vt:lpstr>
      <vt:lpstr>Inflace vzniká nadměrnou poptávkou nebo nadměrnou nabídkou </vt:lpstr>
      <vt:lpstr>Ekonomika je komplexní oblast </vt:lpstr>
      <vt:lpstr>Dopady inflace: </vt:lpstr>
      <vt:lpstr>Inflační spirála</vt:lpstr>
      <vt:lpstr>Zdroj: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vlada</dc:creator>
  <cp:lastModifiedBy>Dum</cp:lastModifiedBy>
  <cp:revision>16</cp:revision>
  <dcterms:created xsi:type="dcterms:W3CDTF">1601-01-01T00:00:00Z</dcterms:created>
  <dcterms:modified xsi:type="dcterms:W3CDTF">2014-03-23T17:51:38Z</dcterms:modified>
</cp:coreProperties>
</file>