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69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84" y="-5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2926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6418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550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78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417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6872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965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308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38813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9679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75558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ADA276-514B-4BC8-A5A5-E69A2F2A743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81837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D7F034-2E01-419F-86A7-9B1C3A016C3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7171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ED6B8F-DABF-4A66-930F-CF11F7CFC44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91652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98B613-274B-478E-A72D-6E16230DC61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4919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72490-EE10-4367-B433-06E25B2ACC2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411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614597-52F6-43F9-85E7-7CF206E9856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59205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4D0A02-7E45-4223-BF60-0C8F950EE32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6880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4548E-1DBB-49D5-861A-339C05C8524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61003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E6B49-A6AC-4F65-9A1A-CBB62331D6A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3785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F59B76-81E9-4B49-ABC7-1781833FFB8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22369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B0141A-EC55-4061-BF81-AEC3DC5B72A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0320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4FF7E3-5BBD-4BB0-B25F-06A6D9CB9122}" type="datetimeFigureOut">
              <a:rPr lang="cs-CZ" smtClean="0"/>
              <a:t>23.3.2014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68F4B-F58B-4065-BDF9-4A20561DE7F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3965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A942B3-7739-4CC1-9FA4-A57256ABB1CB}" type="slidenum">
              <a:rPr lang="cs-CZ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002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spv.cz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51" name="Zástupný symbol pro obsah 2"/>
          <p:cNvSpPr>
            <a:spLocks noGrp="1"/>
          </p:cNvSpPr>
          <p:nvPr>
            <p:ph idx="1"/>
          </p:nvPr>
        </p:nvSpPr>
        <p:spPr>
          <a:xfrm>
            <a:off x="684213" y="2060575"/>
            <a:ext cx="7772400" cy="4114800"/>
          </a:xfrm>
        </p:spPr>
        <p:txBody>
          <a:bodyPr/>
          <a:lstStyle/>
          <a:p>
            <a:pPr marL="0" indent="0" eaLnBrk="1" hangingPunct="1">
              <a:buFontTx/>
              <a:buNone/>
            </a:pPr>
            <a:r>
              <a:rPr lang="cs-CZ" dirty="0" smtClean="0"/>
              <a:t>   </a:t>
            </a:r>
            <a:r>
              <a:rPr lang="cs-CZ" sz="2000" dirty="0" smtClean="0"/>
              <a:t>Číslo projektu:		CZ.1.07/1.5.00/34.0673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školy:		SOU a ZŠ Planá, Kostelní 129, Planá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Vzdělávací oblast: 	Ekonomie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Předmět:	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Tematický okruh: 	Finanční gramotnost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Název materiálu: 	Finanční podpora při ztrátě zaměstnání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Číslo materiálu:	VY_62_Finanční gramotnost_1.A_FG_1_				12(20)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Autor:  		Ing. Vladimír Kasík</a:t>
            </a:r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     Datum tvorby:   	01. 01. 2013</a:t>
            </a:r>
          </a:p>
          <a:p>
            <a:pPr marL="0" indent="0" eaLnBrk="1" hangingPunct="1">
              <a:buFontTx/>
              <a:buNone/>
            </a:pPr>
            <a:endParaRPr lang="cs-CZ" sz="2000" dirty="0" smtClean="0"/>
          </a:p>
          <a:p>
            <a:pPr marL="0" indent="0" eaLnBrk="1" hangingPunct="1">
              <a:buFontTx/>
              <a:buNone/>
            </a:pPr>
            <a:r>
              <a:rPr lang="cs-CZ" sz="2000" dirty="0" smtClean="0"/>
              <a:t>		Všechny neocitované myšlenky patří autorovi.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2182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781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Bezpečně zvládat nepříjemnou ztrátu a situaci ztráty zaměstnání je uměním. Jaké máme nároky na dávky v nezaměstnanosti a kam se obrátit, tyto informace nabízí tento materiál.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254055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Finanční podpora při ztrátě zaměstnání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Ztráta zaměstnání je nepříjemná. Jak postupovat, aby šance opět nalézt zaměstnání byla dobrá?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272145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Dostal jsem výpověď. Mám hledat práci okamžitě?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Ano, u profesí, se SŠ nebo VŠ vzděláním, trvá výběr zaměstnanců měsíce (výběrové řízení, vstupní pohovor, vyhodnocení kandidátů). </a:t>
            </a:r>
            <a:endParaRPr lang="cs-CZ" dirty="0" smtClean="0"/>
          </a:p>
          <a:p>
            <a:r>
              <a:rPr lang="cs-CZ" dirty="0" smtClean="0"/>
              <a:t>Proto </a:t>
            </a:r>
            <a:r>
              <a:rPr lang="cs-CZ" dirty="0" smtClean="0"/>
              <a:t>začít hledat okamžitě</a:t>
            </a:r>
            <a:r>
              <a:rPr lang="cs-CZ" dirty="0" smtClean="0"/>
              <a:t>,</a:t>
            </a:r>
            <a:br>
              <a:rPr lang="cs-CZ" dirty="0" smtClean="0"/>
            </a:br>
            <a:r>
              <a:rPr lang="cs-CZ" dirty="0" smtClean="0"/>
              <a:t>i </a:t>
            </a:r>
            <a:r>
              <a:rPr lang="cs-CZ" dirty="0" smtClean="0"/>
              <a:t>když Vás vezmou na ÚP </a:t>
            </a:r>
            <a:r>
              <a:rPr lang="cs-CZ" dirty="0" smtClean="0"/>
              <a:t>do</a:t>
            </a:r>
            <a:br>
              <a:rPr lang="cs-CZ" dirty="0" smtClean="0"/>
            </a:br>
            <a:r>
              <a:rPr lang="cs-CZ" dirty="0" smtClean="0"/>
              <a:t>evidence </a:t>
            </a:r>
            <a:r>
              <a:rPr lang="cs-CZ" dirty="0" smtClean="0"/>
              <a:t>až den </a:t>
            </a:r>
            <a:r>
              <a:rPr lang="cs-CZ" dirty="0" smtClean="0"/>
              <a:t>následující</a:t>
            </a:r>
            <a:br>
              <a:rPr lang="cs-CZ" dirty="0" smtClean="0"/>
            </a:br>
            <a:r>
              <a:rPr lang="cs-CZ" dirty="0" smtClean="0"/>
              <a:t>po </a:t>
            </a:r>
            <a:r>
              <a:rPr lang="cs-CZ" dirty="0" smtClean="0"/>
              <a:t>skončení pracovního poměru.</a:t>
            </a:r>
            <a:endParaRPr lang="cs-CZ" dirty="0"/>
          </a:p>
        </p:txBody>
      </p:sp>
      <p:pic>
        <p:nvPicPr>
          <p:cNvPr id="1028" name="Picture 4" descr="C:\Users\user\AppData\Local\Microsoft\Windows\Temporary Internet Files\Content.IE5\1KD4P4G4\MC90029716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140968"/>
            <a:ext cx="293458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72918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Jak si mám práci hledat?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čtení inzerátů, dotazování v </a:t>
            </a:r>
            <a:r>
              <a:rPr lang="cs-CZ" dirty="0" smtClean="0"/>
              <a:t>podnicích</a:t>
            </a:r>
          </a:p>
          <a:p>
            <a:r>
              <a:rPr lang="cs-CZ" dirty="0" smtClean="0"/>
              <a:t>webové portály</a:t>
            </a:r>
          </a:p>
          <a:p>
            <a:r>
              <a:rPr lang="cs-CZ" dirty="0" smtClean="0"/>
              <a:t>hlavně </a:t>
            </a:r>
            <a:r>
              <a:rPr lang="cs-CZ" dirty="0" smtClean="0"/>
              <a:t>ale známí, příbuzní, spolužáci, sousedé, bývalí </a:t>
            </a:r>
            <a:r>
              <a:rPr lang="cs-CZ" dirty="0" smtClean="0"/>
              <a:t>kolegové</a:t>
            </a:r>
          </a:p>
          <a:p>
            <a:r>
              <a:rPr lang="cs-CZ" dirty="0" smtClean="0"/>
              <a:t>také </a:t>
            </a:r>
            <a:r>
              <a:rPr lang="cs-CZ" dirty="0" smtClean="0"/>
              <a:t>veletrhy pracovních příležitostí, pracovní a personální agentury, na ÚP slouží portál (http://por­tal.mpsv.cz/</a:t>
            </a:r>
            <a:r>
              <a:rPr lang="cs-CZ" dirty="0" err="1" smtClean="0"/>
              <a:t>i­kiosek</a:t>
            </a:r>
            <a:r>
              <a:rPr lang="cs-CZ" dirty="0" smtClean="0"/>
              <a:t>), Job </a:t>
            </a:r>
            <a:r>
              <a:rPr lang="cs-CZ" dirty="0" smtClean="0"/>
              <a:t>cluby</a:t>
            </a:r>
          </a:p>
          <a:p>
            <a:r>
              <a:rPr lang="cs-CZ" dirty="0" smtClean="0"/>
              <a:t>a </a:t>
            </a:r>
            <a:r>
              <a:rPr lang="cs-CZ" dirty="0" smtClean="0"/>
              <a:t>nebojte se do ciziny, dokud můžete….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30755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Registrace na úřadu práce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ÚP vám může zprostředkovat nové zaměstnání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Zároveň </a:t>
            </a:r>
            <a:r>
              <a:rPr lang="cs-CZ" dirty="0" smtClean="0"/>
              <a:t>s registrací žádáte o </a:t>
            </a:r>
            <a:r>
              <a:rPr lang="cs-CZ" dirty="0" smtClean="0"/>
              <a:t>podporu</a:t>
            </a:r>
            <a:br>
              <a:rPr lang="cs-CZ" dirty="0" smtClean="0"/>
            </a:br>
            <a:r>
              <a:rPr lang="cs-CZ" dirty="0" smtClean="0"/>
              <a:t>a </a:t>
            </a:r>
            <a:r>
              <a:rPr lang="cs-CZ" dirty="0" smtClean="0"/>
              <a:t>neplatíte jinak povinné zdravotní a sociální pojištění.</a:t>
            </a:r>
            <a:endParaRPr lang="cs-CZ" dirty="0"/>
          </a:p>
        </p:txBody>
      </p:sp>
      <p:pic>
        <p:nvPicPr>
          <p:cNvPr id="2052" name="Picture 4" descr="C:\Users\user\AppData\Local\Microsoft\Windows\Temporary Internet Files\Content.IE5\G0J17M49\MC9003013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392" y="3717032"/>
            <a:ext cx="2835216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849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Musím na úřad práce?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842992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Ano.  Požádat o zprostředkování zaměstnání nejpozději do </a:t>
            </a:r>
            <a:r>
              <a:rPr lang="cs-CZ" dirty="0" smtClean="0"/>
              <a:t>tří pracovních </a:t>
            </a:r>
            <a:r>
              <a:rPr lang="cs-CZ" dirty="0" smtClean="0"/>
              <a:t>dnů po skončení zaměstnání. </a:t>
            </a:r>
            <a:endParaRPr lang="cs-CZ" dirty="0" smtClean="0"/>
          </a:p>
          <a:p>
            <a:r>
              <a:rPr lang="cs-CZ" dirty="0" smtClean="0"/>
              <a:t>Žádost </a:t>
            </a:r>
            <a:r>
              <a:rPr lang="cs-CZ" dirty="0" smtClean="0"/>
              <a:t>pouze osobně. </a:t>
            </a:r>
          </a:p>
          <a:p>
            <a:r>
              <a:rPr lang="cs-CZ" dirty="0" smtClean="0"/>
              <a:t>Nesplňujete-li podmínky registrace, ÚP vás o tom vyrozumí. </a:t>
            </a:r>
            <a:endParaRPr lang="cs-CZ" dirty="0"/>
          </a:p>
        </p:txBody>
      </p:sp>
      <p:pic>
        <p:nvPicPr>
          <p:cNvPr id="3074" name="Picture 2" descr="C:\Users\user\AppData\Local\Microsoft\Windows\Temporary Internet Files\Content.IE5\EBHSGQYW\MC900355035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2756" y="1556792"/>
            <a:ext cx="2325980" cy="407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5184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60649"/>
            <a:ext cx="7772400" cy="1440159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Mohu požádat jen o podporu bez zprostředkování zaměstnání?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11560" y="1772816"/>
            <a:ext cx="7520880" cy="4392488"/>
          </a:xfrm>
        </p:spPr>
        <p:txBody>
          <a:bodyPr/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cs-CZ" dirty="0" smtClean="0">
                <a:solidFill>
                  <a:schemeClr val="tx1"/>
                </a:solidFill>
              </a:rPr>
              <a:t>Ne. Nelze </a:t>
            </a:r>
            <a:r>
              <a:rPr lang="cs-CZ" dirty="0" smtClean="0">
                <a:solidFill>
                  <a:schemeClr val="tx1"/>
                </a:solidFill>
              </a:rPr>
              <a:t>žádat jen o </a:t>
            </a:r>
            <a:r>
              <a:rPr lang="cs-CZ" dirty="0" smtClean="0">
                <a:solidFill>
                  <a:schemeClr val="tx1"/>
                </a:solidFill>
              </a:rPr>
              <a:t>podporu a </a:t>
            </a:r>
            <a:r>
              <a:rPr lang="cs-CZ" dirty="0" smtClean="0">
                <a:solidFill>
                  <a:schemeClr val="tx1"/>
                </a:solidFill>
              </a:rPr>
              <a:t>nelze požadovat zařazení do evidence uchazečů jen proto, abyste splnili podmínku pro poskytnutí sociální dávky.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098" name="Picture 2" descr="C:\Users\user\AppData\Local\Microsoft\Windows\Temporary Internet Files\Content.IE5\AY97A27L\MC9003325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2486" y="3861048"/>
            <a:ext cx="381902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24500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Podpora v nezaměstnanosti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Při ztrátě zaměstnání vám stát nabízí za určitých podmínek finanční podporu pro zmírnění následků výpadků příjmů.</a:t>
            </a:r>
            <a:endParaRPr lang="cs-CZ" dirty="0"/>
          </a:p>
        </p:txBody>
      </p:sp>
      <p:pic>
        <p:nvPicPr>
          <p:cNvPr id="5126" name="Picture 6" descr="C:\Users\user\AppData\Local\Microsoft\Windows\Temporary Internet Files\Content.IE5\EBHSGQYW\MC9003787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984" y="3356992"/>
            <a:ext cx="4128033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210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Kdo má nárok na </a:t>
            </a:r>
            <a:r>
              <a:rPr lang="cs-CZ" b="1" dirty="0" smtClean="0"/>
              <a:t>podporu</a:t>
            </a:r>
            <a:br>
              <a:rPr lang="cs-CZ" b="1" dirty="0" smtClean="0"/>
            </a:br>
            <a:r>
              <a:rPr lang="cs-CZ" b="1" dirty="0" smtClean="0"/>
              <a:t>v </a:t>
            </a:r>
            <a:r>
              <a:rPr lang="cs-CZ" b="1" dirty="0" smtClean="0"/>
              <a:t>nezaměstnanosti?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pokud jste vykonávali min 12 měsíců   zaměstnání nebo výdělečnou činnost, která zakládá povinnost odvádět pojistné na důchodové pojištění a </a:t>
            </a:r>
            <a:r>
              <a:rPr lang="cs-CZ" dirty="0" smtClean="0"/>
              <a:t>příspěvek</a:t>
            </a:r>
            <a:br>
              <a:rPr lang="cs-CZ" dirty="0" smtClean="0"/>
            </a:br>
            <a:r>
              <a:rPr lang="cs-CZ" dirty="0" smtClean="0"/>
              <a:t>v </a:t>
            </a:r>
            <a:r>
              <a:rPr lang="cs-CZ" dirty="0" smtClean="0"/>
              <a:t>nezaměstnanosti, za poslední 2 </a:t>
            </a:r>
            <a:r>
              <a:rPr lang="cs-CZ" dirty="0" smtClean="0"/>
              <a:t>roky </a:t>
            </a:r>
            <a:endParaRPr lang="cs-CZ" dirty="0" smtClean="0"/>
          </a:p>
          <a:p>
            <a:r>
              <a:rPr lang="cs-CZ" dirty="0" smtClean="0"/>
              <a:t>musíte požádat ÚP, kde jste vedeni v evidenci uchazečů o </a:t>
            </a:r>
            <a:r>
              <a:rPr lang="cs-CZ" dirty="0" smtClean="0"/>
              <a:t>zaměstnání</a:t>
            </a:r>
            <a:endParaRPr lang="cs-CZ" dirty="0" smtClean="0"/>
          </a:p>
          <a:p>
            <a:r>
              <a:rPr lang="cs-CZ" dirty="0" smtClean="0"/>
              <a:t>ke dni, přiznání podpory v nezaměstnanosti  nesmíte brát plný invalidní </a:t>
            </a:r>
            <a:r>
              <a:rPr lang="cs-CZ" dirty="0" smtClean="0"/>
              <a:t>důchod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4446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Výše podpory v nezaměstnanosti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 prvních 2 měsících je to  </a:t>
            </a:r>
            <a:r>
              <a:rPr lang="cs-CZ" b="1" dirty="0" smtClean="0"/>
              <a:t>65 %</a:t>
            </a:r>
            <a:r>
              <a:rPr lang="cs-CZ" dirty="0" smtClean="0"/>
              <a:t>, další 2 měsíce 50 % a po zbývající dobu 45 % průměrného měsíčního čistého výdělku, za poslední kalendářní měsíc</a:t>
            </a:r>
          </a:p>
          <a:p>
            <a:r>
              <a:rPr lang="cs-CZ" b="1" dirty="0" smtClean="0"/>
              <a:t>45%</a:t>
            </a:r>
            <a:r>
              <a:rPr lang="cs-CZ" dirty="0" smtClean="0"/>
              <a:t> pokud jste před vzetím do evidence bez vážného důvodu ukončili poslední zaměstnání sami nebo dohodou se zaměstnavatelem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94741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Délka podpory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/>
              <a:buChar char="•"/>
            </a:pPr>
            <a:r>
              <a:rPr lang="cs-CZ" dirty="0" smtClean="0"/>
              <a:t>do 50 let věku 5 </a:t>
            </a:r>
            <a:r>
              <a:rPr lang="cs-CZ" dirty="0" smtClean="0"/>
              <a:t>měsíců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dirty="0" smtClean="0"/>
              <a:t>nad 50 let a do 55 let věku 8 </a:t>
            </a:r>
            <a:r>
              <a:rPr lang="cs-CZ" dirty="0" smtClean="0"/>
              <a:t>měsíců</a:t>
            </a:r>
            <a:endParaRPr lang="cs-CZ" dirty="0" smtClean="0"/>
          </a:p>
          <a:p>
            <a:pPr>
              <a:buFont typeface="Arial"/>
              <a:buChar char="•"/>
            </a:pPr>
            <a:r>
              <a:rPr lang="cs-CZ" dirty="0" smtClean="0"/>
              <a:t>nad 55 let věku 11 </a:t>
            </a:r>
            <a:r>
              <a:rPr lang="cs-CZ" dirty="0" smtClean="0"/>
              <a:t>měsíců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6146" name="Picture 2" descr="C:\Users\user\AppData\Local\Microsoft\Windows\Temporary Internet Files\Content.IE5\1KD4P4G4\MC900404239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6322" y="3573016"/>
            <a:ext cx="2991357" cy="259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35860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Kdo nemá nárok na </a:t>
            </a:r>
            <a:r>
              <a:rPr lang="cs-CZ" b="1" dirty="0" smtClean="0"/>
              <a:t>podporu</a:t>
            </a:r>
            <a:br>
              <a:rPr lang="cs-CZ" b="1" dirty="0" smtClean="0"/>
            </a:br>
            <a:r>
              <a:rPr lang="cs-CZ" b="1" dirty="0" smtClean="0"/>
              <a:t>v </a:t>
            </a:r>
            <a:r>
              <a:rPr lang="cs-CZ" b="1" dirty="0" smtClean="0"/>
              <a:t>nezaměstnanosti?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Pokud byl </a:t>
            </a:r>
            <a:r>
              <a:rPr lang="cs-CZ" dirty="0" smtClean="0"/>
              <a:t>v 6 měsících před vzetím do evidence uchazečů skončen pracovně-právní vztah z důvodu porušení povinností zvlášť hrubým způsobem. </a:t>
            </a:r>
          </a:p>
          <a:p>
            <a:r>
              <a:rPr lang="cs-CZ" dirty="0" smtClean="0"/>
              <a:t>Také se neposkytuje po dobu:</a:t>
            </a:r>
          </a:p>
          <a:p>
            <a:pPr lvl="1">
              <a:buFont typeface="Arial"/>
              <a:buChar char="•"/>
            </a:pPr>
            <a:r>
              <a:rPr lang="cs-CZ" dirty="0" smtClean="0"/>
              <a:t>pobírání nemocenských </a:t>
            </a:r>
            <a:r>
              <a:rPr lang="cs-CZ" dirty="0" smtClean="0"/>
              <a:t>dávek</a:t>
            </a:r>
            <a:endParaRPr lang="cs-CZ" dirty="0" smtClean="0"/>
          </a:p>
          <a:p>
            <a:pPr lvl="1">
              <a:buFont typeface="Arial"/>
              <a:buChar char="•"/>
            </a:pPr>
            <a:r>
              <a:rPr lang="cs-CZ" dirty="0" smtClean="0"/>
              <a:t>pobírání podpory při </a:t>
            </a:r>
            <a:r>
              <a:rPr lang="cs-CZ" dirty="0" smtClean="0"/>
              <a:t>rekvalifikaci</a:t>
            </a:r>
            <a:endParaRPr lang="cs-CZ" dirty="0" smtClean="0"/>
          </a:p>
          <a:p>
            <a:pPr lvl="1">
              <a:buFont typeface="Arial"/>
              <a:buChar char="•"/>
            </a:pPr>
            <a:r>
              <a:rPr lang="cs-CZ" dirty="0" smtClean="0"/>
              <a:t>po dobu výkonu </a:t>
            </a:r>
            <a:r>
              <a:rPr lang="cs-CZ" dirty="0" smtClean="0"/>
              <a:t>vazby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92166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Informační portál MPSV ČR, </a:t>
            </a:r>
            <a:r>
              <a:rPr lang="cs-CZ" dirty="0" smtClean="0">
                <a:hlinkClick r:id="rId2"/>
              </a:rPr>
              <a:t>www.mspv.cz</a:t>
            </a:r>
            <a:endParaRPr lang="cs-CZ" dirty="0" smtClean="0"/>
          </a:p>
          <a:p>
            <a:r>
              <a:rPr lang="cs-CZ" dirty="0" smtClean="0"/>
              <a:t>kliparty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748151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410</Words>
  <Application>Microsoft Office PowerPoint</Application>
  <PresentationFormat>Předvádění na obrazovce (4:3)</PresentationFormat>
  <Paragraphs>55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14</vt:i4>
      </vt:variant>
    </vt:vector>
  </HeadingPairs>
  <TitlesOfParts>
    <vt:vector size="16" baseType="lpstr">
      <vt:lpstr>Motiv systému Office</vt:lpstr>
      <vt:lpstr>Default Design</vt:lpstr>
      <vt:lpstr>Prezentace aplikace PowerPoint</vt:lpstr>
      <vt:lpstr>Anotace</vt:lpstr>
      <vt:lpstr>Finanční podpora při ztrátě zaměstnání</vt:lpstr>
      <vt:lpstr>Dostal jsem výpověď. Mám hledat práci okamžitě?</vt:lpstr>
      <vt:lpstr>Jak si mám práci hledat?</vt:lpstr>
      <vt:lpstr>Registrace na úřadu práce</vt:lpstr>
      <vt:lpstr>Musím na úřad práce?</vt:lpstr>
      <vt:lpstr>Mohu požádat jen o podporu bez zprostředkování zaměstnání?</vt:lpstr>
      <vt:lpstr>Podpora v nezaměstnanosti</vt:lpstr>
      <vt:lpstr>Kdo má nárok na podporu v nezaměstnanosti?</vt:lpstr>
      <vt:lpstr>Výše podpory v nezaměstnanosti</vt:lpstr>
      <vt:lpstr>Délka podpory</vt:lpstr>
      <vt:lpstr>Kdo nemá nárok na podporu v nezaměstnanosti?</vt:lpstr>
      <vt:lpstr>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 dělat při ztrátě zaměstnání</dc:title>
  <dc:creator>vlada</dc:creator>
  <cp:lastModifiedBy>user</cp:lastModifiedBy>
  <cp:revision>17</cp:revision>
  <cp:lastPrinted>2012-12-10T10:24:45Z</cp:lastPrinted>
  <dcterms:created xsi:type="dcterms:W3CDTF">2012-12-10T10:02:22Z</dcterms:created>
  <dcterms:modified xsi:type="dcterms:W3CDTF">2014-03-23T10:38:54Z</dcterms:modified>
</cp:coreProperties>
</file>