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4" r:id="rId3"/>
    <p:sldId id="261" r:id="rId4"/>
    <p:sldId id="256" r:id="rId5"/>
    <p:sldId id="257" r:id="rId6"/>
    <p:sldId id="258" r:id="rId7"/>
    <p:sldId id="259" r:id="rId8"/>
    <p:sldId id="260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84" y="-5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03F61-218A-4A1B-AA73-B8AFCFCF9819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5991-41EC-4D73-B2EF-1A981C0EED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071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03F61-218A-4A1B-AA73-B8AFCFCF9819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5991-41EC-4D73-B2EF-1A981C0EED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88613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03F61-218A-4A1B-AA73-B8AFCFCF9819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5991-41EC-4D73-B2EF-1A981C0EED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047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03F61-218A-4A1B-AA73-B8AFCFCF9819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5991-41EC-4D73-B2EF-1A981C0EED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283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03F61-218A-4A1B-AA73-B8AFCFCF9819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5991-41EC-4D73-B2EF-1A981C0EED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3057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03F61-218A-4A1B-AA73-B8AFCFCF9819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5991-41EC-4D73-B2EF-1A981C0EED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81298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03F61-218A-4A1B-AA73-B8AFCFCF9819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5991-41EC-4D73-B2EF-1A981C0EED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20218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03F61-218A-4A1B-AA73-B8AFCFCF9819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5991-41EC-4D73-B2EF-1A981C0EED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91818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03F61-218A-4A1B-AA73-B8AFCFCF9819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5991-41EC-4D73-B2EF-1A981C0EED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6161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03F61-218A-4A1B-AA73-B8AFCFCF9819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5991-41EC-4D73-B2EF-1A981C0EED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89864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03F61-218A-4A1B-AA73-B8AFCFCF9819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5991-41EC-4D73-B2EF-1A981C0EED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5628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7534AFF1-7D0F-4AE8-AF1B-9819F4414F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78261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4897D8AD-13F2-459A-8342-D5B06BA43A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18358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1A66DED7-527F-4A3A-BFE3-2EF473B8E9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15857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66E28FD9-16F5-4668-8642-4A65A3E336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08792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74398182-1631-43DB-BE49-E34CD9F049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6616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027296CA-96DF-4A8D-8B7C-E262E6AE44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4287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D1058518-F97E-4985-90F4-15B917691D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68298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A68F27A6-4271-4CE8-830F-A77C96A92D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5254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041A71F6-D5E3-45E4-9BC1-2A3B3BD103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27659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E4E0E0FC-ADD2-43B1-9843-7E4EB93FB7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43952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58EC054B-6AAA-42BD-8FB9-D910CABA00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6454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B03F61-218A-4A1B-AA73-B8AFCFCF9819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DA5991-41EC-4D73-B2EF-1A981C0EED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7734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C4D6C57-9E01-4D40-A4BA-93F17582495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697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s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produktů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971600" y="2276872"/>
            <a:ext cx="7772400" cy="41148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dirty="0" smtClean="0"/>
              <a:t>   </a:t>
            </a:r>
            <a:r>
              <a:rPr lang="cs-CZ" sz="2000" dirty="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Předmět:	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Tematický okruh: 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materiálu: 	Charakteristika bankovních produktů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Číslo materiálu:	VY_62_Finanční gramotnost_1.A_FG_14/20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		Všechny neocitované myšlenky patří autorovi.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18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79180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Vzhledem k důležitosti tématu </a:t>
            </a:r>
            <a:r>
              <a:rPr lang="cs-CZ" dirty="0" smtClean="0"/>
              <a:t>bankovnictví</a:t>
            </a:r>
            <a:br>
              <a:rPr lang="cs-CZ" dirty="0" smtClean="0"/>
            </a:br>
            <a:r>
              <a:rPr lang="cs-CZ" dirty="0" smtClean="0"/>
              <a:t>v </a:t>
            </a:r>
            <a:r>
              <a:rPr lang="cs-CZ" dirty="0" smtClean="0"/>
              <a:t>oblasti finanční </a:t>
            </a:r>
            <a:r>
              <a:rPr lang="cs-CZ" dirty="0" smtClean="0"/>
              <a:t>gramotnosti, </a:t>
            </a:r>
            <a:r>
              <a:rPr lang="cs-CZ" dirty="0" smtClean="0"/>
              <a:t>je základní znalost bankovních operací podstatným doplňkem běžného učiva ekonomie.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34010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Charakteristika bankovních produktů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3310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Členění podle bilance banky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pPr marL="850392" lvl="1" indent="-457200">
              <a:lnSpc>
                <a:spcPct val="80000"/>
              </a:lnSpc>
              <a:spcBef>
                <a:spcPts val="324"/>
              </a:spcBef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aktivní </a:t>
            </a: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obchody</a:t>
            </a:r>
          </a:p>
          <a:p>
            <a:pPr marL="850392" lvl="1" indent="-457200">
              <a:lnSpc>
                <a:spcPct val="80000"/>
              </a:lnSpc>
              <a:spcBef>
                <a:spcPts val="324"/>
              </a:spcBef>
              <a:buFont typeface="Arial" panose="020B0604020202020204" pitchFamily="34" charset="0"/>
              <a:buChar char="•"/>
              <a:defRPr/>
            </a:pPr>
            <a:endParaRPr lang="cs-CZ" dirty="0">
              <a:solidFill>
                <a:prstClr val="black"/>
              </a:solidFill>
              <a:latin typeface="Lucida Sans Unicode"/>
            </a:endParaRPr>
          </a:p>
          <a:p>
            <a:pPr marL="850392" lvl="1" indent="-457200">
              <a:lnSpc>
                <a:spcPct val="80000"/>
              </a:lnSpc>
              <a:spcBef>
                <a:spcPts val="324"/>
              </a:spcBef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pasivní obchody</a:t>
            </a:r>
          </a:p>
          <a:p>
            <a:pPr marL="850392" lvl="1" indent="-457200">
              <a:lnSpc>
                <a:spcPct val="80000"/>
              </a:lnSpc>
              <a:spcBef>
                <a:spcPts val="324"/>
              </a:spcBef>
              <a:buFont typeface="Arial" panose="020B0604020202020204" pitchFamily="34" charset="0"/>
              <a:buChar char="•"/>
              <a:defRPr/>
            </a:pPr>
            <a:endParaRPr lang="cs-CZ" dirty="0">
              <a:solidFill>
                <a:prstClr val="black"/>
              </a:solidFill>
              <a:latin typeface="Lucida Sans Unicode"/>
            </a:endParaRPr>
          </a:p>
          <a:p>
            <a:pPr marL="850392" lvl="1" indent="-457200">
              <a:lnSpc>
                <a:spcPct val="80000"/>
              </a:lnSpc>
              <a:spcBef>
                <a:spcPts val="324"/>
              </a:spcBef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neutrální obchody</a:t>
            </a:r>
            <a:endParaRPr lang="cs-CZ" dirty="0">
              <a:solidFill>
                <a:prstClr val="black"/>
              </a:solidFill>
              <a:latin typeface="Lucida Sans Unicode"/>
            </a:endParaRPr>
          </a:p>
          <a:p>
            <a:pPr marL="859536" lvl="2">
              <a:lnSpc>
                <a:spcPct val="80000"/>
              </a:lnSpc>
              <a:spcBef>
                <a:spcPts val="350"/>
              </a:spcBef>
              <a:buClr>
                <a:srgbClr val="DA1F28"/>
              </a:buClr>
              <a:buSzPct val="100000"/>
              <a:buFont typeface="Wingdings 2"/>
              <a:buChar char=""/>
              <a:defRPr/>
            </a:pPr>
            <a:endParaRPr lang="cs-CZ" dirty="0">
              <a:solidFill>
                <a:prstClr val="black"/>
              </a:solidFill>
              <a:latin typeface="Lucida Sans Unicode"/>
            </a:endParaRPr>
          </a:p>
          <a:p>
            <a:pPr marL="859536" lvl="2">
              <a:lnSpc>
                <a:spcPct val="80000"/>
              </a:lnSpc>
              <a:spcBef>
                <a:spcPts val="350"/>
              </a:spcBef>
              <a:buClr>
                <a:srgbClr val="DA1F28"/>
              </a:buClr>
              <a:buSzPct val="100000"/>
              <a:buFont typeface="Wingdings 2"/>
              <a:buChar char=""/>
              <a:defRPr/>
            </a:pPr>
            <a:endParaRPr lang="cs-CZ" sz="1600" dirty="0">
              <a:solidFill>
                <a:prstClr val="black"/>
              </a:solidFill>
              <a:latin typeface="Lucida Sans Unicode"/>
            </a:endParaRPr>
          </a:p>
          <a:p>
            <a:endParaRPr lang="cs-CZ" dirty="0"/>
          </a:p>
        </p:txBody>
      </p:sp>
      <p:pic>
        <p:nvPicPr>
          <p:cNvPr id="1026" name="Picture 2" descr="C:\Users\user\AppData\Local\Microsoft\Windows\Temporary Internet Files\Content.IE5\1KD4P4G4\MC900354795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628800"/>
            <a:ext cx="4377339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66283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ser\AppData\Local\Microsoft\Windows\Temporary Internet Files\Content.IE5\G0J17M49\MC90044039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91683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Aktivní bankovní obchody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50392" lvl="1" indent="-457200">
              <a:lnSpc>
                <a:spcPct val="120000"/>
              </a:lnSpc>
              <a:spcBef>
                <a:spcPts val="1200"/>
              </a:spcBef>
              <a:buSzPct val="100000"/>
              <a:buFont typeface="Arial" panose="020B0604020202020204" pitchFamily="34" charset="0"/>
              <a:buChar char="•"/>
              <a:defRPr/>
            </a:pPr>
            <a:r>
              <a:rPr lang="cs-CZ" dirty="0">
                <a:solidFill>
                  <a:prstClr val="black"/>
                </a:solidFill>
                <a:latin typeface="Lucida Sans Unicode"/>
              </a:rPr>
              <a:t>jsou v aktivech banky</a:t>
            </a:r>
          </a:p>
          <a:p>
            <a:pPr marL="850392" lvl="1" indent="-457200">
              <a:lnSpc>
                <a:spcPct val="120000"/>
              </a:lnSpc>
              <a:spcBef>
                <a:spcPts val="1200"/>
              </a:spcBef>
              <a:buSzPct val="100000"/>
              <a:buFont typeface="Arial" panose="020B0604020202020204" pitchFamily="34" charset="0"/>
              <a:buChar char="•"/>
              <a:defRPr/>
            </a:pPr>
            <a:r>
              <a:rPr lang="cs-CZ" dirty="0">
                <a:solidFill>
                  <a:prstClr val="black"/>
                </a:solidFill>
                <a:latin typeface="Lucida Sans Unicode"/>
              </a:rPr>
              <a:t>banka je při nich věřitelem</a:t>
            </a:r>
          </a:p>
          <a:p>
            <a:pPr marL="850392" lvl="1" indent="-457200">
              <a:lnSpc>
                <a:spcPct val="120000"/>
              </a:lnSpc>
              <a:spcBef>
                <a:spcPts val="1200"/>
              </a:spcBef>
              <a:buSzPct val="100000"/>
              <a:buFont typeface="Arial" panose="020B0604020202020204" pitchFamily="34" charset="0"/>
              <a:buChar char="•"/>
              <a:defRPr/>
            </a:pPr>
            <a:r>
              <a:rPr lang="cs-CZ" dirty="0">
                <a:solidFill>
                  <a:prstClr val="black"/>
                </a:solidFill>
                <a:latin typeface="Lucida Sans Unicode"/>
              </a:rPr>
              <a:t>bance vznikají </a:t>
            </a: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pohledávky</a:t>
            </a:r>
            <a:br>
              <a:rPr lang="cs-CZ" dirty="0" smtClean="0">
                <a:solidFill>
                  <a:prstClr val="black"/>
                </a:solidFill>
                <a:latin typeface="Lucida Sans Unicode"/>
              </a:rPr>
            </a:b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(</a:t>
            </a:r>
            <a:r>
              <a:rPr lang="cs-CZ" dirty="0">
                <a:solidFill>
                  <a:prstClr val="black"/>
                </a:solidFill>
                <a:latin typeface="Lucida Sans Unicode"/>
              </a:rPr>
              <a:t>např. </a:t>
            </a:r>
            <a:r>
              <a:rPr lang="cs-CZ" dirty="0">
                <a:solidFill>
                  <a:prstClr val="black"/>
                </a:solidFill>
                <a:latin typeface="Lucida Sans Unicode"/>
              </a:rPr>
              <a:t>poskytování úvěrů) nebo  vlastnická práva (např. zakoupení majetkových cenných papírů)</a:t>
            </a:r>
          </a:p>
          <a:p>
            <a:pPr marL="850392" lvl="1" indent="-457200">
              <a:lnSpc>
                <a:spcPct val="80000"/>
              </a:lnSpc>
              <a:spcBef>
                <a:spcPts val="324"/>
              </a:spcBef>
              <a:buFont typeface="Arial" panose="020B0604020202020204" pitchFamily="34" charset="0"/>
              <a:buChar char="•"/>
              <a:defRPr/>
            </a:pPr>
            <a:endParaRPr lang="cs-CZ" dirty="0">
              <a:solidFill>
                <a:prstClr val="black"/>
              </a:solidFill>
              <a:latin typeface="Lucida Sans Unicode"/>
            </a:endParaRPr>
          </a:p>
        </p:txBody>
      </p:sp>
    </p:spTree>
    <p:extLst>
      <p:ext uri="{BB962C8B-B14F-4D97-AF65-F5344CB8AC3E}">
        <p14:creationId xmlns:p14="http://schemas.microsoft.com/office/powerpoint/2010/main" val="28237190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user\AppData\Local\Microsoft\Windows\Temporary Internet Files\Content.IE5\G0J17M49\MC90044039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6042139" y="170080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Pasivní bankovní </a:t>
            </a:r>
            <a:r>
              <a:rPr lang="cs-CZ" dirty="0" smtClean="0"/>
              <a:t>obchody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pPr marL="850392" lvl="1" indent="-457200">
              <a:lnSpc>
                <a:spcPct val="120000"/>
              </a:lnSpc>
              <a:spcBef>
                <a:spcPts val="1200"/>
              </a:spcBef>
              <a:buSzPct val="100000"/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jsou </a:t>
            </a:r>
            <a:r>
              <a:rPr lang="cs-CZ" dirty="0">
                <a:solidFill>
                  <a:prstClr val="black"/>
                </a:solidFill>
                <a:latin typeface="Lucida Sans Unicode"/>
              </a:rPr>
              <a:t>v pasívech banky</a:t>
            </a:r>
          </a:p>
          <a:p>
            <a:pPr marL="850392" lvl="1" indent="-457200">
              <a:lnSpc>
                <a:spcPct val="120000"/>
              </a:lnSpc>
              <a:spcBef>
                <a:spcPts val="1200"/>
              </a:spcBef>
              <a:buSzPct val="100000"/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banka </a:t>
            </a:r>
            <a:r>
              <a:rPr lang="cs-CZ" dirty="0">
                <a:solidFill>
                  <a:prstClr val="black"/>
                </a:solidFill>
                <a:latin typeface="Lucida Sans Unicode"/>
              </a:rPr>
              <a:t>je </a:t>
            </a: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dlužníkem</a:t>
            </a:r>
            <a:br>
              <a:rPr lang="cs-CZ" dirty="0" smtClean="0">
                <a:solidFill>
                  <a:prstClr val="black"/>
                </a:solidFill>
                <a:latin typeface="Lucida Sans Unicode"/>
              </a:rPr>
            </a:b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(</a:t>
            </a:r>
            <a:r>
              <a:rPr lang="cs-CZ" dirty="0">
                <a:solidFill>
                  <a:prstClr val="black"/>
                </a:solidFill>
                <a:latin typeface="Lucida Sans Unicode"/>
              </a:rPr>
              <a:t>např. příjem vkladů, </a:t>
            </a: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emise</a:t>
            </a:r>
            <a:br>
              <a:rPr lang="cs-CZ" dirty="0" smtClean="0">
                <a:solidFill>
                  <a:prstClr val="black"/>
                </a:solidFill>
                <a:latin typeface="Lucida Sans Unicode"/>
              </a:rPr>
            </a:b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vlastních </a:t>
            </a:r>
            <a:r>
              <a:rPr lang="cs-CZ" dirty="0">
                <a:solidFill>
                  <a:prstClr val="black"/>
                </a:solidFill>
                <a:latin typeface="Lucida Sans Unicode"/>
              </a:rPr>
              <a:t>dluhopisů)</a:t>
            </a:r>
          </a:p>
          <a:p>
            <a:pPr marL="850392" lvl="1" indent="-457200">
              <a:lnSpc>
                <a:spcPct val="120000"/>
              </a:lnSpc>
              <a:spcBef>
                <a:spcPts val="1200"/>
              </a:spcBef>
              <a:buSzPct val="100000"/>
              <a:buFont typeface="Arial" panose="020B0604020202020204" pitchFamily="34" charset="0"/>
              <a:buChar char="•"/>
              <a:defRPr/>
            </a:pPr>
            <a:r>
              <a:rPr lang="cs-CZ" dirty="0">
                <a:solidFill>
                  <a:prstClr val="black"/>
                </a:solidFill>
                <a:latin typeface="Lucida Sans Unicode"/>
              </a:rPr>
              <a:t>součástí pasiv </a:t>
            </a:r>
            <a:r>
              <a:rPr lang="cs-CZ" dirty="0">
                <a:solidFill>
                  <a:prstClr val="black"/>
                </a:solidFill>
                <a:latin typeface="Lucida Sans Unicode"/>
              </a:rPr>
              <a:t>je i </a:t>
            </a:r>
            <a:r>
              <a:rPr lang="cs-CZ" dirty="0">
                <a:solidFill>
                  <a:prstClr val="black"/>
                </a:solidFill>
                <a:latin typeface="Lucida Sans Unicode"/>
              </a:rPr>
              <a:t>vlastní kapitál banky, proto </a:t>
            </a: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jsou operace </a:t>
            </a:r>
            <a:r>
              <a:rPr lang="cs-CZ" dirty="0">
                <a:solidFill>
                  <a:prstClr val="black"/>
                </a:solidFill>
                <a:latin typeface="Lucida Sans Unicode"/>
              </a:rPr>
              <a:t>souvisící </a:t>
            </a: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s </a:t>
            </a:r>
            <a:r>
              <a:rPr lang="cs-CZ" dirty="0">
                <a:solidFill>
                  <a:prstClr val="black"/>
                </a:solidFill>
                <a:latin typeface="Lucida Sans Unicode"/>
              </a:rPr>
              <a:t>vlastním kapitálem též zahrnovány</a:t>
            </a:r>
          </a:p>
          <a:p>
            <a:pPr marL="850392" lvl="1" indent="-457200">
              <a:lnSpc>
                <a:spcPct val="80000"/>
              </a:lnSpc>
              <a:spcBef>
                <a:spcPts val="324"/>
              </a:spcBef>
              <a:buFont typeface="Arial" panose="020B0604020202020204" pitchFamily="34" charset="0"/>
              <a:buChar char="•"/>
              <a:defRPr/>
            </a:pPr>
            <a:endParaRPr lang="cs-CZ" dirty="0">
              <a:solidFill>
                <a:prstClr val="black"/>
              </a:solidFill>
              <a:latin typeface="Lucida Sans Unicode"/>
            </a:endParaRPr>
          </a:p>
        </p:txBody>
      </p:sp>
    </p:spTree>
    <p:extLst>
      <p:ext uri="{BB962C8B-B14F-4D97-AF65-F5344CB8AC3E}">
        <p14:creationId xmlns:p14="http://schemas.microsoft.com/office/powerpoint/2010/main" val="32730515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Neutrální bankovní </a:t>
            </a:r>
            <a:r>
              <a:rPr lang="cs-CZ" dirty="0" smtClean="0"/>
              <a:t>obchody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50392" lvl="1" indent="-457200">
              <a:lnSpc>
                <a:spcPct val="120000"/>
              </a:lnSpc>
              <a:spcBef>
                <a:spcPts val="1200"/>
              </a:spcBef>
              <a:buSzPct val="100000"/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nejsou </a:t>
            </a:r>
            <a:r>
              <a:rPr lang="cs-CZ" dirty="0">
                <a:solidFill>
                  <a:prstClr val="black"/>
                </a:solidFill>
                <a:latin typeface="Lucida Sans Unicode"/>
              </a:rPr>
              <a:t>v bilanci – mimobilanční</a:t>
            </a:r>
          </a:p>
          <a:p>
            <a:pPr marL="850392" lvl="1" indent="-457200">
              <a:lnSpc>
                <a:spcPct val="120000"/>
              </a:lnSpc>
              <a:spcBef>
                <a:spcPts val="1200"/>
              </a:spcBef>
              <a:buSzPct val="100000"/>
              <a:buFont typeface="Arial" panose="020B0604020202020204" pitchFamily="34" charset="0"/>
              <a:buChar char="•"/>
              <a:defRPr/>
            </a:pPr>
            <a:r>
              <a:rPr lang="cs-CZ" dirty="0">
                <a:solidFill>
                  <a:prstClr val="black"/>
                </a:solidFill>
                <a:latin typeface="Lucida Sans Unicode"/>
              </a:rPr>
              <a:t>pokladní, platební, zúčtovací, směnárenské, depotní, poradenské, kontrolní</a:t>
            </a:r>
            <a:r>
              <a:rPr lang="cs-CZ" dirty="0" smtClean="0">
                <a:solidFill>
                  <a:prstClr val="black"/>
                </a:solidFill>
                <a:latin typeface="Lucida Sans Unicode"/>
              </a:rPr>
              <a:t>, … </a:t>
            </a:r>
            <a:endParaRPr lang="cs-CZ" dirty="0">
              <a:solidFill>
                <a:prstClr val="black"/>
              </a:solidFill>
              <a:latin typeface="Lucida Sans Unicode"/>
            </a:endParaRPr>
          </a:p>
          <a:p>
            <a:pPr marL="850392" lvl="1" indent="-457200">
              <a:lnSpc>
                <a:spcPct val="120000"/>
              </a:lnSpc>
              <a:spcBef>
                <a:spcPts val="1200"/>
              </a:spcBef>
              <a:buSzPct val="100000"/>
              <a:buFont typeface="Arial" panose="020B0604020202020204" pitchFamily="34" charset="0"/>
              <a:buChar char="•"/>
              <a:defRPr/>
            </a:pPr>
            <a:endParaRPr lang="cs-CZ" dirty="0">
              <a:solidFill>
                <a:prstClr val="black"/>
              </a:solidFill>
              <a:latin typeface="Lucida Sans Unicode"/>
            </a:endParaRPr>
          </a:p>
          <a:p>
            <a:endParaRPr lang="cs-CZ" dirty="0"/>
          </a:p>
        </p:txBody>
      </p:sp>
      <p:pic>
        <p:nvPicPr>
          <p:cNvPr id="2051" name="Picture 3" descr="C:\Users\user\AppData\Local\Microsoft\Windows\Temporary Internet Files\Content.IE5\1KD4P4G4\MC9003570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356991"/>
            <a:ext cx="2553448" cy="3035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07981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Internetový portál VŠE Praha, </a:t>
            </a:r>
            <a:r>
              <a:rPr lang="cs-CZ" dirty="0" smtClean="0">
                <a:hlinkClick r:id="rId2"/>
              </a:rPr>
              <a:t>www.vse.cz</a:t>
            </a:r>
            <a:endParaRPr lang="cs-CZ" dirty="0" smtClean="0"/>
          </a:p>
          <a:p>
            <a:r>
              <a:rPr lang="cs-CZ" dirty="0" smtClean="0"/>
              <a:t>kliparty </a:t>
            </a:r>
            <a:r>
              <a:rPr lang="cs-CZ" smtClean="0"/>
              <a:t>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745098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84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1_Default Design</vt:lpstr>
      <vt:lpstr>produktů</vt:lpstr>
      <vt:lpstr>Anotace: </vt:lpstr>
      <vt:lpstr>Charakteristika bankovních produktů</vt:lpstr>
      <vt:lpstr>Členění podle bilance banky</vt:lpstr>
      <vt:lpstr>Aktivní bankovní obchody</vt:lpstr>
      <vt:lpstr>Pasivní bankovní obchody</vt:lpstr>
      <vt:lpstr>Neutrální bankovní obchody 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Charakteristika bankovních produktů</dc:title>
  <dc:creator>vlada</dc:creator>
  <cp:lastModifiedBy>user</cp:lastModifiedBy>
  <cp:revision>7</cp:revision>
  <dcterms:created xsi:type="dcterms:W3CDTF">2013-03-11T19:24:03Z</dcterms:created>
  <dcterms:modified xsi:type="dcterms:W3CDTF">2014-03-23T11:06:07Z</dcterms:modified>
</cp:coreProperties>
</file>