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6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3012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8849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503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0484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407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844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695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6166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3503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1183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3015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534AFF1-7D0F-4AE8-AF1B-9819F4414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94584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897D8AD-13F2-459A-8342-D5B06BA43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1472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A66DED7-527F-4A3A-BFE3-2EF473B8E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18362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6E28FD9-16F5-4668-8642-4A65A3E33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7541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4398182-1631-43DB-BE49-E34CD9F04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08404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27296CA-96DF-4A8D-8B7C-E262E6AE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9728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1058518-F97E-4985-90F4-15B917691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3630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A68F27A6-4271-4CE8-830F-A77C96A92D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26460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41A71F6-D5E3-45E4-9BC1-2A3B3BD10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59544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E4E0E0FC-ADD2-43B1-9843-7E4EB93F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9408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58EC054B-6AAA-42BD-8FB9-D910CABA0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062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4B149-B0D4-4939-B873-0734AE1CE363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3E8A52-F4E4-47C0-85BF-073C5E518A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2411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C4D6C57-9E01-4D40-A4BA-93F17582495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4394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s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Finanční úvěrové produkty-druhy úvěrů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VY_62_Finanční gramotnost_1.A_FG_18/20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6860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 základní znalosti bankovního finančnictví patří také povědomí o bankovních úvěrech a jejich druzích. Látka je určena pro maturitní ročníky v oborech podnikání, obchodní akademie a finančnictví.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7954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Finančně úvěrové produkty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…druhy a charakteristika úvěrů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534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úvěrů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pPr marL="365760" lvl="0" indent="-256032">
              <a:spcBef>
                <a:spcPts val="18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cs-CZ" sz="2700" dirty="0">
                <a:solidFill>
                  <a:prstClr val="black"/>
                </a:solidFill>
                <a:latin typeface="Lucida Sans Unicode"/>
              </a:rPr>
              <a:t>kontokorentní úvěr</a:t>
            </a:r>
          </a:p>
          <a:p>
            <a:pPr marL="365760" lvl="0" indent="-256032">
              <a:spcBef>
                <a:spcPts val="18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cs-CZ" sz="2700" dirty="0">
                <a:solidFill>
                  <a:prstClr val="black"/>
                </a:solidFill>
                <a:latin typeface="Lucida Sans Unicode"/>
              </a:rPr>
              <a:t>eskontní úvěr</a:t>
            </a:r>
          </a:p>
          <a:p>
            <a:pPr marL="365760" lvl="0" indent="-256032">
              <a:spcBef>
                <a:spcPts val="18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cs-CZ" sz="2700" dirty="0">
                <a:solidFill>
                  <a:prstClr val="black"/>
                </a:solidFill>
                <a:latin typeface="Lucida Sans Unicode"/>
              </a:rPr>
              <a:t>hypoteční úvěr</a:t>
            </a:r>
          </a:p>
          <a:p>
            <a:pPr marL="365760" lvl="0" indent="-256032">
              <a:spcBef>
                <a:spcPts val="18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cs-CZ" sz="2700" dirty="0">
                <a:solidFill>
                  <a:prstClr val="black"/>
                </a:solidFill>
                <a:latin typeface="Lucida Sans Unicode"/>
              </a:rPr>
              <a:t>spotřební úvěr</a:t>
            </a:r>
          </a:p>
          <a:p>
            <a:pPr marL="365760" lvl="0" indent="-256032">
              <a:spcBef>
                <a:spcPts val="18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cs-CZ" sz="2700" dirty="0">
                <a:solidFill>
                  <a:prstClr val="black"/>
                </a:solidFill>
                <a:latin typeface="Lucida Sans Unicode"/>
              </a:rPr>
              <a:t>akceptační úvěr</a:t>
            </a:r>
          </a:p>
          <a:p>
            <a:pPr marL="365760" lvl="0" indent="-256032">
              <a:spcBef>
                <a:spcPts val="18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cs-CZ" sz="2700" dirty="0">
                <a:solidFill>
                  <a:prstClr val="black"/>
                </a:solidFill>
                <a:latin typeface="Lucida Sans Unicode"/>
              </a:rPr>
              <a:t>avalový úvěr</a:t>
            </a:r>
          </a:p>
          <a:p>
            <a:endParaRPr lang="cs-CZ" dirty="0"/>
          </a:p>
        </p:txBody>
      </p:sp>
      <p:pic>
        <p:nvPicPr>
          <p:cNvPr id="1026" name="Picture 2" descr="C:\Users\user\AppData\Local\Microsoft\Windows\Temporary Internet Files\Content.IE5\EBHSGQYW\MC900357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414576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882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Kontokorentní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970784" cy="4525963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dirty="0" smtClean="0"/>
              <a:t>Průběžný úvěr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Splatnost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Zajištění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Náklady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Klient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Banka</a:t>
            </a:r>
            <a:endParaRPr lang="cs-CZ" dirty="0"/>
          </a:p>
        </p:txBody>
      </p:sp>
      <p:pic>
        <p:nvPicPr>
          <p:cNvPr id="2051" name="Picture 3" descr="C:\Users\user\AppData\Local\Microsoft\Windows\Temporary Internet Files\Content.IE5\1KD4P4G4\MC9003102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84784"/>
            <a:ext cx="3695196" cy="478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150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Eskontní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98776" cy="4525963"/>
          </a:xfrm>
        </p:spPr>
        <p:txBody>
          <a:bodyPr/>
          <a:lstStyle/>
          <a:p>
            <a:pPr>
              <a:spcBef>
                <a:spcPts val="3000"/>
              </a:spcBef>
            </a:pPr>
            <a:r>
              <a:rPr lang="cs-CZ" dirty="0" smtClean="0"/>
              <a:t>Směnka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Emitent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Diskontní sazba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Úroková sazba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AY97A27L\MC90034928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44824"/>
            <a:ext cx="415140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131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Hypoteční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600200"/>
            <a:ext cx="5904656" cy="4525963"/>
          </a:xfrm>
        </p:spPr>
        <p:txBody>
          <a:bodyPr/>
          <a:lstStyle/>
          <a:p>
            <a:pPr algn="r">
              <a:spcBef>
                <a:spcPts val="3000"/>
              </a:spcBef>
            </a:pPr>
            <a:r>
              <a:rPr lang="cs-CZ" dirty="0" smtClean="0"/>
              <a:t>Zástavní právo na nemovitost</a:t>
            </a:r>
          </a:p>
          <a:p>
            <a:pPr marL="714375" algn="r">
              <a:spcBef>
                <a:spcPts val="3000"/>
              </a:spcBef>
            </a:pPr>
            <a:r>
              <a:rPr lang="cs-CZ" dirty="0" smtClean="0"/>
              <a:t>Úroková sazba</a:t>
            </a:r>
          </a:p>
          <a:p>
            <a:pPr marL="1257300" algn="r" defTabSz="2014538">
              <a:spcBef>
                <a:spcPts val="3000"/>
              </a:spcBef>
            </a:pPr>
            <a:r>
              <a:rPr lang="cs-CZ" dirty="0" smtClean="0"/>
              <a:t>Vlastnosti</a:t>
            </a:r>
            <a:endParaRPr lang="cs-CZ" dirty="0"/>
          </a:p>
        </p:txBody>
      </p:sp>
      <p:pic>
        <p:nvPicPr>
          <p:cNvPr id="6146" name="Picture 2" descr="C:\Users\user\AppData\Local\Microsoft\Windows\Temporary Internet Files\Content.IE5\G0J17M49\MC9002791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23132"/>
            <a:ext cx="4608512" cy="410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6969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ser\AppData\Local\Microsoft\Windows\Temporary Internet Files\Content.IE5\G0J17M49\MC90031853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987824" y="2852936"/>
            <a:ext cx="5230746" cy="301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Spotřební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525963"/>
          </a:xfrm>
        </p:spPr>
        <p:txBody>
          <a:bodyPr/>
          <a:lstStyle/>
          <a:p>
            <a:pPr>
              <a:spcBef>
                <a:spcPts val="3000"/>
              </a:spcBef>
            </a:pPr>
            <a:r>
              <a:rPr lang="cs-CZ" dirty="0" smtClean="0"/>
              <a:t>Splátkové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Nesplátkové (překlenovací)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Cash, Cash-</a:t>
            </a:r>
            <a:r>
              <a:rPr lang="cs-CZ" dirty="0" err="1" smtClean="0"/>
              <a:t>flow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78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Akceptační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248472" cy="4525963"/>
          </a:xfrm>
        </p:spPr>
        <p:txBody>
          <a:bodyPr/>
          <a:lstStyle/>
          <a:p>
            <a:pPr>
              <a:spcBef>
                <a:spcPts val="3000"/>
              </a:spcBef>
              <a:buFont typeface="Arial" charset="0"/>
              <a:buChar char="•"/>
            </a:pPr>
            <a:r>
              <a:rPr lang="cs-CZ" dirty="0" smtClean="0"/>
              <a:t>Vnitřní obchod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Zahraniční obchod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Akceptační provize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Bankovní akcepty</a:t>
            </a:r>
            <a:endParaRPr lang="cs-CZ" dirty="0"/>
          </a:p>
        </p:txBody>
      </p:sp>
      <p:pic>
        <p:nvPicPr>
          <p:cNvPr id="4" name="Picture 2" descr="C:\Users\user\AppData\Local\Microsoft\Windows\Temporary Internet Files\Content.IE5\1KD4P4G4\MC90001596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8211" y="2132856"/>
            <a:ext cx="4274229" cy="250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854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Avalový 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/>
          <a:lstStyle/>
          <a:p>
            <a:r>
              <a:rPr lang="cs-CZ" dirty="0" smtClean="0"/>
              <a:t>Úvěr</a:t>
            </a:r>
          </a:p>
          <a:p>
            <a:r>
              <a:rPr lang="cs-CZ" dirty="0" smtClean="0"/>
              <a:t>Účet</a:t>
            </a:r>
          </a:p>
          <a:p>
            <a:r>
              <a:rPr lang="cs-CZ" dirty="0" smtClean="0"/>
              <a:t>Velmi dobrý klient</a:t>
            </a:r>
          </a:p>
          <a:p>
            <a:r>
              <a:rPr lang="cs-CZ" dirty="0" smtClean="0"/>
              <a:t>Pověst (bonita) klienta</a:t>
            </a:r>
            <a:endParaRPr lang="cs-CZ" dirty="0"/>
          </a:p>
        </p:txBody>
      </p:sp>
      <p:pic>
        <p:nvPicPr>
          <p:cNvPr id="5122" name="Picture 2" descr="C:\Users\user\AppData\Local\Microsoft\Windows\Temporary Internet Files\Content.IE5\EBHSGQYW\MC900426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2736304" cy="460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010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Internetový </a:t>
            </a:r>
            <a:r>
              <a:rPr lang="cs-CZ" dirty="0" smtClean="0"/>
              <a:t>portál VŠE Praha, </a:t>
            </a:r>
          </a:p>
          <a:p>
            <a:r>
              <a:rPr lang="cs-CZ" dirty="0" smtClean="0"/>
              <a:t>Internetový portál VŠE Praha, </a:t>
            </a:r>
            <a:r>
              <a:rPr lang="cs-CZ" dirty="0" smtClean="0">
                <a:hlinkClick r:id="rId2"/>
              </a:rPr>
              <a:t>www.vse.cz</a:t>
            </a:r>
            <a:endParaRPr lang="cs-CZ" dirty="0" smtClean="0"/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89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131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1_Default Design</vt:lpstr>
      <vt:lpstr>Snímek 1</vt:lpstr>
      <vt:lpstr>Anotace: </vt:lpstr>
      <vt:lpstr>Finančně úvěrové produkty</vt:lpstr>
      <vt:lpstr>Rozdělení úvěrů </vt:lpstr>
      <vt:lpstr>Kontokorentní úvěr</vt:lpstr>
      <vt:lpstr>Eskontní úvěr</vt:lpstr>
      <vt:lpstr>Hypoteční úvěr</vt:lpstr>
      <vt:lpstr>Spotřební úvěr</vt:lpstr>
      <vt:lpstr>Akceptační úvěr</vt:lpstr>
      <vt:lpstr>Avalový úvěr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vlada</dc:creator>
  <cp:lastModifiedBy>Dum</cp:lastModifiedBy>
  <cp:revision>8</cp:revision>
  <dcterms:created xsi:type="dcterms:W3CDTF">2013-03-12T08:11:14Z</dcterms:created>
  <dcterms:modified xsi:type="dcterms:W3CDTF">2014-03-23T18:28:01Z</dcterms:modified>
</cp:coreProperties>
</file>